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</p:sldMasterIdLst>
  <p:notesMasterIdLst>
    <p:notesMasterId r:id="rId11"/>
  </p:notesMasterIdLst>
  <p:handoutMasterIdLst>
    <p:handoutMasterId r:id="rId12"/>
  </p:handoutMasterIdLst>
  <p:sldIdLst>
    <p:sldId id="305" r:id="rId2"/>
    <p:sldId id="319" r:id="rId3"/>
    <p:sldId id="306" r:id="rId4"/>
    <p:sldId id="307" r:id="rId5"/>
    <p:sldId id="320" r:id="rId6"/>
    <p:sldId id="321" r:id="rId7"/>
    <p:sldId id="322" r:id="rId8"/>
    <p:sldId id="323" r:id="rId9"/>
    <p:sldId id="324" r:id="rId10"/>
  </p:sldIdLst>
  <p:sldSz cx="9144000" cy="6858000" type="screen4x3"/>
  <p:notesSz cx="6662738" cy="9832975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00FF00"/>
    <a:srgbClr val="FF33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615" autoAdjust="0"/>
    <p:restoredTop sz="90847" autoAdjust="0"/>
  </p:normalViewPr>
  <p:slideViewPr>
    <p:cSldViewPr>
      <p:cViewPr varScale="1">
        <p:scale>
          <a:sx n="70" d="100"/>
          <a:sy n="70" d="100"/>
        </p:scale>
        <p:origin x="-89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88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966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7663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e-DE"/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5075" y="0"/>
            <a:ext cx="2887663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de-DE"/>
          </a:p>
        </p:txBody>
      </p:sp>
      <p:sp>
        <p:nvSpPr>
          <p:cNvPr id="1034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40850"/>
            <a:ext cx="2887663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e-DE"/>
          </a:p>
        </p:txBody>
      </p:sp>
      <p:sp>
        <p:nvSpPr>
          <p:cNvPr id="1034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5075" y="9340850"/>
            <a:ext cx="2887663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7B7B5F9-F52E-4E13-B182-1D99EEC00AB3}" type="slidenum">
              <a:rPr lang="de-DE"/>
              <a:pPr/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7663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e-DE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5075" y="0"/>
            <a:ext cx="2887663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de-DE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73125" y="738188"/>
            <a:ext cx="4914900" cy="36861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9000" y="4670425"/>
            <a:ext cx="4884738" cy="4424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Klicken Sie, um die Formate des Vorlagentextes zu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40850"/>
            <a:ext cx="2887663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e-DE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5075" y="9340850"/>
            <a:ext cx="2887663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FAAFD03-C904-48E9-AB07-A228EFBC5292}" type="slidenum">
              <a:rPr lang="de-DE"/>
              <a:pPr/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AAFD03-C904-48E9-AB07-A228EFBC5292}" type="slidenum">
              <a:rPr lang="de-DE" smtClean="0"/>
              <a:pPr/>
              <a:t>1</a:t>
            </a:fld>
            <a:endParaRPr lang="de-D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AAFD03-C904-48E9-AB07-A228EFBC5292}" type="slidenum">
              <a:rPr lang="de-DE" smtClean="0"/>
              <a:pPr/>
              <a:t>2</a:t>
            </a:fld>
            <a:endParaRPr 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362" name="Group 2"/>
          <p:cNvGrpSpPr>
            <a:grpSpLocks/>
          </p:cNvGrpSpPr>
          <p:nvPr/>
        </p:nvGrpSpPr>
        <p:grpSpPr bwMode="auto">
          <a:xfrm>
            <a:off x="-1035050" y="1552575"/>
            <a:ext cx="10179050" cy="5305425"/>
            <a:chOff x="-652" y="978"/>
            <a:chExt cx="6412" cy="3342"/>
          </a:xfrm>
        </p:grpSpPr>
        <p:sp>
          <p:nvSpPr>
            <p:cNvPr id="15363" name="Freeform 3"/>
            <p:cNvSpPr>
              <a:spLocks/>
            </p:cNvSpPr>
            <p:nvPr/>
          </p:nvSpPr>
          <p:spPr bwMode="auto">
            <a:xfrm>
              <a:off x="2061" y="1707"/>
              <a:ext cx="3699" cy="2613"/>
            </a:xfrm>
            <a:custGeom>
              <a:avLst/>
              <a:gdLst/>
              <a:ahLst/>
              <a:cxnLst>
                <a:cxn ang="0">
                  <a:pos x="1523" y="2611"/>
                </a:cxn>
                <a:cxn ang="0">
                  <a:pos x="3698" y="2612"/>
                </a:cxn>
                <a:cxn ang="0">
                  <a:pos x="3698" y="2228"/>
                </a:cxn>
                <a:cxn ang="0">
                  <a:pos x="0" y="0"/>
                </a:cxn>
                <a:cxn ang="0">
                  <a:pos x="160" y="118"/>
                </a:cxn>
                <a:cxn ang="0">
                  <a:pos x="292" y="219"/>
                </a:cxn>
                <a:cxn ang="0">
                  <a:pos x="441" y="347"/>
                </a:cxn>
                <a:cxn ang="0">
                  <a:pos x="585" y="482"/>
                </a:cxn>
                <a:cxn ang="0">
                  <a:pos x="796" y="711"/>
                </a:cxn>
                <a:cxn ang="0">
                  <a:pos x="983" y="955"/>
                </a:cxn>
                <a:cxn ang="0">
                  <a:pos x="1119" y="1168"/>
                </a:cxn>
                <a:cxn ang="0">
                  <a:pos x="1238" y="1388"/>
                </a:cxn>
                <a:cxn ang="0">
                  <a:pos x="1331" y="1608"/>
                </a:cxn>
                <a:cxn ang="0">
                  <a:pos x="1400" y="1809"/>
                </a:cxn>
                <a:cxn ang="0">
                  <a:pos x="1447" y="1979"/>
                </a:cxn>
                <a:cxn ang="0">
                  <a:pos x="1490" y="2190"/>
                </a:cxn>
                <a:cxn ang="0">
                  <a:pos x="1511" y="2374"/>
                </a:cxn>
                <a:cxn ang="0">
                  <a:pos x="1523" y="2611"/>
                </a:cxn>
              </a:cxnLst>
              <a:rect l="0" t="0" r="r" b="b"/>
              <a:pathLst>
                <a:path w="3699" h="2613">
                  <a:moveTo>
                    <a:pt x="1523" y="2611"/>
                  </a:moveTo>
                  <a:lnTo>
                    <a:pt x="3698" y="2612"/>
                  </a:lnTo>
                  <a:lnTo>
                    <a:pt x="3698" y="2228"/>
                  </a:lnTo>
                  <a:lnTo>
                    <a:pt x="0" y="0"/>
                  </a:lnTo>
                  <a:lnTo>
                    <a:pt x="160" y="118"/>
                  </a:lnTo>
                  <a:lnTo>
                    <a:pt x="292" y="219"/>
                  </a:lnTo>
                  <a:lnTo>
                    <a:pt x="441" y="347"/>
                  </a:lnTo>
                  <a:lnTo>
                    <a:pt x="585" y="482"/>
                  </a:lnTo>
                  <a:lnTo>
                    <a:pt x="796" y="711"/>
                  </a:lnTo>
                  <a:lnTo>
                    <a:pt x="983" y="955"/>
                  </a:lnTo>
                  <a:lnTo>
                    <a:pt x="1119" y="1168"/>
                  </a:lnTo>
                  <a:lnTo>
                    <a:pt x="1238" y="1388"/>
                  </a:lnTo>
                  <a:lnTo>
                    <a:pt x="1331" y="1608"/>
                  </a:lnTo>
                  <a:lnTo>
                    <a:pt x="1400" y="1809"/>
                  </a:lnTo>
                  <a:lnTo>
                    <a:pt x="1447" y="1979"/>
                  </a:lnTo>
                  <a:lnTo>
                    <a:pt x="1490" y="2190"/>
                  </a:lnTo>
                  <a:lnTo>
                    <a:pt x="1511" y="2374"/>
                  </a:lnTo>
                  <a:lnTo>
                    <a:pt x="1523" y="2611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de-DE"/>
            </a:p>
          </p:txBody>
        </p:sp>
        <p:sp>
          <p:nvSpPr>
            <p:cNvPr id="15364" name="Arc 4"/>
            <p:cNvSpPr>
              <a:spLocks/>
            </p:cNvSpPr>
            <p:nvPr/>
          </p:nvSpPr>
          <p:spPr bwMode="auto">
            <a:xfrm>
              <a:off x="-652" y="978"/>
              <a:ext cx="4237" cy="3342"/>
            </a:xfrm>
            <a:custGeom>
              <a:avLst/>
              <a:gdLst>
                <a:gd name="G0" fmla="+- 0 0 0"/>
                <a:gd name="G1" fmla="+- 21231 0 0"/>
                <a:gd name="G2" fmla="+- 21600 0 0"/>
                <a:gd name="T0" fmla="*/ 3977 w 21600"/>
                <a:gd name="T1" fmla="*/ 0 h 21231"/>
                <a:gd name="T2" fmla="*/ 21600 w 21600"/>
                <a:gd name="T3" fmla="*/ 21231 h 21231"/>
                <a:gd name="T4" fmla="*/ 0 w 21600"/>
                <a:gd name="T5" fmla="*/ 21231 h 212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231" fill="none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</a:path>
                <a:path w="21600" h="21231" stroke="0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  <a:lnTo>
                    <a:pt x="0" y="21231"/>
                  </a:lnTo>
                  <a:close/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de-DE"/>
            </a:p>
          </p:txBody>
        </p:sp>
      </p:grpSp>
      <p:sp>
        <p:nvSpPr>
          <p:cNvPr id="15365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1293813" y="762000"/>
            <a:ext cx="77724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lang="de-DE"/>
              <a:t>Klicken Sie, um das Titelformat zu bearbeiten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685800" y="3429000"/>
            <a:ext cx="6400800" cy="1752600"/>
          </a:xfrm>
        </p:spPr>
        <p:txBody>
          <a:bodyPr lIns="92075" tIns="46038" rIns="92075" bIns="46038"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de-DE"/>
              <a:t>Klicken Sie, um das Format des Untertitelmasters zu bearbeiten</a:t>
            </a:r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15368" name="Rectangle 8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15369" name="Rectangle 9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AC3B1CAD-AA2D-4802-AA49-A4757CE47A32}" type="slidenum">
              <a:rPr lang="de-DE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BC627E-257B-4ED7-9754-C60BA870A350}" type="slidenum">
              <a:rPr lang="de-DE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A589E2-F01C-451D-90B1-A7EF98DABD9D}" type="slidenum">
              <a:rPr lang="de-DE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4886F4-47B1-49B4-9F2D-8FE8664239CA}" type="slidenum">
              <a:rPr lang="de-DE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E4F59D-7819-484A-838D-60224416A0E3}" type="slidenum">
              <a:rPr lang="de-DE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25A63F-56E2-43B2-995D-1CD7B97134C2}" type="slidenum">
              <a:rPr lang="de-DE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0DDEED-D979-41C5-8DA8-3B777E736C26}" type="slidenum">
              <a:rPr lang="de-DE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4787EA-F2CB-42A2-9570-7F3C31CCAE8E}" type="slidenum">
              <a:rPr lang="de-DE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4C2D90-1EF1-4783-94A2-D82B6EB12973}" type="slidenum">
              <a:rPr lang="de-DE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565643-FE52-48BE-AD22-42882CB0F2E3}" type="slidenum">
              <a:rPr lang="de-DE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9A7DBD-8452-4498-91E5-E8996CA5ECA9}" type="slidenum">
              <a:rPr lang="de-DE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FF">
                <a:gamma/>
                <a:shade val="46275"/>
                <a:invGamma/>
              </a:srgbClr>
            </a:gs>
            <a:gs pos="100000">
              <a:srgbClr val="0000FF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338" name="Group 2"/>
          <p:cNvGrpSpPr>
            <a:grpSpLocks/>
          </p:cNvGrpSpPr>
          <p:nvPr/>
        </p:nvGrpSpPr>
        <p:grpSpPr bwMode="auto">
          <a:xfrm>
            <a:off x="0" y="1588"/>
            <a:ext cx="9132888" cy="6845300"/>
            <a:chOff x="0" y="1"/>
            <a:chExt cx="5753" cy="4312"/>
          </a:xfrm>
        </p:grpSpPr>
        <p:sp>
          <p:nvSpPr>
            <p:cNvPr id="14339" name="Freeform 3"/>
            <p:cNvSpPr>
              <a:spLocks/>
            </p:cNvSpPr>
            <p:nvPr/>
          </p:nvSpPr>
          <p:spPr bwMode="auto">
            <a:xfrm>
              <a:off x="3394" y="999"/>
              <a:ext cx="2359" cy="3314"/>
            </a:xfrm>
            <a:custGeom>
              <a:avLst/>
              <a:gdLst/>
              <a:ahLst/>
              <a:cxnLst>
                <a:cxn ang="0">
                  <a:pos x="1905" y="3312"/>
                </a:cxn>
                <a:cxn ang="0">
                  <a:pos x="2358" y="3313"/>
                </a:cxn>
                <a:cxn ang="0">
                  <a:pos x="2358" y="1437"/>
                </a:cxn>
                <a:cxn ang="0">
                  <a:pos x="0" y="0"/>
                </a:cxn>
                <a:cxn ang="0">
                  <a:pos x="201" y="150"/>
                </a:cxn>
                <a:cxn ang="0">
                  <a:pos x="366" y="279"/>
                </a:cxn>
                <a:cxn ang="0">
                  <a:pos x="552" y="441"/>
                </a:cxn>
                <a:cxn ang="0">
                  <a:pos x="732" y="612"/>
                </a:cxn>
                <a:cxn ang="0">
                  <a:pos x="996" y="903"/>
                </a:cxn>
                <a:cxn ang="0">
                  <a:pos x="1230" y="1212"/>
                </a:cxn>
                <a:cxn ang="0">
                  <a:pos x="1400" y="1482"/>
                </a:cxn>
                <a:cxn ang="0">
                  <a:pos x="1548" y="1761"/>
                </a:cxn>
                <a:cxn ang="0">
                  <a:pos x="1665" y="2040"/>
                </a:cxn>
                <a:cxn ang="0">
                  <a:pos x="1751" y="2295"/>
                </a:cxn>
                <a:cxn ang="0">
                  <a:pos x="1809" y="2511"/>
                </a:cxn>
                <a:cxn ang="0">
                  <a:pos x="1863" y="2778"/>
                </a:cxn>
                <a:cxn ang="0">
                  <a:pos x="1890" y="3012"/>
                </a:cxn>
                <a:cxn ang="0">
                  <a:pos x="1905" y="3312"/>
                </a:cxn>
              </a:cxnLst>
              <a:rect l="0" t="0" r="r" b="b"/>
              <a:pathLst>
                <a:path w="2359" h="3314">
                  <a:moveTo>
                    <a:pt x="1905" y="3312"/>
                  </a:moveTo>
                  <a:lnTo>
                    <a:pt x="2358" y="3313"/>
                  </a:lnTo>
                  <a:lnTo>
                    <a:pt x="2358" y="1437"/>
                  </a:lnTo>
                  <a:lnTo>
                    <a:pt x="0" y="0"/>
                  </a:lnTo>
                  <a:lnTo>
                    <a:pt x="201" y="150"/>
                  </a:lnTo>
                  <a:lnTo>
                    <a:pt x="366" y="279"/>
                  </a:lnTo>
                  <a:lnTo>
                    <a:pt x="552" y="441"/>
                  </a:lnTo>
                  <a:lnTo>
                    <a:pt x="732" y="612"/>
                  </a:lnTo>
                  <a:lnTo>
                    <a:pt x="996" y="903"/>
                  </a:lnTo>
                  <a:lnTo>
                    <a:pt x="1230" y="1212"/>
                  </a:lnTo>
                  <a:lnTo>
                    <a:pt x="1400" y="1482"/>
                  </a:lnTo>
                  <a:lnTo>
                    <a:pt x="1548" y="1761"/>
                  </a:lnTo>
                  <a:lnTo>
                    <a:pt x="1665" y="2040"/>
                  </a:lnTo>
                  <a:lnTo>
                    <a:pt x="1751" y="2295"/>
                  </a:lnTo>
                  <a:lnTo>
                    <a:pt x="1809" y="2511"/>
                  </a:lnTo>
                  <a:lnTo>
                    <a:pt x="1863" y="2778"/>
                  </a:lnTo>
                  <a:lnTo>
                    <a:pt x="1890" y="3012"/>
                  </a:lnTo>
                  <a:lnTo>
                    <a:pt x="1905" y="3312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de-DE"/>
            </a:p>
          </p:txBody>
        </p:sp>
        <p:sp>
          <p:nvSpPr>
            <p:cNvPr id="14340" name="Arc 4"/>
            <p:cNvSpPr>
              <a:spLocks/>
            </p:cNvSpPr>
            <p:nvPr/>
          </p:nvSpPr>
          <p:spPr bwMode="auto">
            <a:xfrm>
              <a:off x="0" y="1"/>
              <a:ext cx="5298" cy="4312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de-DE"/>
            </a:p>
          </p:txBody>
        </p:sp>
      </p:grpSp>
      <p:sp>
        <p:nvSpPr>
          <p:cNvPr id="14341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Klicken Sie, um das Titelformat zu bearbeiten</a:t>
            </a:r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de-DE"/>
          </a:p>
        </p:txBody>
      </p:sp>
      <p:sp>
        <p:nvSpPr>
          <p:cNvPr id="14343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de-DE"/>
          </a:p>
        </p:txBody>
      </p:sp>
      <p:sp>
        <p:nvSpPr>
          <p:cNvPr id="14344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1FF24D3-55DE-4F44-826C-04F996782407}" type="slidenum">
              <a:rPr lang="de-DE"/>
              <a:pPr/>
              <a:t>‹#›</a:t>
            </a:fld>
            <a:endParaRPr lang="de-DE"/>
          </a:p>
        </p:txBody>
      </p:sp>
      <p:sp>
        <p:nvSpPr>
          <p:cNvPr id="14345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Klicken Sie, um die Formate des Vorlagentextes zu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0" r:id="rId5"/>
    <p:sldLayoutId id="2147483661" r:id="rId6"/>
    <p:sldLayoutId id="2147483662" r:id="rId7"/>
    <p:sldLayoutId id="2147483663" r:id="rId8"/>
    <p:sldLayoutId id="2147483664" r:id="rId9"/>
    <p:sldLayoutId id="2147483665" r:id="rId10"/>
    <p:sldLayoutId id="2147483666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SzPct val="9000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050"/>
          <p:cNvSpPr>
            <a:spLocks noGrp="1" noChangeArrowheads="1"/>
          </p:cNvSpPr>
          <p:nvPr>
            <p:ph type="title"/>
          </p:nvPr>
        </p:nvSpPr>
        <p:spPr>
          <a:xfrm>
            <a:off x="609600" y="214290"/>
            <a:ext cx="7772400" cy="3357586"/>
          </a:xfrm>
        </p:spPr>
        <p:txBody>
          <a:bodyPr/>
          <a:lstStyle/>
          <a:p>
            <a:r>
              <a:rPr lang="de-DE" sz="3600" dirty="0" smtClean="0"/>
              <a:t>Variability and stability in blazar jets on time-scales of years:</a:t>
            </a:r>
            <a:br>
              <a:rPr lang="de-DE" sz="3600" dirty="0" smtClean="0"/>
            </a:br>
            <a:r>
              <a:rPr lang="de-DE" sz="3600" dirty="0" smtClean="0"/>
              <a:t/>
            </a:r>
            <a:br>
              <a:rPr lang="de-DE" sz="3600" dirty="0" smtClean="0"/>
            </a:br>
            <a:r>
              <a:rPr lang="de-DE" sz="3600" dirty="0" smtClean="0"/>
              <a:t>Optical polarization monitoring of    OJ 287 in 2005 - 2009</a:t>
            </a:r>
            <a:endParaRPr lang="de-DE" sz="3600" dirty="0"/>
          </a:p>
        </p:txBody>
      </p:sp>
      <p:sp>
        <p:nvSpPr>
          <p:cNvPr id="142339" name="Text Box 2051"/>
          <p:cNvSpPr txBox="1">
            <a:spLocks noChangeArrowheads="1"/>
          </p:cNvSpPr>
          <p:nvPr/>
        </p:nvSpPr>
        <p:spPr bwMode="auto">
          <a:xfrm>
            <a:off x="304800" y="2743200"/>
            <a:ext cx="8610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/>
              <a:t>                </a:t>
            </a:r>
          </a:p>
        </p:txBody>
      </p:sp>
      <p:sp>
        <p:nvSpPr>
          <p:cNvPr id="142340" name="Text Box 2052"/>
          <p:cNvSpPr txBox="1">
            <a:spLocks noChangeArrowheads="1"/>
          </p:cNvSpPr>
          <p:nvPr/>
        </p:nvSpPr>
        <p:spPr bwMode="auto">
          <a:xfrm>
            <a:off x="838200" y="3758517"/>
            <a:ext cx="73914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 err="1" smtClean="0"/>
              <a:t>Carolin</a:t>
            </a:r>
            <a:r>
              <a:rPr lang="en-US" sz="2800" dirty="0" smtClean="0"/>
              <a:t> </a:t>
            </a:r>
            <a:r>
              <a:rPr lang="en-US" sz="2800" dirty="0" err="1" smtClean="0"/>
              <a:t>Villforth</a:t>
            </a:r>
            <a:r>
              <a:rPr lang="en-US" sz="2800" dirty="0" smtClean="0"/>
              <a:t> (Turku &amp; </a:t>
            </a:r>
            <a:r>
              <a:rPr lang="en-US" sz="2800" dirty="0" err="1" smtClean="0"/>
              <a:t>STScI</a:t>
            </a:r>
            <a:r>
              <a:rPr lang="en-US" sz="2800" dirty="0" smtClean="0"/>
              <a:t>), Kari </a:t>
            </a:r>
            <a:r>
              <a:rPr lang="en-US" sz="2800" dirty="0" smtClean="0"/>
              <a:t>Nilsson </a:t>
            </a:r>
            <a:r>
              <a:rPr lang="en-US" sz="2800" dirty="0" smtClean="0"/>
              <a:t>(Turku), </a:t>
            </a:r>
            <a:r>
              <a:rPr lang="en-US" sz="2800" dirty="0" err="1" smtClean="0"/>
              <a:t>Jochen</a:t>
            </a:r>
            <a:r>
              <a:rPr lang="en-US" sz="2800" dirty="0" smtClean="0"/>
              <a:t> </a:t>
            </a:r>
            <a:r>
              <a:rPr lang="en-US" sz="2800" dirty="0" err="1" smtClean="0"/>
              <a:t>Heidt</a:t>
            </a:r>
            <a:r>
              <a:rPr lang="en-US" sz="2800" dirty="0" smtClean="0"/>
              <a:t> (LSW Heidelberg) </a:t>
            </a:r>
            <a:r>
              <a:rPr lang="en-US" sz="2800" dirty="0" smtClean="0"/>
              <a:t>            + 45 </a:t>
            </a:r>
            <a:r>
              <a:rPr lang="en-US" sz="2800" dirty="0" smtClean="0"/>
              <a:t>enthusiastic observer who provided data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1714480" y="5643578"/>
            <a:ext cx="52864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solidFill>
                  <a:srgbClr val="FFFFFF"/>
                </a:solidFill>
              </a:rPr>
              <a:t>Details in: MNRAS 402, 2087 (2010)</a:t>
            </a:r>
            <a:endParaRPr lang="de-DE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52400" y="-24"/>
            <a:ext cx="8839200" cy="56388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None/>
            </a:pPr>
            <a:r>
              <a:rPr lang="en-US" sz="2400" dirty="0" smtClean="0">
                <a:solidFill>
                  <a:srgbClr val="FF0000"/>
                </a:solidFill>
                <a:sym typeface="Wingdings" pitchFamily="2" charset="2"/>
              </a:rPr>
              <a:t>Background: </a:t>
            </a:r>
            <a:r>
              <a:rPr lang="en-US" sz="2400" dirty="0" smtClean="0">
                <a:sym typeface="Wingdings" pitchFamily="2" charset="2"/>
              </a:rPr>
              <a:t>Double-peaked regular outbursts in OJ 287:</a:t>
            </a:r>
          </a:p>
          <a:p>
            <a:pPr marL="609600" indent="-609600">
              <a:lnSpc>
                <a:spcPct val="90000"/>
              </a:lnSpc>
              <a:buFont typeface="Wingdings"/>
              <a:buChar char="è"/>
            </a:pPr>
            <a:r>
              <a:rPr lang="en-US" sz="2400" dirty="0" smtClean="0">
                <a:sym typeface="Wingdings" pitchFamily="2" charset="2"/>
              </a:rPr>
              <a:t>Several models based on a binary BH in center of OJ 287</a:t>
            </a:r>
          </a:p>
          <a:p>
            <a:pPr marL="609600" indent="-609600">
              <a:lnSpc>
                <a:spcPct val="90000"/>
              </a:lnSpc>
              <a:buFont typeface="Wingdings"/>
              <a:buChar char="è"/>
            </a:pPr>
            <a:r>
              <a:rPr lang="en-US" sz="2400" dirty="0" err="1" smtClean="0">
                <a:sym typeface="Wingdings" pitchFamily="2" charset="2"/>
              </a:rPr>
              <a:t>Photopolarimetric</a:t>
            </a:r>
            <a:r>
              <a:rPr lang="en-US" sz="2400" dirty="0" smtClean="0">
                <a:sym typeface="Wingdings" pitchFamily="2" charset="2"/>
              </a:rPr>
              <a:t> monitoring as a means to distinguish between these </a:t>
            </a:r>
            <a:r>
              <a:rPr lang="en-US" sz="2400" dirty="0" smtClean="0">
                <a:sym typeface="Wingdings" pitchFamily="2" charset="2"/>
              </a:rPr>
              <a:t>models (</a:t>
            </a:r>
            <a:r>
              <a:rPr lang="en-US" sz="2400" dirty="0" err="1" smtClean="0">
                <a:sym typeface="Wingdings" pitchFamily="2" charset="2"/>
              </a:rPr>
              <a:t>Valtonen</a:t>
            </a:r>
            <a:r>
              <a:rPr lang="en-US" sz="2400" dirty="0" smtClean="0">
                <a:sym typeface="Wingdings" pitchFamily="2" charset="2"/>
              </a:rPr>
              <a:t> vs. </a:t>
            </a:r>
            <a:r>
              <a:rPr lang="en-US" sz="2400" dirty="0" err="1" smtClean="0">
                <a:sym typeface="Wingdings" pitchFamily="2" charset="2"/>
              </a:rPr>
              <a:t>Valtaoja</a:t>
            </a:r>
            <a:r>
              <a:rPr lang="en-US" sz="2400" dirty="0" smtClean="0">
                <a:sym typeface="Wingdings" pitchFamily="2" charset="2"/>
              </a:rPr>
              <a:t>) for the outbursts 2007/2009</a:t>
            </a:r>
            <a:endParaRPr lang="en-US" sz="2400" dirty="0" smtClean="0">
              <a:sym typeface="Wingdings" pitchFamily="2" charset="2"/>
            </a:endParaRPr>
          </a:p>
          <a:p>
            <a:pPr marL="609600" indent="-609600">
              <a:lnSpc>
                <a:spcPct val="90000"/>
              </a:lnSpc>
              <a:buFont typeface="Wingdings"/>
              <a:buChar char="è"/>
            </a:pPr>
            <a:r>
              <a:rPr lang="en-US" sz="2400" dirty="0" smtClean="0">
                <a:sym typeface="Wingdings" pitchFamily="2" charset="2"/>
              </a:rPr>
              <a:t>Using mainly 3 telescopes (CA, NOT, KVA) for </a:t>
            </a:r>
            <a:r>
              <a:rPr lang="en-US" sz="2400" dirty="0" err="1" smtClean="0">
                <a:sym typeface="Wingdings" pitchFamily="2" charset="2"/>
              </a:rPr>
              <a:t>polarimetry</a:t>
            </a:r>
            <a:r>
              <a:rPr lang="en-US" sz="2400" dirty="0" smtClean="0">
                <a:sym typeface="Wingdings" pitchFamily="2" charset="2"/>
              </a:rPr>
              <a:t> + 20 other for photometry</a:t>
            </a:r>
          </a:p>
          <a:p>
            <a:pPr marL="609600" indent="-609600">
              <a:lnSpc>
                <a:spcPct val="90000"/>
              </a:lnSpc>
              <a:buFontTx/>
              <a:buChar char="-"/>
            </a:pPr>
            <a:endParaRPr lang="en-US" sz="2400" dirty="0">
              <a:sym typeface="Wingdings" pitchFamily="2" charset="2"/>
            </a:endParaRPr>
          </a:p>
        </p:txBody>
      </p:sp>
      <p:pic>
        <p:nvPicPr>
          <p:cNvPr id="5" name="Picture 4" descr="nature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57588" y="4465609"/>
            <a:ext cx="5286412" cy="2392391"/>
          </a:xfrm>
          <a:prstGeom prst="rect">
            <a:avLst/>
          </a:prstGeom>
        </p:spPr>
      </p:pic>
      <p:pic>
        <p:nvPicPr>
          <p:cNvPr id="8" name="Picture 7" descr="OJ287_2007burst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1406" y="3071810"/>
            <a:ext cx="3719507" cy="2602869"/>
          </a:xfrm>
          <a:prstGeom prst="rect">
            <a:avLst/>
          </a:prstGeom>
        </p:spPr>
      </p:pic>
      <p:pic>
        <p:nvPicPr>
          <p:cNvPr id="12" name="Picture 11" descr="OJ287_allflux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929190" y="1928802"/>
            <a:ext cx="3429000" cy="2400300"/>
          </a:xfrm>
          <a:prstGeom prst="rect">
            <a:avLst/>
          </a:prstGeom>
          <a:solidFill>
            <a:srgbClr val="FFFFFF"/>
          </a:solidFill>
        </p:spPr>
      </p:pic>
      <p:cxnSp>
        <p:nvCxnSpPr>
          <p:cNvPr id="7" name="Straight Connector 6"/>
          <p:cNvCxnSpPr/>
          <p:nvPr/>
        </p:nvCxnSpPr>
        <p:spPr bwMode="auto">
          <a:xfrm rot="5400000">
            <a:off x="857224" y="4429132"/>
            <a:ext cx="2571768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FF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8" name="TextBox 17"/>
          <p:cNvSpPr txBox="1"/>
          <p:nvPr/>
        </p:nvSpPr>
        <p:spPr>
          <a:xfrm>
            <a:off x="0" y="5929330"/>
            <a:ext cx="40004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solidFill>
                  <a:srgbClr val="00FF00"/>
                </a:solidFill>
              </a:rPr>
              <a:t>Prediction Valtonens model </a:t>
            </a:r>
            <a:r>
              <a:rPr lang="de-DE" dirty="0" smtClean="0">
                <a:solidFill>
                  <a:srgbClr val="00FF00"/>
                </a:solidFill>
                <a:sym typeface="Wingdings" pitchFamily="2" charset="2"/>
              </a:rPr>
              <a:t></a:t>
            </a:r>
            <a:endParaRPr lang="de-DE" dirty="0">
              <a:solidFill>
                <a:srgbClr val="00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1956" y="214290"/>
            <a:ext cx="8839200" cy="6186510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Closer inspection of the data (+some historical ones):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400" dirty="0">
              <a:solidFill>
                <a:srgbClr val="FFFF00"/>
              </a:solidFill>
              <a:sym typeface="Wingdings" pitchFamily="2" charset="2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 smtClean="0">
                <a:solidFill>
                  <a:srgbClr val="FFFF00"/>
                </a:solidFill>
                <a:sym typeface="Wingdings" pitchFamily="2" charset="2"/>
              </a:rPr>
              <a:t> </a:t>
            </a:r>
            <a:endParaRPr lang="en-US" sz="2400" dirty="0" smtClean="0">
              <a:solidFill>
                <a:schemeClr val="tx2"/>
              </a:solidFill>
              <a:sym typeface="Wingdings" pitchFamily="2" charset="2"/>
            </a:endParaRPr>
          </a:p>
        </p:txBody>
      </p:sp>
      <p:pic>
        <p:nvPicPr>
          <p:cNvPr id="4" name="Picture 3" descr="OJ287_alldata_fanc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4282" y="714357"/>
            <a:ext cx="5214974" cy="366204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786446" y="856357"/>
            <a:ext cx="300039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1st </a:t>
            </a:r>
            <a:r>
              <a:rPr lang="de-DE" dirty="0" smtClean="0"/>
              <a:t> </a:t>
            </a:r>
            <a:r>
              <a:rPr lang="de-DE" dirty="0" smtClean="0"/>
              <a:t>outburst Nov 2005 probably OK, but 2nd one Sep 2007 not unique</a:t>
            </a:r>
          </a:p>
          <a:p>
            <a:endParaRPr lang="de-DE" dirty="0" smtClean="0"/>
          </a:p>
          <a:p>
            <a:r>
              <a:rPr lang="de-DE" dirty="0" smtClean="0">
                <a:sym typeface="Wingdings" pitchFamily="2" charset="2"/>
              </a:rPr>
              <a:t> Valtonen‘s model probably not </a:t>
            </a:r>
            <a:r>
              <a:rPr lang="de-DE" dirty="0" smtClean="0">
                <a:sym typeface="Wingdings" pitchFamily="2" charset="2"/>
              </a:rPr>
              <a:t>correct</a:t>
            </a:r>
            <a:endParaRPr lang="de-DE" dirty="0" smtClean="0"/>
          </a:p>
          <a:p>
            <a:endParaRPr lang="de-DE" dirty="0" smtClean="0"/>
          </a:p>
          <a:p>
            <a:endParaRPr lang="de-DE" dirty="0" smtClean="0"/>
          </a:p>
          <a:p>
            <a:endParaRPr lang="de-DE" dirty="0"/>
          </a:p>
        </p:txBody>
      </p:sp>
      <p:pic>
        <p:nvPicPr>
          <p:cNvPr id="6" name="Picture 5" descr="PA_his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286379" y="4071943"/>
            <a:ext cx="3876255" cy="2786058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2143108" y="5455523"/>
            <a:ext cx="27146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Flip of PA by about 90deg around 1994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52400" y="142852"/>
            <a:ext cx="8839200" cy="56388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Statistical analysis of the </a:t>
            </a:r>
            <a:r>
              <a:rPr lang="en-US" sz="2400" dirty="0" err="1" smtClean="0">
                <a:solidFill>
                  <a:srgbClr val="FF0000"/>
                </a:solidFill>
              </a:rPr>
              <a:t>polarimetric</a:t>
            </a:r>
            <a:r>
              <a:rPr lang="en-US" sz="2400" dirty="0" smtClean="0">
                <a:solidFill>
                  <a:srgbClr val="FF0000"/>
                </a:solidFill>
              </a:rPr>
              <a:t> 2005 – 2009 data: </a:t>
            </a:r>
            <a:endParaRPr lang="en-US" sz="2400" dirty="0">
              <a:solidFill>
                <a:srgbClr val="FF0000"/>
              </a:solidFill>
            </a:endParaRPr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endParaRPr lang="en-US" sz="2400" dirty="0">
              <a:solidFill>
                <a:srgbClr val="FF0000"/>
              </a:solidFill>
              <a:sym typeface="Wingdings" pitchFamily="2" charset="2"/>
            </a:endParaRPr>
          </a:p>
        </p:txBody>
      </p:sp>
      <p:pic>
        <p:nvPicPr>
          <p:cNvPr id="3" name="Picture 2" descr="OJ287_centeredPA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714876" y="3500438"/>
            <a:ext cx="3000396" cy="2250297"/>
          </a:xfrm>
          <a:prstGeom prst="rect">
            <a:avLst/>
          </a:prstGeom>
        </p:spPr>
      </p:pic>
      <p:pic>
        <p:nvPicPr>
          <p:cNvPr id="5" name="Picture 4" descr="OJ287_stokesplaneflux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1472" y="3500438"/>
            <a:ext cx="3071834" cy="2303876"/>
          </a:xfrm>
          <a:prstGeom prst="rect">
            <a:avLst/>
          </a:prstGeom>
        </p:spPr>
      </p:pic>
      <p:pic>
        <p:nvPicPr>
          <p:cNvPr id="6" name="Picture 5" descr="OJ287_PvsPA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71472" y="571480"/>
            <a:ext cx="3286148" cy="2464611"/>
          </a:xfrm>
          <a:prstGeom prst="rect">
            <a:avLst/>
          </a:prstGeom>
        </p:spPr>
      </p:pic>
      <p:pic>
        <p:nvPicPr>
          <p:cNvPr id="7" name="Picture 6" descr="OJ287_polFvsPA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643438" y="571480"/>
            <a:ext cx="3238523" cy="2428892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14282" y="3071810"/>
            <a:ext cx="81439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    Polarisation vs. PA                        Polarized flux vs PA</a:t>
            </a:r>
            <a:endParaRPr lang="de-DE" dirty="0"/>
          </a:p>
        </p:txBody>
      </p:sp>
      <p:sp>
        <p:nvSpPr>
          <p:cNvPr id="9" name="TextBox 8"/>
          <p:cNvSpPr txBox="1"/>
          <p:nvPr/>
        </p:nvSpPr>
        <p:spPr>
          <a:xfrm>
            <a:off x="142844" y="5929330"/>
            <a:ext cx="90011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Stokes U vs Q </a:t>
            </a:r>
            <a:r>
              <a:rPr lang="de-DE" dirty="0" smtClean="0">
                <a:sym typeface="Wingdings" pitchFamily="2" charset="2"/>
              </a:rPr>
              <a:t> preferred values  Emission has two components:</a:t>
            </a:r>
          </a:p>
          <a:p>
            <a:r>
              <a:rPr lang="de-DE" dirty="0" smtClean="0"/>
              <a:t>A stable “optical polarisation core“ + chaotic emission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52400" y="142852"/>
            <a:ext cx="8839200" cy="56388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BUT: “</a:t>
            </a:r>
            <a:r>
              <a:rPr lang="en-US" sz="2400" dirty="0" smtClean="0">
                <a:solidFill>
                  <a:srgbClr val="FF0000"/>
                </a:solidFill>
              </a:rPr>
              <a:t>chaotic” </a:t>
            </a:r>
            <a:r>
              <a:rPr lang="en-US" sz="2400" dirty="0" smtClean="0">
                <a:solidFill>
                  <a:srgbClr val="FF0000"/>
                </a:solidFill>
              </a:rPr>
              <a:t>emission not necessarily chaotic: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 smtClean="0">
                <a:solidFill>
                  <a:srgbClr val="FF0000"/>
                </a:solidFill>
                <a:sym typeface="Wingdings" pitchFamily="2" charset="2"/>
              </a:rPr>
              <a:t> At least 6 reoccurring events found by looking at </a:t>
            </a:r>
            <a:r>
              <a:rPr lang="en-US" sz="2400" dirty="0" smtClean="0">
                <a:solidFill>
                  <a:srgbClr val="FF0000"/>
                </a:solidFill>
                <a:sym typeface="Wingdings" pitchFamily="2" charset="2"/>
              </a:rPr>
              <a:t>normalized Stokes P</a:t>
            </a:r>
            <a:r>
              <a:rPr lang="en-US" sz="2400" baseline="-25000" dirty="0" smtClean="0">
                <a:solidFill>
                  <a:srgbClr val="FF0000"/>
                </a:solidFill>
                <a:sym typeface="Wingdings" pitchFamily="2" charset="2"/>
              </a:rPr>
              <a:t>Q</a:t>
            </a:r>
            <a:r>
              <a:rPr lang="en-US" sz="2400" dirty="0" smtClean="0">
                <a:solidFill>
                  <a:srgbClr val="FF0000"/>
                </a:solidFill>
                <a:sym typeface="Wingdings" pitchFamily="2" charset="2"/>
              </a:rPr>
              <a:t>, P</a:t>
            </a:r>
            <a:r>
              <a:rPr lang="en-US" sz="2400" baseline="-25000" dirty="0" smtClean="0">
                <a:solidFill>
                  <a:srgbClr val="FF0000"/>
                </a:solidFill>
                <a:sym typeface="Wingdings" pitchFamily="2" charset="2"/>
              </a:rPr>
              <a:t>U</a:t>
            </a:r>
            <a:r>
              <a:rPr lang="en-US" sz="2400" dirty="0" smtClean="0">
                <a:solidFill>
                  <a:srgbClr val="FF0000"/>
                </a:solidFill>
                <a:sym typeface="Wingdings" pitchFamily="2" charset="2"/>
              </a:rPr>
              <a:t>, optical appearance as “bubbles”</a:t>
            </a:r>
            <a:endParaRPr lang="en-US" sz="2400" dirty="0" smtClean="0">
              <a:solidFill>
                <a:srgbClr val="FF0000"/>
              </a:solidFill>
            </a:endParaRPr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 </a:t>
            </a:r>
            <a:endParaRPr lang="en-US" sz="2400" dirty="0">
              <a:solidFill>
                <a:srgbClr val="FF0000"/>
              </a:solidFill>
            </a:endParaRPr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endParaRPr lang="en-US" sz="2400" dirty="0">
              <a:solidFill>
                <a:srgbClr val="FF0000"/>
              </a:solidFill>
              <a:sym typeface="Wingdings" pitchFamily="2" charset="2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42844" y="5000636"/>
            <a:ext cx="900115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Showcase: bubble lasting ~ 20 days, full circular movement in the Stokes plane</a:t>
            </a:r>
          </a:p>
          <a:p>
            <a:pPr>
              <a:buFont typeface="Wingdings"/>
              <a:buChar char="è"/>
            </a:pPr>
            <a:r>
              <a:rPr lang="de-DE" dirty="0" smtClean="0">
                <a:sym typeface="Wingdings" pitchFamily="2" charset="2"/>
              </a:rPr>
              <a:t>Interpretation: Shock fronts moving forth and back in the jet, swiping through the helical magnetic field</a:t>
            </a:r>
          </a:p>
        </p:txBody>
      </p:sp>
      <p:pic>
        <p:nvPicPr>
          <p:cNvPr id="10" name="Picture 9" descr="OJ287_bubble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5720" y="1428736"/>
            <a:ext cx="4314836" cy="3236127"/>
          </a:xfrm>
          <a:prstGeom prst="rect">
            <a:avLst/>
          </a:prstGeom>
        </p:spPr>
      </p:pic>
      <p:pic>
        <p:nvPicPr>
          <p:cNvPr id="11" name="Picture 10" descr="OJ287_st_bubble1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43438" y="1428736"/>
            <a:ext cx="4286280" cy="321471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52400" y="142852"/>
            <a:ext cx="8839200" cy="56388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Summary: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endParaRPr lang="en-US" sz="2400" dirty="0" smtClean="0">
              <a:solidFill>
                <a:srgbClr val="FFFF00"/>
              </a:solidFill>
            </a:endParaRPr>
          </a:p>
          <a:p>
            <a:pPr marL="609600" indent="-609600">
              <a:lnSpc>
                <a:spcPct val="90000"/>
              </a:lnSpc>
              <a:buNone/>
            </a:pPr>
            <a:r>
              <a:rPr lang="en-US" sz="2400" dirty="0" smtClean="0">
                <a:solidFill>
                  <a:srgbClr val="FFFF00"/>
                </a:solidFill>
                <a:sym typeface="Wingdings" pitchFamily="2" charset="2"/>
              </a:rPr>
              <a:t>    2005 – 2009: </a:t>
            </a:r>
            <a:r>
              <a:rPr lang="en-US" sz="2400" dirty="0" err="1" smtClean="0">
                <a:solidFill>
                  <a:srgbClr val="FFFF00"/>
                </a:solidFill>
                <a:sym typeface="Wingdings" pitchFamily="2" charset="2"/>
              </a:rPr>
              <a:t>Polarimetric</a:t>
            </a:r>
            <a:r>
              <a:rPr lang="en-US" sz="2400" dirty="0" smtClean="0">
                <a:solidFill>
                  <a:srgbClr val="FFFF00"/>
                </a:solidFill>
                <a:sym typeface="Wingdings" pitchFamily="2" charset="2"/>
              </a:rPr>
              <a:t> emission can be disentangled in a contribution from a quiescent and a chaotic jet component</a:t>
            </a:r>
          </a:p>
          <a:p>
            <a:pPr marL="609600" indent="-609600">
              <a:lnSpc>
                <a:spcPct val="90000"/>
              </a:lnSpc>
              <a:buNone/>
            </a:pPr>
            <a:r>
              <a:rPr lang="en-US" sz="2400" dirty="0" smtClean="0">
                <a:solidFill>
                  <a:srgbClr val="FFFF00"/>
                </a:solidFill>
                <a:sym typeface="Wingdings" pitchFamily="2" charset="2"/>
              </a:rPr>
              <a:t>    Strong flip of preferred PA around 1994</a:t>
            </a:r>
          </a:p>
          <a:p>
            <a:pPr marL="609600" indent="-609600">
              <a:lnSpc>
                <a:spcPct val="90000"/>
              </a:lnSpc>
              <a:buNone/>
            </a:pPr>
            <a:r>
              <a:rPr lang="en-US" sz="2400" dirty="0" smtClean="0">
                <a:solidFill>
                  <a:srgbClr val="FFFF00"/>
                </a:solidFill>
                <a:sym typeface="Wingdings" pitchFamily="2" charset="2"/>
              </a:rPr>
              <a:t>    </a:t>
            </a:r>
            <a:r>
              <a:rPr lang="en-US" sz="2400" dirty="0" smtClean="0">
                <a:solidFill>
                  <a:srgbClr val="FFFF00"/>
                </a:solidFill>
              </a:rPr>
              <a:t>2</a:t>
            </a:r>
            <a:r>
              <a:rPr lang="en-US" sz="2400" baseline="30000" dirty="0" smtClean="0">
                <a:solidFill>
                  <a:srgbClr val="FFFF00"/>
                </a:solidFill>
              </a:rPr>
              <a:t>nd</a:t>
            </a:r>
            <a:r>
              <a:rPr lang="en-US" sz="2400" dirty="0" smtClean="0">
                <a:solidFill>
                  <a:srgbClr val="FFFF00"/>
                </a:solidFill>
              </a:rPr>
              <a:t> outburst in autumn 2007 not unique, several major peaks</a:t>
            </a:r>
          </a:p>
          <a:p>
            <a:pPr marL="609600" indent="-609600">
              <a:lnSpc>
                <a:spcPct val="90000"/>
              </a:lnSpc>
              <a:buNone/>
            </a:pPr>
            <a:r>
              <a:rPr lang="en-US" sz="2400" dirty="0" smtClean="0">
                <a:solidFill>
                  <a:srgbClr val="FFFF00"/>
                </a:solidFill>
                <a:sym typeface="Wingdings" pitchFamily="2" charset="2"/>
              </a:rPr>
              <a:t>    </a:t>
            </a:r>
            <a:r>
              <a:rPr lang="en-US" sz="2400" dirty="0" smtClean="0">
                <a:solidFill>
                  <a:srgbClr val="FFFF00"/>
                </a:solidFill>
              </a:rPr>
              <a:t>Several “bubbles”, potentially shock fronts moving back + forth in a helical jet</a:t>
            </a:r>
          </a:p>
          <a:p>
            <a:pPr marL="609600" indent="-609600">
              <a:lnSpc>
                <a:spcPct val="90000"/>
              </a:lnSpc>
              <a:buFont typeface="Wingdings"/>
              <a:buChar char="è"/>
            </a:pPr>
            <a:endParaRPr lang="en-US" sz="2400" dirty="0" smtClean="0">
              <a:solidFill>
                <a:srgbClr val="FF0000"/>
              </a:solidFill>
            </a:endParaRPr>
          </a:p>
          <a:p>
            <a:pPr marL="609600" indent="-609600">
              <a:lnSpc>
                <a:spcPct val="90000"/>
              </a:lnSpc>
              <a:buNone/>
            </a:pPr>
            <a:r>
              <a:rPr lang="en-US" sz="2400" dirty="0" smtClean="0">
                <a:solidFill>
                  <a:srgbClr val="FF0000"/>
                </a:solidFill>
                <a:sym typeface="Wingdings" pitchFamily="2" charset="2"/>
              </a:rPr>
              <a:t>	 Does this really fit to </a:t>
            </a:r>
            <a:r>
              <a:rPr lang="en-US" sz="2400" dirty="0" err="1" smtClean="0">
                <a:solidFill>
                  <a:srgbClr val="FF0000"/>
                </a:solidFill>
                <a:sym typeface="Wingdings" pitchFamily="2" charset="2"/>
              </a:rPr>
              <a:t>Valtonen’s</a:t>
            </a:r>
            <a:r>
              <a:rPr lang="en-US" sz="2400" dirty="0" smtClean="0">
                <a:solidFill>
                  <a:srgbClr val="FF0000"/>
                </a:solidFill>
                <a:sym typeface="Wingdings" pitchFamily="2" charset="2"/>
              </a:rPr>
              <a:t> model?</a:t>
            </a:r>
            <a:endParaRPr lang="en-US" sz="2400" dirty="0" smtClean="0">
              <a:solidFill>
                <a:srgbClr val="FF0000"/>
              </a:solidFill>
            </a:endParaRPr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 </a:t>
            </a:r>
            <a:endParaRPr lang="en-US" sz="2400" dirty="0">
              <a:solidFill>
                <a:srgbClr val="FF0000"/>
              </a:solidFill>
            </a:endParaRPr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 smtClean="0">
                <a:solidFill>
                  <a:srgbClr val="FF0000"/>
                </a:solidFill>
                <a:sym typeface="Wingdings" pitchFamily="2" charset="2"/>
              </a:rPr>
              <a:t> Lets have a look at other properties of OJ 287</a:t>
            </a:r>
            <a:endParaRPr lang="en-US" sz="2400" dirty="0">
              <a:solidFill>
                <a:srgbClr val="FF0000"/>
              </a:solidFill>
              <a:sym typeface="Wingdings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52400" y="142852"/>
            <a:ext cx="8839200" cy="56388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Other properties: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endParaRPr lang="en-US" sz="2400" dirty="0" smtClean="0">
              <a:solidFill>
                <a:srgbClr val="FF0000"/>
              </a:solidFill>
            </a:endParaRPr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 smtClean="0">
                <a:solidFill>
                  <a:srgbClr val="FFFF00"/>
                </a:solidFill>
              </a:rPr>
              <a:t>	OJ </a:t>
            </a:r>
            <a:r>
              <a:rPr lang="en-US" sz="2400" dirty="0" smtClean="0">
                <a:solidFill>
                  <a:srgbClr val="FFFF00"/>
                </a:solidFill>
              </a:rPr>
              <a:t>287 is a BL Lac, hence FR I, which accrete through </a:t>
            </a:r>
            <a:r>
              <a:rPr lang="en-US" sz="2400" dirty="0" err="1" smtClean="0">
                <a:solidFill>
                  <a:srgbClr val="FFFF00"/>
                </a:solidFill>
              </a:rPr>
              <a:t>radiatively</a:t>
            </a:r>
            <a:r>
              <a:rPr lang="en-US" sz="2400" dirty="0" smtClean="0">
                <a:solidFill>
                  <a:srgbClr val="FFFF00"/>
                </a:solidFill>
              </a:rPr>
              <a:t> inefficient, geometrically thick accretion flows (contrary to FR II)</a:t>
            </a:r>
          </a:p>
          <a:p>
            <a:pPr marL="609600" indent="-609600">
              <a:lnSpc>
                <a:spcPct val="90000"/>
              </a:lnSpc>
              <a:buNone/>
            </a:pPr>
            <a:endParaRPr lang="en-US" sz="2400" dirty="0" smtClean="0">
              <a:solidFill>
                <a:srgbClr val="FFFF00"/>
              </a:solidFill>
              <a:sym typeface="Wingdings" pitchFamily="2" charset="2"/>
            </a:endParaRPr>
          </a:p>
          <a:p>
            <a:pPr marL="609600" indent="-609600">
              <a:lnSpc>
                <a:spcPct val="90000"/>
              </a:lnSpc>
              <a:buNone/>
            </a:pPr>
            <a:r>
              <a:rPr lang="en-US" sz="2400" dirty="0" smtClean="0">
                <a:solidFill>
                  <a:srgbClr val="FFFF00"/>
                </a:solidFill>
                <a:sym typeface="Wingdings" pitchFamily="2" charset="2"/>
              </a:rPr>
              <a:t>	</a:t>
            </a:r>
            <a:r>
              <a:rPr lang="en-US" sz="2400" dirty="0" err="1" smtClean="0">
                <a:solidFill>
                  <a:srgbClr val="FFFF00"/>
                </a:solidFill>
                <a:sym typeface="Wingdings" pitchFamily="2" charset="2"/>
              </a:rPr>
              <a:t>Valtonen’s</a:t>
            </a:r>
            <a:r>
              <a:rPr lang="en-US" sz="2400" dirty="0" smtClean="0">
                <a:solidFill>
                  <a:srgbClr val="FFFF00"/>
                </a:solidFill>
                <a:sym typeface="Wingdings" pitchFamily="2" charset="2"/>
              </a:rPr>
              <a:t> </a:t>
            </a:r>
            <a:r>
              <a:rPr lang="en-US" sz="2400" dirty="0" smtClean="0">
                <a:solidFill>
                  <a:srgbClr val="FFFF00"/>
                </a:solidFill>
                <a:sym typeface="Wingdings" pitchFamily="2" charset="2"/>
              </a:rPr>
              <a:t>model does this not take into account, problems with the timescales of the bursts (should be more delayed</a:t>
            </a:r>
            <a:r>
              <a:rPr lang="en-US" sz="2400" dirty="0" smtClean="0">
                <a:solidFill>
                  <a:srgbClr val="FFFF00"/>
                </a:solidFill>
                <a:sym typeface="Wingdings" pitchFamily="2" charset="2"/>
              </a:rPr>
              <a:t>)</a:t>
            </a:r>
          </a:p>
          <a:p>
            <a:pPr marL="609600" indent="-609600">
              <a:lnSpc>
                <a:spcPct val="90000"/>
              </a:lnSpc>
              <a:buFont typeface="Wingdings"/>
              <a:buChar char="è"/>
            </a:pPr>
            <a:endParaRPr lang="en-US" sz="2400" dirty="0" smtClean="0">
              <a:solidFill>
                <a:srgbClr val="FFFF00"/>
              </a:solidFill>
              <a:sym typeface="Wingdings" pitchFamily="2" charset="2"/>
            </a:endParaRPr>
          </a:p>
          <a:p>
            <a:pPr marL="609600" indent="-609600">
              <a:lnSpc>
                <a:spcPct val="90000"/>
              </a:lnSpc>
              <a:buNone/>
            </a:pPr>
            <a:r>
              <a:rPr lang="en-US" sz="2400" dirty="0" smtClean="0">
                <a:solidFill>
                  <a:srgbClr val="FFFF00"/>
                </a:solidFill>
                <a:sym typeface="Wingdings" pitchFamily="2" charset="2"/>
              </a:rPr>
              <a:t>	BH </a:t>
            </a:r>
            <a:r>
              <a:rPr lang="en-US" sz="2400" dirty="0" smtClean="0">
                <a:solidFill>
                  <a:srgbClr val="FFFF00"/>
                </a:solidFill>
                <a:sym typeface="Wingdings" pitchFamily="2" charset="2"/>
              </a:rPr>
              <a:t>mass of OJ 287 hard to estimate (no lines, which can be used e.g. for reverberation mapping), but best estimates via M_BH </a:t>
            </a:r>
            <a:r>
              <a:rPr lang="en-US" sz="2400" dirty="0" err="1" smtClean="0">
                <a:solidFill>
                  <a:srgbClr val="FFFF00"/>
                </a:solidFill>
                <a:sym typeface="Wingdings" pitchFamily="2" charset="2"/>
              </a:rPr>
              <a:t>vs</a:t>
            </a:r>
            <a:r>
              <a:rPr lang="en-US" sz="2400" dirty="0" smtClean="0">
                <a:solidFill>
                  <a:srgbClr val="FFFF00"/>
                </a:solidFill>
                <a:sym typeface="Wingdings" pitchFamily="2" charset="2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sym typeface="Wingdings" pitchFamily="2" charset="2"/>
              </a:rPr>
              <a:t>M_bulge</a:t>
            </a:r>
            <a:r>
              <a:rPr lang="en-US" sz="2400" dirty="0" smtClean="0">
                <a:solidFill>
                  <a:srgbClr val="FFFF00"/>
                </a:solidFill>
                <a:sym typeface="Wingdings" pitchFamily="2" charset="2"/>
              </a:rPr>
              <a:t> relation differ at least by one order of </a:t>
            </a:r>
            <a:r>
              <a:rPr lang="en-US" sz="2400" dirty="0" smtClean="0">
                <a:solidFill>
                  <a:srgbClr val="FFFF00"/>
                </a:solidFill>
                <a:sym typeface="Wingdings" pitchFamily="2" charset="2"/>
              </a:rPr>
              <a:t>magnitude from what required for </a:t>
            </a:r>
            <a:r>
              <a:rPr lang="en-US" sz="2400" dirty="0" err="1" smtClean="0">
                <a:solidFill>
                  <a:srgbClr val="FFFF00"/>
                </a:solidFill>
                <a:sym typeface="Wingdings" pitchFamily="2" charset="2"/>
              </a:rPr>
              <a:t>Valtonen’s</a:t>
            </a:r>
            <a:r>
              <a:rPr lang="en-US" sz="2400" dirty="0" smtClean="0">
                <a:solidFill>
                  <a:srgbClr val="FFFF00"/>
                </a:solidFill>
                <a:sym typeface="Wingdings" pitchFamily="2" charset="2"/>
              </a:rPr>
              <a:t> model</a:t>
            </a:r>
            <a:endParaRPr lang="en-US" sz="2400" dirty="0" smtClean="0">
              <a:solidFill>
                <a:srgbClr val="FFFF00"/>
              </a:solidFill>
              <a:sym typeface="Wingdings" pitchFamily="2" charset="2"/>
            </a:endParaRPr>
          </a:p>
          <a:p>
            <a:pPr marL="609600" indent="-609600">
              <a:lnSpc>
                <a:spcPct val="90000"/>
              </a:lnSpc>
              <a:buNone/>
            </a:pPr>
            <a:r>
              <a:rPr lang="en-US" sz="2400" dirty="0" smtClean="0">
                <a:solidFill>
                  <a:srgbClr val="FFFF00"/>
                </a:solidFill>
                <a:sym typeface="Wingdings" pitchFamily="2" charset="2"/>
              </a:rPr>
              <a:t>         (M</a:t>
            </a:r>
            <a:r>
              <a:rPr lang="en-US" sz="2400" baseline="-25000" dirty="0" smtClean="0">
                <a:solidFill>
                  <a:srgbClr val="FFFF00"/>
                </a:solidFill>
                <a:sym typeface="Wingdings" pitchFamily="2" charset="2"/>
              </a:rPr>
              <a:t>BH</a:t>
            </a:r>
            <a:r>
              <a:rPr lang="en-US" sz="2400" dirty="0" smtClean="0">
                <a:solidFill>
                  <a:srgbClr val="FFFF00"/>
                </a:solidFill>
                <a:sym typeface="Wingdings" pitchFamily="2" charset="2"/>
              </a:rPr>
              <a:t> &lt; 10</a:t>
            </a:r>
            <a:r>
              <a:rPr lang="en-US" sz="2400" baseline="30000" dirty="0" smtClean="0">
                <a:solidFill>
                  <a:srgbClr val="FFFF00"/>
                </a:solidFill>
                <a:sym typeface="Wingdings" pitchFamily="2" charset="2"/>
              </a:rPr>
              <a:t>9</a:t>
            </a:r>
            <a:r>
              <a:rPr lang="en-US" sz="2400" dirty="0" smtClean="0">
                <a:solidFill>
                  <a:srgbClr val="FFFF00"/>
                </a:solidFill>
                <a:sym typeface="Wingdings" pitchFamily="2" charset="2"/>
              </a:rPr>
              <a:t> M</a:t>
            </a:r>
            <a:r>
              <a:rPr lang="en-US" sz="2400" baseline="-25000" dirty="0" smtClean="0">
                <a:solidFill>
                  <a:srgbClr val="FFFF00"/>
                </a:solidFill>
                <a:sym typeface="Wingdings"/>
              </a:rPr>
              <a:t></a:t>
            </a:r>
            <a:r>
              <a:rPr lang="en-US" sz="2400" dirty="0" smtClean="0">
                <a:solidFill>
                  <a:srgbClr val="FFFF00"/>
                </a:solidFill>
                <a:sym typeface="Wingdings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sym typeface="Wingdings"/>
              </a:rPr>
              <a:t>vs</a:t>
            </a:r>
            <a:r>
              <a:rPr lang="en-US" sz="2400" dirty="0" smtClean="0">
                <a:solidFill>
                  <a:srgbClr val="FFFF00"/>
                </a:solidFill>
                <a:sym typeface="Wingdings"/>
              </a:rPr>
              <a:t> 2  10</a:t>
            </a:r>
            <a:r>
              <a:rPr lang="en-US" sz="2400" baseline="30000" dirty="0" smtClean="0">
                <a:solidFill>
                  <a:srgbClr val="FFFF00"/>
                </a:solidFill>
                <a:sym typeface="Wingdings"/>
              </a:rPr>
              <a:t>10</a:t>
            </a:r>
            <a:r>
              <a:rPr lang="en-US" sz="2400" dirty="0" smtClean="0">
                <a:solidFill>
                  <a:srgbClr val="FFFF00"/>
                </a:solidFill>
                <a:sym typeface="Wingdings"/>
              </a:rPr>
              <a:t> </a:t>
            </a:r>
            <a:r>
              <a:rPr lang="en-US" sz="2400" dirty="0" smtClean="0">
                <a:solidFill>
                  <a:srgbClr val="FFFF00"/>
                </a:solidFill>
                <a:sym typeface="Wingdings" pitchFamily="2" charset="2"/>
              </a:rPr>
              <a:t>M</a:t>
            </a:r>
            <a:r>
              <a:rPr lang="en-US" sz="2400" baseline="-25000" dirty="0" smtClean="0">
                <a:solidFill>
                  <a:srgbClr val="FFFF00"/>
                </a:solidFill>
                <a:sym typeface="Wingdings"/>
              </a:rPr>
              <a:t></a:t>
            </a:r>
            <a:r>
              <a:rPr lang="en-US" sz="2400" dirty="0" smtClean="0">
                <a:solidFill>
                  <a:srgbClr val="FFFF00"/>
                </a:solidFill>
                <a:sym typeface="Wingdings"/>
              </a:rPr>
              <a:t> required)</a:t>
            </a:r>
          </a:p>
          <a:p>
            <a:pPr marL="609600" indent="-609600">
              <a:lnSpc>
                <a:spcPct val="90000"/>
              </a:lnSpc>
              <a:buNone/>
            </a:pPr>
            <a:endParaRPr lang="en-US" sz="2400" dirty="0" smtClean="0">
              <a:solidFill>
                <a:srgbClr val="FFFF00"/>
              </a:solidFill>
              <a:sym typeface="Wingdings" pitchFamily="2" charset="2"/>
            </a:endParaRPr>
          </a:p>
          <a:p>
            <a:pPr marL="609600" indent="-609600">
              <a:lnSpc>
                <a:spcPct val="90000"/>
              </a:lnSpc>
              <a:buNone/>
            </a:pPr>
            <a:r>
              <a:rPr lang="en-US" sz="2400" dirty="0" smtClean="0">
                <a:solidFill>
                  <a:srgbClr val="FFFF00"/>
                </a:solidFill>
                <a:sym typeface="Wingdings" pitchFamily="2" charset="2"/>
              </a:rPr>
              <a:t> Again serious challenge for </a:t>
            </a:r>
            <a:r>
              <a:rPr lang="en-US" sz="2400" dirty="0" err="1" smtClean="0">
                <a:solidFill>
                  <a:srgbClr val="FFFF00"/>
                </a:solidFill>
                <a:sym typeface="Wingdings" pitchFamily="2" charset="2"/>
              </a:rPr>
              <a:t>Valtonen’s</a:t>
            </a:r>
            <a:r>
              <a:rPr lang="en-US" sz="2400" dirty="0" smtClean="0">
                <a:solidFill>
                  <a:srgbClr val="FFFF00"/>
                </a:solidFill>
                <a:sym typeface="Wingdings" pitchFamily="2" charset="2"/>
              </a:rPr>
              <a:t> model</a:t>
            </a:r>
            <a:endParaRPr lang="en-US" sz="2400" dirty="0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52400" y="142852"/>
            <a:ext cx="8839200" cy="6715148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              An alternative (and speculative) interpretation: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endParaRPr lang="en-US" sz="2400" dirty="0" smtClean="0">
              <a:solidFill>
                <a:srgbClr val="FF0000"/>
              </a:solidFill>
            </a:endParaRPr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 smtClean="0">
                <a:solidFill>
                  <a:srgbClr val="FFFF00"/>
                </a:solidFill>
                <a:sym typeface="Wingdings" pitchFamily="2" charset="2"/>
              </a:rPr>
              <a:t>      </a:t>
            </a:r>
            <a:r>
              <a:rPr lang="en-US" sz="2400" dirty="0" smtClean="0">
                <a:solidFill>
                  <a:srgbClr val="FFFF00"/>
                </a:solidFill>
                <a:sym typeface="Wingdings" pitchFamily="2" charset="2"/>
              </a:rPr>
              <a:t>       </a:t>
            </a:r>
            <a:r>
              <a:rPr lang="en-US" sz="2400" dirty="0" smtClean="0">
                <a:solidFill>
                  <a:srgbClr val="FFFF00"/>
                </a:solidFill>
                <a:sym typeface="Wingdings" pitchFamily="2" charset="2"/>
              </a:rPr>
              <a:t> Magnetic “breathing” of the accretion disc </a:t>
            </a:r>
            <a:r>
              <a:rPr lang="en-US" sz="2400" dirty="0" smtClean="0">
                <a:solidFill>
                  <a:srgbClr val="FFFF00"/>
                </a:solidFill>
                <a:sym typeface="Wingdings" pitchFamily="2" charset="2"/>
              </a:rPr>
              <a:t>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endParaRPr lang="en-US" sz="2400" dirty="0" smtClean="0">
              <a:solidFill>
                <a:srgbClr val="FFFF00"/>
              </a:solidFill>
              <a:sym typeface="Wingdings" pitchFamily="2" charset="2"/>
            </a:endParaRPr>
          </a:p>
          <a:p>
            <a:pPr marL="609600" indent="-609600">
              <a:lnSpc>
                <a:spcPct val="90000"/>
              </a:lnSpc>
              <a:buFont typeface="Wingdings"/>
              <a:buChar char="è"/>
            </a:pPr>
            <a:r>
              <a:rPr lang="en-US" sz="2400" dirty="0" smtClean="0">
                <a:solidFill>
                  <a:srgbClr val="FFFF00"/>
                </a:solidFill>
                <a:sym typeface="Wingdings" pitchFamily="2" charset="2"/>
              </a:rPr>
              <a:t>Started </a:t>
            </a:r>
            <a:r>
              <a:rPr lang="en-US" sz="2400" dirty="0" smtClean="0">
                <a:solidFill>
                  <a:srgbClr val="FFFF00"/>
                </a:solidFill>
                <a:sym typeface="Wingdings" pitchFamily="2" charset="2"/>
              </a:rPr>
              <a:t>at some point in the past: massive accretion of the magnetic field caused strong disturbances in the magnetic field of the accretion disc </a:t>
            </a:r>
            <a:endParaRPr lang="en-US" sz="2400" dirty="0" smtClean="0">
              <a:solidFill>
                <a:srgbClr val="FFFF00"/>
              </a:solidFill>
              <a:sym typeface="Wingdings" pitchFamily="2" charset="2"/>
            </a:endParaRPr>
          </a:p>
          <a:p>
            <a:pPr marL="609600" indent="-609600">
              <a:lnSpc>
                <a:spcPct val="90000"/>
              </a:lnSpc>
              <a:buFont typeface="Wingdings"/>
              <a:buChar char="è"/>
            </a:pPr>
            <a:r>
              <a:rPr lang="en-US" sz="2400" dirty="0" smtClean="0">
                <a:solidFill>
                  <a:srgbClr val="FFFF00"/>
                </a:solidFill>
                <a:sym typeface="Wingdings" pitchFamily="2" charset="2"/>
              </a:rPr>
              <a:t>Disturbance caused a resonance in the accretion dis</a:t>
            </a:r>
            <a:r>
              <a:rPr lang="en-US" sz="2400" dirty="0" smtClean="0">
                <a:solidFill>
                  <a:srgbClr val="FFFF00"/>
                </a:solidFill>
                <a:sym typeface="Wingdings" pitchFamily="2" charset="2"/>
              </a:rPr>
              <a:t>c</a:t>
            </a:r>
            <a:endParaRPr lang="en-US" sz="2400" dirty="0" smtClean="0">
              <a:solidFill>
                <a:srgbClr val="FFFF00"/>
              </a:solidFill>
              <a:sym typeface="Wingdings" pitchFamily="2" charset="2"/>
            </a:endParaRPr>
          </a:p>
          <a:p>
            <a:pPr marL="609600" indent="-609600">
              <a:lnSpc>
                <a:spcPct val="90000"/>
              </a:lnSpc>
              <a:buFont typeface="Wingdings"/>
              <a:buChar char="è"/>
            </a:pPr>
            <a:r>
              <a:rPr lang="en-US" sz="2400" dirty="0" smtClean="0">
                <a:solidFill>
                  <a:srgbClr val="FFFF00"/>
                </a:solidFill>
                <a:sym typeface="Wingdings" pitchFamily="2" charset="2"/>
              </a:rPr>
              <a:t>Bursts are due to accretion of magnetic field lines in avalanches </a:t>
            </a:r>
          </a:p>
          <a:p>
            <a:pPr marL="609600" indent="-609600">
              <a:lnSpc>
                <a:spcPct val="90000"/>
              </a:lnSpc>
              <a:buFont typeface="Wingdings"/>
              <a:buChar char="è"/>
            </a:pPr>
            <a:r>
              <a:rPr lang="en-US" sz="2400" dirty="0" smtClean="0">
                <a:solidFill>
                  <a:srgbClr val="FFFF00"/>
                </a:solidFill>
              </a:rPr>
              <a:t>Each burst (the first one) represents a phase of massive magnetic field accretion</a:t>
            </a:r>
          </a:p>
          <a:p>
            <a:pPr marL="609600" indent="-609600">
              <a:lnSpc>
                <a:spcPct val="90000"/>
              </a:lnSpc>
              <a:buFont typeface="Wingdings"/>
              <a:buChar char="è"/>
            </a:pPr>
            <a:r>
              <a:rPr lang="en-US" sz="2400" dirty="0" smtClean="0">
                <a:solidFill>
                  <a:srgbClr val="FFFF00"/>
                </a:solidFill>
              </a:rPr>
              <a:t>The second one is due to matter fed into the jet (note that only one optical outburst had a radio counterpart)</a:t>
            </a:r>
          </a:p>
          <a:p>
            <a:pPr marL="609600" indent="-609600">
              <a:lnSpc>
                <a:spcPct val="90000"/>
              </a:lnSpc>
              <a:buFont typeface="Wingdings"/>
              <a:buChar char="è"/>
            </a:pPr>
            <a:r>
              <a:rPr lang="en-US" sz="2400" dirty="0" smtClean="0">
                <a:solidFill>
                  <a:srgbClr val="FFFF00"/>
                </a:solidFill>
              </a:rPr>
              <a:t>As time goes by central (</a:t>
            </a:r>
            <a:r>
              <a:rPr lang="en-US" sz="2400" dirty="0" err="1" smtClean="0">
                <a:solidFill>
                  <a:srgbClr val="FFFF00"/>
                </a:solidFill>
              </a:rPr>
              <a:t>poloidal</a:t>
            </a:r>
            <a:r>
              <a:rPr lang="en-US" sz="2400" dirty="0" smtClean="0">
                <a:solidFill>
                  <a:srgbClr val="FFFF00"/>
                </a:solidFill>
              </a:rPr>
              <a:t>) field gets stronger, “chokes” the resonance, strength of outbursts weakens</a:t>
            </a:r>
          </a:p>
          <a:p>
            <a:pPr marL="609600" indent="-609600">
              <a:lnSpc>
                <a:spcPct val="90000"/>
              </a:lnSpc>
              <a:buFont typeface="Wingdings"/>
              <a:buChar char="è"/>
            </a:pPr>
            <a:r>
              <a:rPr lang="en-US" sz="2400" dirty="0" smtClean="0">
                <a:solidFill>
                  <a:srgbClr val="FFFF00"/>
                </a:solidFill>
              </a:rPr>
              <a:t>Prediction: no further double-peaked outburst in 2017/2019</a:t>
            </a:r>
          </a:p>
          <a:p>
            <a:pPr marL="609600" indent="-609600">
              <a:lnSpc>
                <a:spcPct val="90000"/>
              </a:lnSpc>
              <a:buFont typeface="Wingdings"/>
              <a:buChar char="è"/>
            </a:pPr>
            <a:r>
              <a:rPr lang="en-US" sz="2400" dirty="0" smtClean="0">
                <a:solidFill>
                  <a:srgbClr val="FFFF00"/>
                </a:solidFill>
              </a:rPr>
              <a:t>And: no binary BH required!</a:t>
            </a:r>
          </a:p>
          <a:p>
            <a:pPr marL="609600" indent="-609600">
              <a:lnSpc>
                <a:spcPct val="90000"/>
              </a:lnSpc>
              <a:buFont typeface="Wingdings"/>
              <a:buChar char="è"/>
            </a:pPr>
            <a:endParaRPr lang="en-US" sz="2400" dirty="0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52400" y="142852"/>
            <a:ext cx="8839200" cy="6715148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                                                   Finally:</a:t>
            </a:r>
            <a:endParaRPr lang="en-US" sz="2400" dirty="0" smtClean="0">
              <a:solidFill>
                <a:srgbClr val="FF0000"/>
              </a:solidFill>
            </a:endParaRPr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endParaRPr lang="en-US" sz="2400" dirty="0" smtClean="0">
              <a:solidFill>
                <a:srgbClr val="FF0000"/>
              </a:solidFill>
            </a:endParaRPr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 smtClean="0">
                <a:solidFill>
                  <a:srgbClr val="FFFF00"/>
                </a:solidFill>
              </a:rPr>
              <a:t>          Is OJ 287 unique or representative of the FRI-class?</a:t>
            </a:r>
            <a:endParaRPr lang="en-US" sz="2400" dirty="0" smtClean="0">
              <a:solidFill>
                <a:srgbClr val="FFFF00"/>
              </a:solidFill>
            </a:endParaRPr>
          </a:p>
          <a:p>
            <a:pPr marL="609600" indent="-609600">
              <a:lnSpc>
                <a:spcPct val="90000"/>
              </a:lnSpc>
              <a:buNone/>
            </a:pPr>
            <a:endParaRPr lang="en-US" sz="2400" dirty="0" smtClean="0">
              <a:solidFill>
                <a:srgbClr val="FFFF00"/>
              </a:solidFill>
            </a:endParaRPr>
          </a:p>
          <a:p>
            <a:pPr marL="609600" indent="-609600">
              <a:lnSpc>
                <a:spcPct val="90000"/>
              </a:lnSpc>
              <a:buFont typeface="Wingdings"/>
              <a:buChar char="è"/>
            </a:pPr>
            <a:endParaRPr lang="en-US" sz="2400" dirty="0" smtClean="0">
              <a:solidFill>
                <a:srgbClr val="FFFF00"/>
              </a:solidFill>
              <a:sym typeface="Wingdings" pitchFamily="2" charset="2"/>
            </a:endParaRPr>
          </a:p>
          <a:p>
            <a:pPr marL="609600" indent="-609600">
              <a:lnSpc>
                <a:spcPct val="90000"/>
              </a:lnSpc>
              <a:buNone/>
            </a:pPr>
            <a:r>
              <a:rPr lang="en-US" sz="2400" dirty="0" smtClean="0">
                <a:solidFill>
                  <a:srgbClr val="FFFF00"/>
                </a:solidFill>
                <a:sym typeface="Wingdings" pitchFamily="2" charset="2"/>
              </a:rPr>
              <a:t> 	</a:t>
            </a:r>
            <a:r>
              <a:rPr lang="en-US" sz="2400" dirty="0" smtClean="0">
                <a:solidFill>
                  <a:srgbClr val="FFFF00"/>
                </a:solidFill>
                <a:sym typeface="Wingdings" pitchFamily="2" charset="2"/>
              </a:rPr>
              <a:t>Set-up of long-term monitoring program in polarized light of ~35 </a:t>
            </a:r>
          </a:p>
          <a:p>
            <a:pPr marL="609600" indent="-609600">
              <a:lnSpc>
                <a:spcPct val="90000"/>
              </a:lnSpc>
              <a:buNone/>
            </a:pPr>
            <a:r>
              <a:rPr lang="en-US" sz="2400" dirty="0" smtClean="0">
                <a:solidFill>
                  <a:srgbClr val="FFFF00"/>
                </a:solidFill>
                <a:sym typeface="Wingdings" pitchFamily="2" charset="2"/>
              </a:rPr>
              <a:t>         FRI/FRII-type AGN using 85cm telescope at San Pedro </a:t>
            </a:r>
            <a:r>
              <a:rPr lang="en-US" sz="2400" dirty="0" err="1" smtClean="0">
                <a:solidFill>
                  <a:srgbClr val="FFFF00"/>
                </a:solidFill>
                <a:sym typeface="Wingdings" pitchFamily="2" charset="2"/>
              </a:rPr>
              <a:t>Martir</a:t>
            </a:r>
            <a:endParaRPr lang="en-US" sz="2400" dirty="0" smtClean="0">
              <a:solidFill>
                <a:srgbClr val="FFFF00"/>
              </a:solidFill>
              <a:sym typeface="Wingdings" pitchFamily="2" charset="2"/>
            </a:endParaRPr>
          </a:p>
          <a:p>
            <a:pPr marL="609600" indent="-609600">
              <a:lnSpc>
                <a:spcPct val="90000"/>
              </a:lnSpc>
              <a:buNone/>
            </a:pPr>
            <a:r>
              <a:rPr lang="en-US" sz="2400" dirty="0" smtClean="0">
                <a:solidFill>
                  <a:srgbClr val="FFFF00"/>
                </a:solidFill>
                <a:sym typeface="Wingdings" pitchFamily="2" charset="2"/>
              </a:rPr>
              <a:t>   	100N/year over a period of (at least) 3 years</a:t>
            </a:r>
          </a:p>
          <a:p>
            <a:pPr marL="609600" indent="-609600">
              <a:lnSpc>
                <a:spcPct val="90000"/>
              </a:lnSpc>
              <a:buNone/>
            </a:pPr>
            <a:endParaRPr lang="en-US" sz="2400" dirty="0" smtClean="0">
              <a:solidFill>
                <a:srgbClr val="FFFF00"/>
              </a:solidFill>
              <a:sym typeface="Wingdings" pitchFamily="2" charset="2"/>
            </a:endParaRPr>
          </a:p>
          <a:p>
            <a:pPr marL="609600" indent="-609600">
              <a:lnSpc>
                <a:spcPct val="90000"/>
              </a:lnSpc>
              <a:buNone/>
            </a:pPr>
            <a:r>
              <a:rPr lang="en-US" sz="2400" dirty="0" smtClean="0">
                <a:solidFill>
                  <a:srgbClr val="FFFF00"/>
                </a:solidFill>
                <a:sym typeface="Wingdings" pitchFamily="2" charset="2"/>
              </a:rPr>
              <a:t>   	See what the statistical properties of these sources are</a:t>
            </a:r>
          </a:p>
          <a:p>
            <a:pPr marL="609600" indent="-609600">
              <a:lnSpc>
                <a:spcPct val="90000"/>
              </a:lnSpc>
              <a:buFont typeface="Wingdings"/>
              <a:buChar char="è"/>
            </a:pPr>
            <a:endParaRPr lang="en-US" sz="2400" dirty="0" smtClean="0">
              <a:solidFill>
                <a:srgbClr val="FFFF00"/>
              </a:solidFill>
              <a:sym typeface="Wingdings" pitchFamily="2" charset="2"/>
            </a:endParaRPr>
          </a:p>
          <a:p>
            <a:pPr marL="609600" indent="-609600">
              <a:lnSpc>
                <a:spcPct val="90000"/>
              </a:lnSpc>
              <a:buNone/>
            </a:pPr>
            <a:r>
              <a:rPr lang="en-US" sz="2400" dirty="0" smtClean="0">
                <a:solidFill>
                  <a:srgbClr val="FFFF00"/>
                </a:solidFill>
                <a:sym typeface="Wingdings" pitchFamily="2" charset="2"/>
              </a:rPr>
              <a:t>Check:  http://www.lsw.uni-heidelberg.de/users/jheidt/spm/spm.hml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ufsteigend">
  <a:themeElements>
    <a:clrScheme name="">
      <a:dk1>
        <a:srgbClr val="000000"/>
      </a:dk1>
      <a:lt1>
        <a:srgbClr val="FFFF00"/>
      </a:lt1>
      <a:dk2>
        <a:srgbClr val="0000FF"/>
      </a:dk2>
      <a:lt2>
        <a:srgbClr val="FF3300"/>
      </a:lt2>
      <a:accent1>
        <a:srgbClr val="00FFFF"/>
      </a:accent1>
      <a:accent2>
        <a:srgbClr val="FF0000"/>
      </a:accent2>
      <a:accent3>
        <a:srgbClr val="AAAAFF"/>
      </a:accent3>
      <a:accent4>
        <a:srgbClr val="DADA00"/>
      </a:accent4>
      <a:accent5>
        <a:srgbClr val="AAFFFF"/>
      </a:accent5>
      <a:accent6>
        <a:srgbClr val="E70000"/>
      </a:accent6>
      <a:hlink>
        <a:srgbClr val="FF0033"/>
      </a:hlink>
      <a:folHlink>
        <a:srgbClr val="FFFF00"/>
      </a:folHlink>
    </a:clrScheme>
    <a:fontScheme name="Aufsteigend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ufsteigend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ufsteigend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ufsteigend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ufsteigend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ufsteigend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C:\Programme\Microsoft Office\Templates\Presentation Designs\Aufsteigend.pot</Template>
  <TotalTime>0</TotalTime>
  <Words>475</Words>
  <Application>Microsoft Office PowerPoint</Application>
  <PresentationFormat>On-screen Show (4:3)</PresentationFormat>
  <Paragraphs>72</Paragraphs>
  <Slides>9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Aufsteigend</vt:lpstr>
      <vt:lpstr>Variability and stability in blazar jets on time-scales of years:  Optical polarization monitoring of    OJ 287 in 2005 - 2009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Company>LSW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BL Lac host galaxies from low to high redshift</dc:title>
  <dc:creator>jheidt</dc:creator>
  <cp:lastModifiedBy>admin</cp:lastModifiedBy>
  <cp:revision>149</cp:revision>
  <dcterms:created xsi:type="dcterms:W3CDTF">2003-05-10T06:33:58Z</dcterms:created>
  <dcterms:modified xsi:type="dcterms:W3CDTF">2010-04-06T22:44:59Z</dcterms:modified>
</cp:coreProperties>
</file>