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9" r:id="rId1"/>
  </p:sldMasterIdLst>
  <p:notesMasterIdLst>
    <p:notesMasterId r:id="rId28"/>
  </p:notesMasterIdLst>
  <p:sldIdLst>
    <p:sldId id="256" r:id="rId2"/>
    <p:sldId id="258" r:id="rId3"/>
    <p:sldId id="259" r:id="rId4"/>
    <p:sldId id="276" r:id="rId5"/>
    <p:sldId id="277" r:id="rId6"/>
    <p:sldId id="278" r:id="rId7"/>
    <p:sldId id="282" r:id="rId8"/>
    <p:sldId id="261" r:id="rId9"/>
    <p:sldId id="283" r:id="rId10"/>
    <p:sldId id="262" r:id="rId11"/>
    <p:sldId id="288" r:id="rId12"/>
    <p:sldId id="286" r:id="rId13"/>
    <p:sldId id="289" r:id="rId14"/>
    <p:sldId id="287" r:id="rId15"/>
    <p:sldId id="263" r:id="rId16"/>
    <p:sldId id="271" r:id="rId17"/>
    <p:sldId id="264" r:id="rId18"/>
    <p:sldId id="266" r:id="rId19"/>
    <p:sldId id="274" r:id="rId20"/>
    <p:sldId id="267" r:id="rId21"/>
    <p:sldId id="268" r:id="rId22"/>
    <p:sldId id="269" r:id="rId23"/>
    <p:sldId id="270" r:id="rId24"/>
    <p:sldId id="272" r:id="rId25"/>
    <p:sldId id="27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FA74E-4875-0942-A9DC-CB7F498AF98A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D9B2C-5EFC-C342-A9BB-A86809015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3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81BBBD-A9CD-0040-AACA-7467636BAABC}" type="slidenum">
              <a:rPr lang="el-GR" sz="1200">
                <a:latin typeface="Arial" charset="0"/>
              </a:rPr>
              <a:pPr eaLnBrk="1" hangingPunct="1"/>
              <a:t>2</a:t>
            </a:fld>
            <a:endParaRPr lang="el-GR" sz="120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Collimated outflows of matter moving at relativistic speeds “relativistic jets” have been observed/inferred  in various astrophysical settings: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Jets originate from the active supermassive black holes at the centers of galaxies, stellar binaries that contain a compact object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and in gamma-ray bursts.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All these sources contain compact objects (BHs or neutron stars)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SMBHs ~billions of Msun actively fed material from the region around the nucleus of the galaxy form jets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Micro-quasars are binary systems of stars were a bh of ~10Msun is fed matter by the companion.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Gamma-ray bursts are extremely bright and short lived explosions of gamma-rays.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They can be observed at large distances (cosmological redshift of at least z=8).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Come from core collapse of massive stars marking the birth a few solar mass compact object.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But how fast are these jets? What is the bulk Lorentz factor of the flow, Gamma?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Direct observations in the radio resolve fast (superluminal) motions of gas in galactic centers.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Apparent speeds of blobs larger than the speed of light have commonly been measured (show right plot and explain).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These apparent motions are result of matter moving fast close (but not exactly)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along our line of sight. The apparent speeds set a lower limit on the Lorentz factor.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The bulk Lorentz factor of AGN jets is typically ~10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GRBs are not resolved to allow for direct measurement of their LF.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Strong theoretical arguments, however, related to the fact that the gamma-rays avoid annihilation at the source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place the Lorentz factor of the radiating material to 100-1000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jets in binary systems have more modest LFs of a few-10.  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0C8E103-C2F8-054C-854A-ECE06C575F1F}" type="slidenum">
              <a:rPr lang="el-GR" sz="1200">
                <a:latin typeface="Arial" charset="0"/>
              </a:rPr>
              <a:pPr eaLnBrk="1" hangingPunct="1"/>
              <a:t>3</a:t>
            </a:fld>
            <a:endParaRPr lang="el-G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620F2EC-7EF3-DD47-A222-030404756422}" type="slidenum">
              <a:rPr lang="el-GR" sz="1200">
                <a:latin typeface="Arial" charset="0"/>
              </a:rPr>
              <a:pPr eaLnBrk="1" hangingPunct="1"/>
              <a:t>7</a:t>
            </a:fld>
            <a:endParaRPr lang="el-GR" sz="1200">
              <a:latin typeface="Arial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FECCD4-E8E5-7F40-A9B3-37F3A98EEA50}" type="slidenum">
              <a:rPr lang="el-GR" sz="1200">
                <a:latin typeface="Arial" charset="0"/>
              </a:rPr>
              <a:pPr eaLnBrk="1" hangingPunct="1"/>
              <a:t>8</a:t>
            </a:fld>
            <a:endParaRPr lang="el-GR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While my main focus in this talk will be on the radiation from jets. I argue that it cannot be understood independently of the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properties of the CE and the acceleration process of the jet.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FECCD4-E8E5-7F40-A9B3-37F3A98EEA50}" type="slidenum">
              <a:rPr lang="el-GR" sz="1200">
                <a:latin typeface="Arial" charset="0"/>
              </a:rPr>
              <a:pPr eaLnBrk="1" hangingPunct="1"/>
              <a:t>9</a:t>
            </a:fld>
            <a:endParaRPr lang="el-GR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While my main focus in this talk will be on the radiation from jets. I argue that it cannot be understood independently of the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properties of the CE and the acceleration process of the jet.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8B94F8-276E-F74D-8B5F-DB8F6D8A207C}" type="slidenum">
              <a:rPr lang="el-GR" sz="1200">
                <a:latin typeface="Arial" charset="0"/>
              </a:rPr>
              <a:pPr eaLnBrk="1" hangingPunct="1"/>
              <a:t>17</a:t>
            </a:fld>
            <a:endParaRPr lang="el-GR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C8E6920-8701-554F-B907-EC2196531AFD}" type="slidenum">
              <a:rPr lang="el-GR" sz="1200">
                <a:latin typeface="Arial" charset="0"/>
              </a:rPr>
              <a:pPr eaLnBrk="1" hangingPunct="1"/>
              <a:t>18</a:t>
            </a:fld>
            <a:endParaRPr lang="el-G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F49839D-20CE-B344-8126-3DA5B2BEE5AD}" type="slidenum">
              <a:rPr lang="el-GR" sz="1200">
                <a:latin typeface="Arial" charset="0"/>
              </a:rPr>
              <a:pPr eaLnBrk="1" hangingPunct="1"/>
              <a:t>24</a:t>
            </a:fld>
            <a:endParaRPr lang="el-GR" sz="1200"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The emitters in this picture are the pairs of reconnection jets 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minijets</a:t>
            </a:r>
            <a:r>
              <a:rPr lang="en-US" dirty="0">
                <a:ea typeface="ＭＳ Ｐゴシック" charset="0"/>
                <a:cs typeface="ＭＳ Ｐゴシック" charset="0"/>
              </a:rPr>
              <a:t>).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In intriguing consequence of this suggestion is that for every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minijet</a:t>
            </a:r>
            <a:r>
              <a:rPr lang="en-US" dirty="0">
                <a:ea typeface="ＭＳ Ｐゴシック" charset="0"/>
                <a:cs typeface="ＭＳ Ｐゴシック" charset="0"/>
              </a:rPr>
              <a:t> beaming its radiation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along the jet axis, its counter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minijet</a:t>
            </a:r>
            <a:r>
              <a:rPr lang="en-US" dirty="0">
                <a:ea typeface="ＭＳ Ｐゴシック" charset="0"/>
                <a:cs typeface="ＭＳ Ｐゴシック" charset="0"/>
              </a:rPr>
              <a:t> radiates at larger inclination. As a result weak flares that, however,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evolve fast may be observed from jets that do not point directly at us. The flaring from the jet from the nearby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elliptical M87 may be such an example.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D9B2C-5EFC-C342-A9BB-A86809015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1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B3DD-5E0B-9945-9E46-EA009C917D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31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ABE22-C24B-084B-9155-C6340AA8B05D}" type="datetimeFigureOut">
              <a:rPr lang="en-US" smtClean="0"/>
              <a:t>01/07/14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4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7.png"/><Relationship Id="rId6" Type="http://schemas.openxmlformats.org/officeDocument/2006/relationships/image" Target="../media/image38.emf"/><Relationship Id="rId1" Type="http://schemas.microsoft.com/office/2007/relationships/media" Target="file://localhost/Users/dimitriosgiannios/Desktop/Desk/S1e5_20481024.mp4" TargetMode="External"/><Relationship Id="rId2" Type="http://schemas.openxmlformats.org/officeDocument/2006/relationships/video" Target="file://localhost/Users/dimitriosgiannios/Desktop/Desk/S1e5_20481024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9.png"/><Relationship Id="rId5" Type="http://schemas.openxmlformats.org/officeDocument/2006/relationships/image" Target="../media/image40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3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4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6.emf"/><Relationship Id="rId5" Type="http://schemas.openxmlformats.org/officeDocument/2006/relationships/image" Target="../media/image47.jpeg"/><Relationship Id="rId6" Type="http://schemas.openxmlformats.org/officeDocument/2006/relationships/image" Target="../media/image48.emf"/><Relationship Id="rId7" Type="http://schemas.openxmlformats.org/officeDocument/2006/relationships/image" Target="../media/image36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18.jpeg"/><Relationship Id="rId5" Type="http://schemas.openxmlformats.org/officeDocument/2006/relationships/image" Target="../media/image16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dimitriosgiannios/Desktop/Desk/blazar_web.mov" TargetMode="External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emf"/><Relationship Id="rId1" Type="http://schemas.openxmlformats.org/officeDocument/2006/relationships/tags" Target="../tags/tag1.xml"/><Relationship Id="rId2" Type="http://schemas.microsoft.com/office/2007/relationships/media" Target="file://localhost/Users/dimitriosgiannios/Desktop/Desk/blazar_web.m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4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627094"/>
            <a:ext cx="8042449" cy="1470025"/>
          </a:xfrm>
        </p:spPr>
        <p:txBody>
          <a:bodyPr/>
          <a:lstStyle/>
          <a:p>
            <a:r>
              <a:rPr lang="en-US" dirty="0" smtClean="0"/>
              <a:t>Large jets from small-scale magnetic fields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Dimitrios Giannios</a:t>
            </a:r>
          </a:p>
          <a:p>
            <a:r>
              <a:rPr lang="en-US" dirty="0" smtClean="0"/>
              <a:t>Purdue, Department of Physics</a:t>
            </a:r>
          </a:p>
          <a:p>
            <a:endParaRPr lang="en-US" dirty="0"/>
          </a:p>
          <a:p>
            <a:r>
              <a:rPr lang="en-US" dirty="0"/>
              <a:t>Extreme Astrophysics in an Ever-Changing Universe - Time Domain Astronomy in the </a:t>
            </a:r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 Fields: critical for jet </a:t>
            </a:r>
            <a:r>
              <a:rPr lang="en-US" sz="3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launching and acceleration</a:t>
            </a:r>
            <a:r>
              <a:rPr lang="en-US" sz="3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36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6426200" y="3556000"/>
          <a:ext cx="2159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3" name="Equation" r:id="rId4" imgW="139700" imgH="165100" progId="Equation.3">
                  <p:embed/>
                </p:oleObj>
              </mc:Choice>
              <mc:Fallback>
                <p:oleObj name="Equation" r:id="rId4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200" y="3556000"/>
                        <a:ext cx="2159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6038850" y="3657600"/>
          <a:ext cx="1968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4" name="Equation" r:id="rId6" imgW="127000" imgH="165100" progId="Equation.3">
                  <p:embed/>
                </p:oleObj>
              </mc:Choice>
              <mc:Fallback>
                <p:oleObj name="Equation" r:id="rId6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657600"/>
                        <a:ext cx="19685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 bwMode="auto">
          <a:xfrm>
            <a:off x="4635500" y="2600325"/>
            <a:ext cx="3883025" cy="227965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5" name="TextBox 57"/>
          <p:cNvSpPr txBox="1">
            <a:spLocks noChangeArrowheads="1"/>
          </p:cNvSpPr>
          <p:nvPr/>
        </p:nvSpPr>
        <p:spPr bwMode="auto">
          <a:xfrm>
            <a:off x="5853113" y="5105400"/>
            <a:ext cx="20558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distance r</a:t>
            </a:r>
          </a:p>
        </p:txBody>
      </p:sp>
      <p:sp>
        <p:nvSpPr>
          <p:cNvPr id="38" name="Right Triangle 37"/>
          <p:cNvSpPr/>
          <p:nvPr/>
        </p:nvSpPr>
        <p:spPr bwMode="auto">
          <a:xfrm>
            <a:off x="4635491" y="3815686"/>
            <a:ext cx="2817138" cy="1063618"/>
          </a:xfrm>
          <a:prstGeom prst="rt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auto">
          <a:xfrm>
            <a:off x="7453313" y="3813175"/>
            <a:ext cx="1068387" cy="10699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8" name="TextBox 61"/>
          <p:cNvSpPr txBox="1">
            <a:spLocks noChangeArrowheads="1"/>
          </p:cNvSpPr>
          <p:nvPr/>
        </p:nvSpPr>
        <p:spPr bwMode="auto">
          <a:xfrm>
            <a:off x="6843713" y="4119563"/>
            <a:ext cx="17510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kinetic component</a:t>
            </a:r>
          </a:p>
        </p:txBody>
      </p:sp>
      <p:sp>
        <p:nvSpPr>
          <p:cNvPr id="46089" name="TextBox 62"/>
          <p:cNvSpPr txBox="1">
            <a:spLocks noChangeArrowheads="1"/>
          </p:cNvSpPr>
          <p:nvPr/>
        </p:nvSpPr>
        <p:spPr bwMode="auto">
          <a:xfrm>
            <a:off x="4802188" y="3408363"/>
            <a:ext cx="17510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magnetic component</a:t>
            </a:r>
          </a:p>
        </p:txBody>
      </p:sp>
      <p:sp>
        <p:nvSpPr>
          <p:cNvPr id="42" name="Right Triangle 41"/>
          <p:cNvSpPr/>
          <p:nvPr/>
        </p:nvSpPr>
        <p:spPr bwMode="auto">
          <a:xfrm>
            <a:off x="4635491" y="2602751"/>
            <a:ext cx="2055749" cy="671282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1080000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6691313" y="2600325"/>
            <a:ext cx="1828800" cy="676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Diagonal Stripe 31"/>
          <p:cNvSpPr/>
          <p:nvPr/>
        </p:nvSpPr>
        <p:spPr bwMode="auto">
          <a:xfrm>
            <a:off x="6692899" y="3276957"/>
            <a:ext cx="1828801" cy="381000"/>
          </a:xfrm>
          <a:prstGeom prst="diagStripe">
            <a:avLst>
              <a:gd name="adj" fmla="val 976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6093" name="TextBox 23"/>
          <p:cNvSpPr txBox="1">
            <a:spLocks noChangeArrowheads="1"/>
          </p:cNvSpPr>
          <p:nvPr/>
        </p:nvSpPr>
        <p:spPr bwMode="auto">
          <a:xfrm rot="-5400000">
            <a:off x="3030538" y="3357562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content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7454900" y="3454400"/>
            <a:ext cx="1066800" cy="2524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876800" y="5103813"/>
            <a:ext cx="34290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96" name="TextBox 64"/>
          <p:cNvSpPr txBox="1">
            <a:spLocks noChangeArrowheads="1"/>
          </p:cNvSpPr>
          <p:nvPr/>
        </p:nvSpPr>
        <p:spPr bwMode="auto">
          <a:xfrm>
            <a:off x="6249988" y="2514600"/>
            <a:ext cx="2665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thermal component; energetic particles </a:t>
            </a:r>
          </a:p>
        </p:txBody>
      </p:sp>
      <p:pic>
        <p:nvPicPr>
          <p:cNvPr id="46097" name="Picture 50" descr="reco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2"/>
          <a:stretch/>
        </p:blipFill>
        <p:spPr bwMode="auto">
          <a:xfrm>
            <a:off x="43955" y="2643064"/>
            <a:ext cx="2576531" cy="228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474135" y="2643064"/>
            <a:ext cx="381001" cy="2174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17136" y="2643064"/>
            <a:ext cx="381000" cy="2214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635500" y="2590800"/>
            <a:ext cx="38862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10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-228600" y="5662613"/>
            <a:ext cx="8686800" cy="12954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	Important in understanding jet acceleration </a:t>
            </a:r>
            <a:r>
              <a:rPr lang="en-US" sz="1400">
                <a:latin typeface="Times New Roman" charset="0"/>
                <a:ea typeface="ＭＳ Ｐゴシック" charset="0"/>
                <a:cs typeface="ＭＳ Ｐゴシック" charset="0"/>
              </a:rPr>
              <a:t>Michel 1969; …, Vlahakis &amp; Koenigl 2003; Komissarov et al. 2009; 2010; Tchekhovskoy et al. 2009; 2010; Lyubarsky 2009; 2010; Granot et al. 2011</a:t>
            </a:r>
          </a:p>
          <a:p>
            <a:pPr eaLnBrk="1" hangingPunct="1"/>
            <a:endParaRPr lang="en-US" sz="12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03" name="TextBox 51"/>
          <p:cNvSpPr txBox="1">
            <a:spLocks noChangeArrowheads="1"/>
          </p:cNvSpPr>
          <p:nvPr/>
        </p:nvSpPr>
        <p:spPr bwMode="auto">
          <a:xfrm>
            <a:off x="7696200" y="37338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Γ&gt;&gt;1</a:t>
            </a:r>
          </a:p>
        </p:txBody>
      </p:sp>
      <p:sp>
        <p:nvSpPr>
          <p:cNvPr id="28" name="Oval 27"/>
          <p:cNvSpPr/>
          <p:nvPr/>
        </p:nvSpPr>
        <p:spPr>
          <a:xfrm>
            <a:off x="869424" y="4869386"/>
            <a:ext cx="720725" cy="5762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09458" y="4440761"/>
            <a:ext cx="1" cy="1221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2118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magnetic fields: generated in the disk?</a:t>
            </a:r>
            <a:endParaRPr lang="en-US" dirty="0"/>
          </a:p>
        </p:txBody>
      </p:sp>
      <p:pic>
        <p:nvPicPr>
          <p:cNvPr id="4" name="Content Placeholder 3" descr="Sketch1.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72" r="-87472"/>
          <a:stretch>
            <a:fillRect/>
          </a:stretch>
        </p:blipFill>
        <p:spPr>
          <a:xfrm rot="5400000">
            <a:off x="-2056606" y="1143792"/>
            <a:ext cx="7770813" cy="3657600"/>
          </a:xfrm>
        </p:spPr>
      </p:pic>
      <p:pic>
        <p:nvPicPr>
          <p:cNvPr id="5" name="Picture 4" descr="Sketch2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6500" y="2742994"/>
            <a:ext cx="2583265" cy="3343048"/>
          </a:xfrm>
          <a:prstGeom prst="rect">
            <a:avLst/>
          </a:prstGeom>
        </p:spPr>
      </p:pic>
      <p:pic>
        <p:nvPicPr>
          <p:cNvPr id="6" name="Picture 5" descr="Sketch3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981" y="3916094"/>
            <a:ext cx="2668076" cy="34528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7601" y="2732138"/>
            <a:ext cx="4042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Parfrey</a:t>
            </a:r>
            <a:r>
              <a:rPr lang="en-US" dirty="0"/>
              <a:t>, Giannios, </a:t>
            </a:r>
            <a:r>
              <a:rPr lang="en-US" dirty="0" err="1"/>
              <a:t>Beloborodov</a:t>
            </a:r>
            <a:r>
              <a:rPr lang="en-US" dirty="0"/>
              <a:t>, in prep </a:t>
            </a:r>
          </a:p>
        </p:txBody>
      </p:sp>
    </p:spTree>
    <p:extLst>
      <p:ext uri="{BB962C8B-B14F-4D97-AF65-F5344CB8AC3E}">
        <p14:creationId xmlns:p14="http://schemas.microsoft.com/office/powerpoint/2010/main" val="5202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0989" y="24902"/>
            <a:ext cx="9969500" cy="1371600"/>
          </a:xfrm>
        </p:spPr>
        <p:txBody>
          <a:bodyPr/>
          <a:lstStyle/>
          <a:p>
            <a:r>
              <a:rPr lang="en-US" dirty="0" smtClean="0"/>
              <a:t>GR (force free) MHD simulations     </a:t>
            </a:r>
            <a:r>
              <a:rPr lang="en-US" sz="2000" dirty="0" err="1" smtClean="0"/>
              <a:t>Parfrey</a:t>
            </a:r>
            <a:r>
              <a:rPr lang="en-US" sz="2000" dirty="0" smtClean="0"/>
              <a:t>, Giannios, </a:t>
            </a:r>
            <a:r>
              <a:rPr lang="en-US" sz="2000" dirty="0" err="1" smtClean="0"/>
              <a:t>Beloborodov</a:t>
            </a:r>
            <a:r>
              <a:rPr lang="en-US" sz="2000" dirty="0" smtClean="0"/>
              <a:t>, in prep </a:t>
            </a:r>
            <a:endParaRPr lang="en-US" sz="2000" dirty="0"/>
          </a:p>
        </p:txBody>
      </p:sp>
      <p:pic>
        <p:nvPicPr>
          <p:cNvPr id="8" name="Picture 7" descr="Sketch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9647" y="1675382"/>
            <a:ext cx="4075309" cy="527392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534833" y="5058833"/>
            <a:ext cx="2095500" cy="211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0989" y="24902"/>
            <a:ext cx="9969500" cy="1371600"/>
          </a:xfrm>
        </p:spPr>
        <p:txBody>
          <a:bodyPr/>
          <a:lstStyle/>
          <a:p>
            <a:r>
              <a:rPr lang="en-US" dirty="0" smtClean="0"/>
              <a:t>GR (force free) MHD simulations     </a:t>
            </a:r>
            <a:r>
              <a:rPr lang="en-US" sz="2000" dirty="0" err="1" smtClean="0"/>
              <a:t>Parfrey</a:t>
            </a:r>
            <a:r>
              <a:rPr lang="en-US" sz="2000" dirty="0" smtClean="0"/>
              <a:t>, Giannios, </a:t>
            </a:r>
            <a:r>
              <a:rPr lang="en-US" sz="2000" dirty="0" err="1" smtClean="0"/>
              <a:t>Beloborodov</a:t>
            </a:r>
            <a:r>
              <a:rPr lang="en-US" sz="2000" dirty="0" smtClean="0"/>
              <a:t>, in prep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power </a:t>
            </a:r>
            <a:r>
              <a:rPr lang="en-US" i="1" dirty="0" smtClean="0"/>
              <a:t>L</a:t>
            </a:r>
            <a:r>
              <a:rPr lang="en-US" baseline="-25000" dirty="0" smtClean="0"/>
              <a:t>j</a:t>
            </a:r>
            <a:r>
              <a:rPr lang="en-US" dirty="0" smtClean="0"/>
              <a:t>~Φ</a:t>
            </a:r>
            <a:r>
              <a:rPr lang="en-US" baseline="30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4" name="Content Placeholder 3" descr="jet_power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69" r="-24869"/>
          <a:stretch>
            <a:fillRect/>
          </a:stretch>
        </p:blipFill>
        <p:spPr>
          <a:xfrm>
            <a:off x="-714180" y="2330736"/>
            <a:ext cx="7770813" cy="3657600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971954"/>
              </p:ext>
            </p:extLst>
          </p:nvPr>
        </p:nvGraphicFramePr>
        <p:xfrm>
          <a:off x="6306016" y="4918448"/>
          <a:ext cx="2403653" cy="10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Equation" r:id="rId4" imgW="584200" imgH="254000" progId="Equation.3">
                  <p:embed/>
                </p:oleObj>
              </mc:Choice>
              <mc:Fallback>
                <p:oleObj name="Equation" r:id="rId4" imgW="584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06016" y="4918448"/>
                        <a:ext cx="2403653" cy="104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88029" y="2727852"/>
            <a:ext cx="29851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</a:t>
            </a:r>
            <a:r>
              <a:rPr lang="en-US" sz="2800" i="1" dirty="0" smtClean="0"/>
              <a:t>retrograde </a:t>
            </a:r>
          </a:p>
          <a:p>
            <a:r>
              <a:rPr lang="en-US" sz="2800" dirty="0" smtClean="0"/>
              <a:t>orbits and </a:t>
            </a:r>
            <a:r>
              <a:rPr lang="en-US" sz="2800" i="1" dirty="0" smtClean="0"/>
              <a:t>thick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disks the jet power </a:t>
            </a:r>
          </a:p>
          <a:p>
            <a:r>
              <a:rPr lang="en-US" sz="2800" dirty="0" smtClean="0"/>
              <a:t>reaches up 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76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field structure in the jet</a:t>
            </a:r>
            <a:r>
              <a:rPr lang="en-US" sz="4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48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ketch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0598" y="1223882"/>
            <a:ext cx="5299364" cy="6858000"/>
          </a:xfrm>
          <a:prstGeom prst="rect">
            <a:avLst/>
          </a:prstGeom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922494" y="2711359"/>
            <a:ext cx="3048000" cy="1857375"/>
            <a:chOff x="5638800" y="3400425"/>
            <a:chExt cx="2468563" cy="1857375"/>
          </a:xfrm>
        </p:grpSpPr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7399338" y="3400425"/>
              <a:ext cx="649287" cy="5762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rot="16200000" flipH="1">
              <a:off x="504454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5" idx="7"/>
            </p:cNvCxnSpPr>
            <p:nvPr/>
          </p:nvCxnSpPr>
          <p:spPr>
            <a:xfrm rot="16200000" flipH="1" flipV="1">
              <a:off x="687282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5880513" y="3810000"/>
              <a:ext cx="1981279" cy="6096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943514" y="3986212"/>
              <a:ext cx="1871994" cy="57626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5814943" y="3617912"/>
              <a:ext cx="2109850" cy="64928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751942" y="3402012"/>
              <a:ext cx="2228136" cy="6858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768939" y="4267200"/>
              <a:ext cx="210856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781797" y="45593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797225" y="40894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821653" y="4419600"/>
              <a:ext cx="209571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 rot="16200000" flipV="1">
            <a:off x="3015830" y="2206534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5187530" y="2168434"/>
            <a:ext cx="609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057480" y="2668496"/>
            <a:ext cx="11113" cy="33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047955" y="3201896"/>
            <a:ext cx="9525" cy="352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057480" y="2841534"/>
            <a:ext cx="1059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/>
              <a:t>~100R</a:t>
            </a:r>
            <a:r>
              <a:rPr lang="en-US" baseline="-25000" dirty="0" smtClean="0"/>
              <a:t>sch</a:t>
            </a:r>
            <a:endParaRPr lang="en-US" baseline="-25000" dirty="0"/>
          </a:p>
        </p:txBody>
      </p:sp>
      <p:pic>
        <p:nvPicPr>
          <p:cNvPr id="3" name="Picture 2" descr="Sketcha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3989" y="4677619"/>
            <a:ext cx="2182878" cy="2824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Dissipation at large scale in the jet</a:t>
            </a:r>
            <a:endParaRPr lang="en-US" sz="36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28800"/>
            <a:ext cx="4114800" cy="455295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Jets contain field reversals on small scale ~100 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sch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B-reconnection  becomes effective when</a:t>
            </a:r>
            <a:r>
              <a:rPr lang="en-US" sz="2800" i="1" dirty="0" smtClean="0"/>
              <a:t>	                    			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exp</a:t>
            </a:r>
            <a:r>
              <a:rPr lang="en-US" sz="2800" dirty="0" err="1" smtClean="0"/>
              <a:t>~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rec</a:t>
            </a:r>
            <a:endParaRPr lang="en-US" sz="2800" dirty="0" smtClean="0"/>
          </a:p>
          <a:p>
            <a:pPr>
              <a:defRPr/>
            </a:pPr>
            <a:endParaRPr lang="en-US" sz="1200" dirty="0" smtClean="0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240664" y="2953231"/>
            <a:ext cx="3048000" cy="1857375"/>
            <a:chOff x="5638800" y="3400425"/>
            <a:chExt cx="2468563" cy="1857375"/>
          </a:xfrm>
        </p:grpSpPr>
        <p:sp>
          <p:nvSpPr>
            <p:cNvPr id="58414" name="Oval 11"/>
            <p:cNvSpPr>
              <a:spLocks noChangeArrowheads="1"/>
            </p:cNvSpPr>
            <p:nvPr/>
          </p:nvSpPr>
          <p:spPr bwMode="auto">
            <a:xfrm>
              <a:off x="7399338" y="3400425"/>
              <a:ext cx="649287" cy="5762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H="1">
              <a:off x="504454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58414" idx="7"/>
            </p:cNvCxnSpPr>
            <p:nvPr/>
          </p:nvCxnSpPr>
          <p:spPr>
            <a:xfrm rot="16200000" flipH="1" flipV="1">
              <a:off x="687282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5880513" y="3810000"/>
              <a:ext cx="1981279" cy="6096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943514" y="3986212"/>
              <a:ext cx="1871994" cy="57626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814943" y="3617912"/>
              <a:ext cx="2109850" cy="64928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5751942" y="3402012"/>
              <a:ext cx="2228136" cy="6858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768939" y="4267200"/>
              <a:ext cx="210856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781797" y="45593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97225" y="40894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821653" y="4419600"/>
              <a:ext cx="209571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 rot="16200000" flipV="1">
            <a:off x="5334000" y="2448406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7505700" y="2410306"/>
            <a:ext cx="609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37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83497"/>
              </p:ext>
            </p:extLst>
          </p:nvPr>
        </p:nvGraphicFramePr>
        <p:xfrm>
          <a:off x="601034" y="6043478"/>
          <a:ext cx="37925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" name="Equation" r:id="rId3" imgW="2197100" imgH="254000" progId="Equation.3">
                  <p:embed/>
                </p:oleObj>
              </mc:Choice>
              <mc:Fallback>
                <p:oleObj name="Equation" r:id="rId3" imgW="2197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34" y="6043478"/>
                        <a:ext cx="37925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Straight Arrow Connector 55"/>
          <p:cNvCxnSpPr/>
          <p:nvPr/>
        </p:nvCxnSpPr>
        <p:spPr>
          <a:xfrm flipH="1">
            <a:off x="8375650" y="2910368"/>
            <a:ext cx="11113" cy="33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366125" y="3443768"/>
            <a:ext cx="9525" cy="352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8375650" y="3083406"/>
            <a:ext cx="905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/>
              <a:t>100R</a:t>
            </a:r>
            <a:r>
              <a:rPr lang="en-US" baseline="-25000" dirty="0" smtClean="0"/>
              <a:t>sch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7871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557213"/>
            <a:ext cx="8785225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Relativistic Magnetic Reconnection</a:t>
            </a:r>
            <a:endParaRPr lang="en-US" sz="16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04800" y="1916113"/>
            <a:ext cx="4627563" cy="35401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An efficient convertor of magnetic energy into bulk motion, heat, energetic particles</a:t>
            </a:r>
          </a:p>
          <a:p>
            <a:pPr lvl="1" eaLnBrk="1" hangingPunct="1"/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cold, magnetized plasma enters the reconnection region 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plasma leaves the reconnection region at the 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Alfvén</a:t>
            </a:r>
            <a:r>
              <a:rPr lang="en-US" sz="2000" dirty="0">
                <a:latin typeface="Times New Roman" charset="0"/>
                <a:ea typeface="ＭＳ Ｐゴシック" charset="0"/>
              </a:rPr>
              <a:t> speed </a:t>
            </a:r>
            <a:r>
              <a:rPr lang="en-US" sz="2000" i="1" dirty="0" err="1">
                <a:latin typeface="Times New Roman" charset="0"/>
                <a:ea typeface="ＭＳ Ｐゴシック" charset="0"/>
              </a:rPr>
              <a:t>Γ</a:t>
            </a:r>
            <a:r>
              <a:rPr lang="en-US" sz="2000" baseline="-25000" dirty="0" err="1">
                <a:latin typeface="Times New Roman" charset="0"/>
                <a:ea typeface="ＭＳ Ｐゴシック" charset="0"/>
              </a:rPr>
              <a:t>out</a:t>
            </a:r>
            <a:r>
              <a:rPr lang="en-US" sz="2000" dirty="0">
                <a:latin typeface="Times New Roman" charset="0"/>
                <a:ea typeface="ＭＳ Ｐゴシック" charset="0"/>
              </a:rPr>
              <a:t>~(1+σ)</a:t>
            </a:r>
            <a:r>
              <a:rPr lang="en-US" sz="2000" baseline="30000" dirty="0">
                <a:latin typeface="Times New Roman" charset="0"/>
                <a:ea typeface="ＭＳ Ｐゴシック" charset="0"/>
              </a:rPr>
              <a:t>1/2</a:t>
            </a:r>
            <a:r>
              <a:rPr lang="en-US" sz="2000" dirty="0">
                <a:latin typeface="Times New Roman" charset="0"/>
                <a:ea typeface="ＭＳ Ｐゴシック" charset="0"/>
              </a:rPr>
              <a:t>&gt;1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reconnected material contains energetic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nonthermal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</a:rPr>
              <a:t>particles </a:t>
            </a:r>
          </a:p>
        </p:txBody>
      </p:sp>
      <p:pic>
        <p:nvPicPr>
          <p:cNvPr id="48131" name="Picture 7" descr="Petsch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2870200"/>
            <a:ext cx="3810000" cy="2219325"/>
          </a:xfrm>
        </p:spPr>
      </p:pic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5334000" y="5181600"/>
            <a:ext cx="3581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Relativistic Petschek Reconnection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Lyubarsky 2005</a:t>
            </a:r>
          </a:p>
        </p:txBody>
      </p:sp>
      <p:sp>
        <p:nvSpPr>
          <p:cNvPr id="7" name="Isosceles Triangle 6"/>
          <p:cNvSpPr/>
          <p:nvPr/>
        </p:nvSpPr>
        <p:spPr>
          <a:xfrm rot="16200000">
            <a:off x="7143750" y="3206750"/>
            <a:ext cx="495300" cy="1676400"/>
          </a:xfrm>
          <a:prstGeom prst="triangle">
            <a:avLst/>
          </a:prstGeom>
          <a:solidFill>
            <a:srgbClr val="FF0000">
              <a:alpha val="52000"/>
            </a:srgbClr>
          </a:solidFill>
          <a:ln>
            <a:solidFill>
              <a:srgbClr val="FF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6200000">
            <a:off x="5467350" y="3207240"/>
            <a:ext cx="495300" cy="1676400"/>
          </a:xfrm>
          <a:prstGeom prst="triangle">
            <a:avLst/>
          </a:prstGeom>
          <a:solidFill>
            <a:srgbClr val="FF0000">
              <a:alpha val="52000"/>
            </a:srgbClr>
          </a:solidFill>
          <a:ln>
            <a:solidFill>
              <a:srgbClr val="FF0000">
                <a:alpha val="50000"/>
              </a:srgbClr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5" name="TextBox 12"/>
          <p:cNvSpPr txBox="1">
            <a:spLocks noChangeArrowheads="1"/>
          </p:cNvSpPr>
          <p:nvPr/>
        </p:nvSpPr>
        <p:spPr bwMode="auto">
          <a:xfrm>
            <a:off x="7164388" y="278130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B</a:t>
            </a:r>
          </a:p>
        </p:txBody>
      </p:sp>
      <p:sp>
        <p:nvSpPr>
          <p:cNvPr id="48136" name="TextBox 12"/>
          <p:cNvSpPr txBox="1">
            <a:spLocks noChangeArrowheads="1"/>
          </p:cNvSpPr>
          <p:nvPr/>
        </p:nvSpPr>
        <p:spPr bwMode="auto">
          <a:xfrm>
            <a:off x="7019925" y="4652963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B</a:t>
            </a:r>
          </a:p>
        </p:txBody>
      </p:sp>
      <p:sp>
        <p:nvSpPr>
          <p:cNvPr id="3" name="Regular Pentagon 2"/>
          <p:cNvSpPr/>
          <p:nvPr/>
        </p:nvSpPr>
        <p:spPr>
          <a:xfrm flipV="1">
            <a:off x="4859338" y="3382963"/>
            <a:ext cx="3384550" cy="647700"/>
          </a:xfrm>
          <a:prstGeom prst="pentagon">
            <a:avLst/>
          </a:prstGeom>
          <a:solidFill>
            <a:srgbClr val="3366FF">
              <a:alpha val="53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gular Pentagon 11"/>
          <p:cNvSpPr/>
          <p:nvPr/>
        </p:nvSpPr>
        <p:spPr>
          <a:xfrm>
            <a:off x="4859338" y="4056063"/>
            <a:ext cx="3384550" cy="647700"/>
          </a:xfrm>
          <a:prstGeom prst="pentagon">
            <a:avLst/>
          </a:prstGeom>
          <a:solidFill>
            <a:srgbClr val="3366FF">
              <a:alpha val="53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S1e5_20481024.mp4" descr="/Users/dimitriosgiannios/Desktop/Desk/S1e5_20481024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5002" r="47169" b="14790"/>
          <a:stretch/>
        </p:blipFill>
        <p:spPr bwMode="auto">
          <a:xfrm rot="5400000">
            <a:off x="1786582" y="3337873"/>
            <a:ext cx="1993711" cy="373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Unsteady reconnection and </a:t>
            </a:r>
            <a:r>
              <a:rPr lang="en-US" sz="36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plasmoids 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3875"/>
            <a:ext cx="8375650" cy="4302125"/>
          </a:xfrm>
        </p:spPr>
        <p:txBody>
          <a:bodyPr/>
          <a:lstStyle/>
          <a:p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Reconnection is a </a:t>
            </a: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highly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time-dependent process                                                            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Lin et al. 2005; Drake et al. 2006;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Loureiro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2007;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Daughton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2009…</a:t>
            </a:r>
            <a:endParaRPr lang="en-US" sz="11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Times New Roman" charset="0"/>
                <a:ea typeface="ＭＳ Ｐゴシック" charset="0"/>
              </a:rPr>
              <a:t>Current sheet not a smooth flow </a:t>
            </a:r>
          </a:p>
          <a:p>
            <a:pPr lvl="1"/>
            <a:r>
              <a:rPr lang="en-US" sz="2400" dirty="0">
                <a:latin typeface="Times New Roman" charset="0"/>
                <a:ea typeface="ＭＳ Ｐゴシック" charset="0"/>
              </a:rPr>
              <a:t>Layer breaks into blobs/</a:t>
            </a:r>
            <a:r>
              <a:rPr lang="en-US" sz="2400" dirty="0" err="1">
                <a:latin typeface="Times New Roman" charset="0"/>
                <a:ea typeface="ＭＳ Ｐゴシック" charset="0"/>
              </a:rPr>
              <a:t>plasmoids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/>
            <a:endParaRPr lang="en-US" sz="2400" dirty="0">
              <a:latin typeface="Times New Roman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8" name="TextBox 12"/>
          <p:cNvSpPr txBox="1">
            <a:spLocks noChangeArrowheads="1"/>
          </p:cNvSpPr>
          <p:nvPr/>
        </p:nvSpPr>
        <p:spPr bwMode="auto">
          <a:xfrm>
            <a:off x="1637236" y="3362325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2400"/>
          </a:p>
          <a:p>
            <a:pPr eaLnBrk="1" hangingPunct="1"/>
            <a:r>
              <a:rPr lang="en-US" sz="1600"/>
              <a:t>Credit N. Loureiro</a:t>
            </a:r>
          </a:p>
        </p:txBody>
      </p:sp>
      <p:pic>
        <p:nvPicPr>
          <p:cNvPr id="52229" name="Picture 1" descr="plasmoid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1655763"/>
            <a:ext cx="420846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5940425" y="6092825"/>
            <a:ext cx="32035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Solar flares </a:t>
            </a:r>
          </a:p>
          <a:p>
            <a:pPr eaLnBrk="1" hangingPunct="1"/>
            <a:r>
              <a:rPr lang="en-US" sz="1800"/>
              <a:t>Karlicky &amp; Kliem 2010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76375" y="6021388"/>
            <a:ext cx="27352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76375" y="4365625"/>
            <a:ext cx="273526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0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0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7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7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Magnetic reconnection: a powerful particle accelerator</a:t>
            </a:r>
            <a:endParaRPr lang="en-US" sz="3600" dirty="0"/>
          </a:p>
        </p:txBody>
      </p:sp>
      <p:pic>
        <p:nvPicPr>
          <p:cNvPr id="5" name="2d.sigma10_acceleration.at.xpoints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4129" y="2185825"/>
            <a:ext cx="4880605" cy="1876830"/>
          </a:xfrm>
        </p:spPr>
      </p:pic>
      <p:pic>
        <p:nvPicPr>
          <p:cNvPr id="8" name="Picture 7" descr="article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t="33682" r="23256" b="33242"/>
          <a:stretch/>
        </p:blipFill>
        <p:spPr>
          <a:xfrm>
            <a:off x="1060643" y="3720003"/>
            <a:ext cx="4113233" cy="3490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8814" y="5272264"/>
            <a:ext cx="35275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 simulations can now “attack” relativistic reconnection</a:t>
            </a:r>
          </a:p>
          <a:p>
            <a:r>
              <a:rPr lang="en-US" sz="1400" dirty="0" err="1" smtClean="0"/>
              <a:t>Zenitani</a:t>
            </a:r>
            <a:r>
              <a:rPr lang="en-US" sz="1400" dirty="0" smtClean="0"/>
              <a:t> &amp; </a:t>
            </a:r>
            <a:r>
              <a:rPr lang="en-US" sz="1400" dirty="0" err="1" smtClean="0"/>
              <a:t>Hishino</a:t>
            </a:r>
            <a:r>
              <a:rPr lang="en-US" sz="1400" dirty="0" smtClean="0"/>
              <a:t> 2007; </a:t>
            </a:r>
            <a:r>
              <a:rPr lang="en-US" sz="1400" smtClean="0"/>
              <a:t>Lyubarsky</a:t>
            </a:r>
            <a:r>
              <a:rPr lang="en-US" sz="1400" dirty="0" smtClean="0"/>
              <a:t> &amp; </a:t>
            </a:r>
            <a:r>
              <a:rPr lang="en-US" sz="1400" dirty="0" err="1" smtClean="0"/>
              <a:t>Liverts</a:t>
            </a:r>
            <a:r>
              <a:rPr lang="en-US" sz="1400" dirty="0" smtClean="0"/>
              <a:t> 2008;  </a:t>
            </a:r>
            <a:r>
              <a:rPr lang="en-US" sz="1400" dirty="0" err="1" smtClean="0"/>
              <a:t>Cerutti</a:t>
            </a:r>
            <a:r>
              <a:rPr lang="en-US" sz="1400" dirty="0" smtClean="0"/>
              <a:t> et al. 2012; 2013; </a:t>
            </a:r>
            <a:r>
              <a:rPr lang="en-US" sz="1400" dirty="0" err="1" smtClean="0"/>
              <a:t>Sironi</a:t>
            </a:r>
            <a:r>
              <a:rPr lang="en-US" sz="1400" dirty="0" smtClean="0"/>
              <a:t> &amp; </a:t>
            </a:r>
            <a:r>
              <a:rPr lang="en-US" sz="1400" dirty="0" err="1" smtClean="0"/>
              <a:t>Spitkovky</a:t>
            </a:r>
            <a:r>
              <a:rPr lang="en-US" sz="1400" dirty="0" smtClean="0"/>
              <a:t> 2013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89821" y="1816493"/>
            <a:ext cx="231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L. </a:t>
            </a:r>
            <a:r>
              <a:rPr lang="en-US" dirty="0" err="1" smtClean="0"/>
              <a:t>Sironi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2133600"/>
            <a:ext cx="2590800" cy="6096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gamma-ray bursts </a:t>
            </a:r>
            <a:endParaRPr lang="bg-BG" sz="240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81000" y="987425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Relativistic jets: the big, the small, the strong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381000" y="22860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jets in galactic centers</a:t>
            </a:r>
          </a:p>
        </p:txBody>
      </p:sp>
      <p:sp>
        <p:nvSpPr>
          <p:cNvPr id="22532" name="TextBox 16"/>
          <p:cNvSpPr txBox="1">
            <a:spLocks noChangeArrowheads="1"/>
          </p:cNvSpPr>
          <p:nvPr/>
        </p:nvSpPr>
        <p:spPr bwMode="auto">
          <a:xfrm>
            <a:off x="3657600" y="22860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X-ray binaries</a:t>
            </a:r>
          </a:p>
        </p:txBody>
      </p:sp>
      <p:pic>
        <p:nvPicPr>
          <p:cNvPr id="22533" name="Picture 17" descr="GRBs"/>
          <p:cNvPicPr>
            <a:picLocks noGrp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3200400"/>
            <a:ext cx="2286000" cy="1828800"/>
          </a:xfrm>
        </p:spPr>
      </p:pic>
      <p:pic>
        <p:nvPicPr>
          <p:cNvPr id="22534" name="Picture 11" descr="XRBs"/>
          <p:cNvPicPr>
            <a:picLocks noGrp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2188" y="3200400"/>
            <a:ext cx="2286000" cy="1828800"/>
          </a:xfrm>
        </p:spPr>
      </p:pic>
      <p:pic>
        <p:nvPicPr>
          <p:cNvPr id="22535" name="Picture 12" descr="AGN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04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609600" y="4691063"/>
            <a:ext cx="2895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M87; NASA/Hubble</a:t>
            </a: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914400" y="5486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M</a:t>
            </a:r>
            <a:r>
              <a:rPr lang="en-US" sz="2400" baseline="-25000"/>
              <a:t>BH</a:t>
            </a:r>
            <a:r>
              <a:rPr lang="en-US" sz="2400"/>
              <a:t>~10</a:t>
            </a:r>
            <a:r>
              <a:rPr lang="en-US" sz="2400" baseline="30000"/>
              <a:t>9</a:t>
            </a:r>
            <a:r>
              <a:rPr lang="en-US" sz="2400"/>
              <a:t>M</a:t>
            </a:r>
            <a:r>
              <a:rPr lang="en-US" sz="2400" baseline="-25000">
                <a:latin typeface="Wingdings" charset="0"/>
                <a:cs typeface="Wingdings" charset="0"/>
              </a:rPr>
              <a:t></a:t>
            </a:r>
            <a:endParaRPr lang="en-US" sz="2400" baseline="-25000"/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3962400" y="54864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~10M</a:t>
            </a:r>
            <a:r>
              <a:rPr lang="en-US" sz="2400" baseline="-25000">
                <a:latin typeface="Wingdings" charset="0"/>
                <a:cs typeface="Wingdings" charset="0"/>
              </a:rPr>
              <a:t></a:t>
            </a:r>
            <a:endParaRPr lang="en-US" sz="2400" baseline="-25000"/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6934200" y="54864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~3M</a:t>
            </a:r>
            <a:r>
              <a:rPr lang="en-US" sz="2400" baseline="-25000">
                <a:latin typeface="Wingdings" charset="0"/>
                <a:cs typeface="Wingdings" charset="0"/>
              </a:rPr>
              <a:t></a:t>
            </a:r>
            <a:endParaRPr lang="en-US" sz="2400" baseline="-25000"/>
          </a:p>
        </p:txBody>
      </p:sp>
      <p:sp>
        <p:nvSpPr>
          <p:cNvPr id="22540" name="TextBox 15"/>
          <p:cNvSpPr txBox="1">
            <a:spLocks noChangeArrowheads="1"/>
          </p:cNvSpPr>
          <p:nvPr/>
        </p:nvSpPr>
        <p:spPr bwMode="auto">
          <a:xfrm>
            <a:off x="228600" y="5943600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Power~10</a:t>
            </a:r>
            <a:r>
              <a:rPr lang="en-US" sz="2400" baseline="30000"/>
              <a:t>44</a:t>
            </a:r>
            <a:r>
              <a:rPr lang="en-US" sz="2400"/>
              <a:t>...10</a:t>
            </a:r>
            <a:r>
              <a:rPr lang="en-US" sz="2400" baseline="30000"/>
              <a:t>49</a:t>
            </a:r>
            <a:r>
              <a:rPr lang="en-US" sz="2400"/>
              <a:t>erg/s           ~10</a:t>
            </a:r>
            <a:r>
              <a:rPr lang="en-US" sz="2400" baseline="30000"/>
              <a:t>38</a:t>
            </a:r>
            <a:r>
              <a:rPr lang="en-US" sz="2400"/>
              <a:t>erg/s                       ~10</a:t>
            </a:r>
            <a:r>
              <a:rPr lang="en-US" sz="2400" baseline="30000"/>
              <a:t>52</a:t>
            </a:r>
            <a:r>
              <a:rPr lang="en-US" sz="2400"/>
              <a:t>erg/s</a:t>
            </a:r>
            <a:endParaRPr lang="en-US" sz="2400" baseline="30000"/>
          </a:p>
        </p:txBody>
      </p:sp>
      <p:sp>
        <p:nvSpPr>
          <p:cNvPr id="14" name="Rectangle 13"/>
          <p:cNvSpPr/>
          <p:nvPr/>
        </p:nvSpPr>
        <p:spPr>
          <a:xfrm>
            <a:off x="228600" y="2057400"/>
            <a:ext cx="3124200" cy="4495800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27432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Focus Here: Blazars</a:t>
            </a:r>
          </a:p>
        </p:txBody>
      </p:sp>
    </p:spTree>
    <p:extLst>
      <p:ext uri="{BB962C8B-B14F-4D97-AF65-F5344CB8AC3E}">
        <p14:creationId xmlns:p14="http://schemas.microsoft.com/office/powerpoint/2010/main" val="21871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24857" y="67236"/>
            <a:ext cx="8579191" cy="1371600"/>
          </a:xfrm>
        </p:spPr>
        <p:txBody>
          <a:bodyPr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Plasmoid</a:t>
            </a:r>
            <a:r>
              <a:rPr lang="en-US" sz="3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-dominated </a:t>
            </a:r>
            <a:r>
              <a:rPr lang="en-US" sz="3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reconnection in </a:t>
            </a:r>
            <a:r>
              <a:rPr lang="en-US" sz="36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Giannios 2013</a:t>
            </a:r>
            <a:endParaRPr lang="en-US" sz="2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4" name="Content Placeholder 4" descr="sketch1.e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3" b="12363"/>
          <a:stretch>
            <a:fillRect/>
          </a:stretch>
        </p:blipFill>
        <p:spPr>
          <a:xfrm>
            <a:off x="4997450" y="1503363"/>
            <a:ext cx="4038600" cy="4302125"/>
          </a:xfrm>
        </p:spPr>
      </p:pic>
      <p:sp>
        <p:nvSpPr>
          <p:cNvPr id="54275" name="Content Placeholder 5"/>
          <p:cNvSpPr>
            <a:spLocks noGrp="1"/>
          </p:cNvSpPr>
          <p:nvPr>
            <p:ph sz="half" idx="2"/>
          </p:nvPr>
        </p:nvSpPr>
        <p:spPr>
          <a:xfrm>
            <a:off x="539750" y="1773238"/>
            <a:ext cx="4319588" cy="430212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Current sheet fragments to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Loureiro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2007 +++</a:t>
            </a:r>
          </a:p>
          <a:p>
            <a:endParaRPr lang="en-US" sz="1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merge/grow leaving the layer at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~c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“Monster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” form with  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400" baseline="-25000" dirty="0"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~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0.1</a:t>
            </a:r>
            <a:r>
              <a:rPr lang="en-US" sz="24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Uzdensky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2010; </a:t>
            </a:r>
            <a:r>
              <a:rPr lang="en-US" sz="16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Loureiro</a:t>
            </a:r>
            <a:r>
              <a:rPr lang="en-US" sz="16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et al. 2012</a:t>
            </a:r>
          </a:p>
          <a:p>
            <a:endParaRPr lang="en-US" sz="1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Monster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grow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fast     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(~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/V</a:t>
            </a:r>
            <a:r>
              <a:rPr lang="en-US" sz="2400" baseline="-25000" dirty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) powering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blazar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flares 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Giannios 2013</a:t>
            </a:r>
          </a:p>
        </p:txBody>
      </p:sp>
      <p:sp>
        <p:nvSpPr>
          <p:cNvPr id="2" name="Oval 1"/>
          <p:cNvSpPr/>
          <p:nvPr/>
        </p:nvSpPr>
        <p:spPr>
          <a:xfrm>
            <a:off x="7885113" y="3789363"/>
            <a:ext cx="552450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939213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Prediction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Giannios 2013</a:t>
            </a:r>
            <a:r>
              <a:rPr lang="en-US" sz="36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  <a:br>
              <a:rPr lang="en-US" sz="36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fast </a:t>
            </a:r>
            <a:r>
              <a:rPr lang="en-US" sz="36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flares on slow envelope </a:t>
            </a:r>
          </a:p>
        </p:txBody>
      </p:sp>
      <p:pic>
        <p:nvPicPr>
          <p:cNvPr id="55298" name="Content Placeholder 3" descr="Sketch2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3" b="30246"/>
          <a:stretch/>
        </p:blipFill>
        <p:spPr>
          <a:xfrm>
            <a:off x="5286375" y="3716338"/>
            <a:ext cx="3678238" cy="2471553"/>
          </a:xfrm>
        </p:spPr>
      </p:pic>
      <p:sp>
        <p:nvSpPr>
          <p:cNvPr id="55299" name="Content Placeholder 4"/>
          <p:cNvSpPr>
            <a:spLocks noGrp="1"/>
          </p:cNvSpPr>
          <p:nvPr>
            <p:ph sz="half" idx="2"/>
          </p:nvPr>
        </p:nvSpPr>
        <p:spPr>
          <a:xfrm>
            <a:off x="179388" y="2769439"/>
            <a:ext cx="4824412" cy="4302125"/>
          </a:xfrm>
        </p:spPr>
        <p:txBody>
          <a:bodyPr/>
          <a:lstStyle/>
          <a:p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At least two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timescales of relevance</a:t>
            </a:r>
          </a:p>
          <a:p>
            <a:pPr marL="927100" lvl="1" indent="-457200">
              <a:buFont typeface="Times New Roman" charset="0"/>
              <a:buAutoNum type="arabicPeriod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The reconnection timescale  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       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/v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rec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~10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/c</a:t>
            </a:r>
          </a:p>
          <a:p>
            <a:pPr marL="927100" lvl="1" indent="-457200">
              <a:buFont typeface="Wingdings" charset="0"/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The “envelope” emission</a:t>
            </a:r>
          </a:p>
          <a:p>
            <a:pPr marL="927100" lvl="1" indent="-457200">
              <a:buFont typeface="Times New Roman" charset="0"/>
              <a:buAutoNum type="arabicPeriod" startAt="2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Variability time from monster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~0.1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γ</a:t>
            </a:r>
            <a:r>
              <a:rPr lang="en-US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927100" lvl="1" indent="-457200">
              <a:buFont typeface="Times New Roman" charset="0"/>
              <a:buAutoNum type="arabicPeriod" startAt="2"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927100" lvl="1" indent="-457200">
              <a:buFont typeface="Wingdings" charset="0"/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Fast flares from monster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927100" lvl="1" indent="-457200">
              <a:buFont typeface="Wingdings" charset="0"/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Multiple fast flares expected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9388" y="4064000"/>
            <a:ext cx="8636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9550" y="5522183"/>
            <a:ext cx="865188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08920" y="5915609"/>
            <a:ext cx="8636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4" descr="sketch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3" b="12363"/>
          <a:stretch>
            <a:fillRect/>
          </a:stretch>
        </p:blipFill>
        <p:spPr bwMode="auto">
          <a:xfrm>
            <a:off x="5580063" y="1557338"/>
            <a:ext cx="28797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7594600" y="2984500"/>
            <a:ext cx="447675" cy="358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936750"/>
            <a:ext cx="351313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921266" y="6350215"/>
            <a:ext cx="221335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21742" y="6276373"/>
            <a:ext cx="136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sz="1600" baseline="-25000" dirty="0" smtClean="0"/>
              <a:t>envelope</a:t>
            </a:r>
            <a:r>
              <a:rPr lang="en-US" sz="1600" dirty="0" smtClean="0"/>
              <a:t>~1 day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86375" y="6158355"/>
            <a:ext cx="3173413" cy="88482"/>
          </a:xfrm>
          <a:prstGeom prst="rect">
            <a:avLst/>
          </a:prstGeom>
          <a:solidFill>
            <a:srgbClr val="DEDED7"/>
          </a:solidFill>
          <a:ln>
            <a:solidFill>
              <a:srgbClr val="DEDE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Energetics and timescales  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305800" cy="4302125"/>
          </a:xfrm>
        </p:spPr>
        <p:txBody>
          <a:bodyPr>
            <a:normAutofit lnSpcReduction="10000"/>
          </a:bodyPr>
          <a:lstStyle/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Fast flare from “monster” plasmoids</a:t>
            </a:r>
          </a:p>
          <a:p>
            <a:pPr lvl="1"/>
            <a:endParaRPr lang="en-US" sz="2000">
              <a:latin typeface="Times New Roman" charset="0"/>
              <a:ea typeface="ＭＳ Ｐゴシック" charset="0"/>
            </a:endParaRP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Luminosity </a:t>
            </a:r>
          </a:p>
          <a:p>
            <a:pPr lvl="1"/>
            <a:endParaRPr lang="en-US" sz="2000">
              <a:latin typeface="Times New Roman" charset="0"/>
              <a:ea typeface="ＭＳ Ｐゴシック" charset="0"/>
            </a:endParaRP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Timescale</a:t>
            </a:r>
          </a:p>
          <a:p>
            <a:pPr lvl="1"/>
            <a:endParaRPr lang="en-US" sz="1200">
              <a:latin typeface="Times New Roman" charset="0"/>
              <a:ea typeface="ＭＳ Ｐゴシック" charset="0"/>
            </a:endParaRP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Envelope emission from reconnection layer</a:t>
            </a:r>
          </a:p>
          <a:p>
            <a:pPr lvl="1"/>
            <a:endParaRPr lang="en-US" sz="20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Luminosity</a:t>
            </a:r>
          </a:p>
          <a:p>
            <a:pPr lvl="1"/>
            <a:endParaRPr lang="en-US" sz="20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Timescale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63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840643"/>
              </p:ext>
            </p:extLst>
          </p:nvPr>
        </p:nvGraphicFramePr>
        <p:xfrm>
          <a:off x="3200400" y="2636838"/>
          <a:ext cx="34004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8" name="Equation" r:id="rId3" imgW="1714500" imgH="254000" progId="Equation.3">
                  <p:embed/>
                </p:oleObj>
              </mc:Choice>
              <mc:Fallback>
                <p:oleObj name="Equation" r:id="rId3" imgW="1714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636838"/>
                        <a:ext cx="34004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7"/>
          <p:cNvGraphicFramePr>
            <a:graphicFrameLocks noChangeAspect="1"/>
          </p:cNvGraphicFramePr>
          <p:nvPr/>
        </p:nvGraphicFramePr>
        <p:xfrm>
          <a:off x="3736975" y="3284538"/>
          <a:ext cx="20764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9" name="Equation" r:id="rId5" imgW="914400" imgH="254000" progId="Equation.3">
                  <p:embed/>
                </p:oleObj>
              </mc:Choice>
              <mc:Fallback>
                <p:oleObj name="Equation" r:id="rId5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75" y="3284538"/>
                        <a:ext cx="20764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168452"/>
              </p:ext>
            </p:extLst>
          </p:nvPr>
        </p:nvGraphicFramePr>
        <p:xfrm>
          <a:off x="2808288" y="4724400"/>
          <a:ext cx="460851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0" name="Equation" r:id="rId7" imgW="2324100" imgH="254000" progId="Equation.3">
                  <p:embed/>
                </p:oleObj>
              </mc:Choice>
              <mc:Fallback>
                <p:oleObj name="Equation" r:id="rId7" imgW="2324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288" y="4724400"/>
                        <a:ext cx="460851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TextBox 2"/>
          <p:cNvSpPr txBox="1">
            <a:spLocks noChangeArrowheads="1"/>
          </p:cNvSpPr>
          <p:nvPr/>
        </p:nvSpPr>
        <p:spPr bwMode="auto">
          <a:xfrm>
            <a:off x="3203575" y="5373688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t</a:t>
            </a:r>
            <a:r>
              <a:rPr lang="en-US" i="1" baseline="-25000"/>
              <a:t>envelope</a:t>
            </a:r>
            <a:r>
              <a:rPr lang="en-US"/>
              <a:t>~10</a:t>
            </a:r>
            <a:r>
              <a:rPr lang="en-US" baseline="30000"/>
              <a:t>5</a:t>
            </a:r>
            <a:r>
              <a:rPr lang="en-US"/>
              <a:t>t</a:t>
            </a:r>
            <a:r>
              <a:rPr lang="en-US" baseline="-25000"/>
              <a:t>600</a:t>
            </a:r>
            <a:r>
              <a:rPr lang="en-US"/>
              <a:t>γ</a:t>
            </a:r>
            <a:r>
              <a:rPr lang="en-US" baseline="-25000"/>
              <a:t>2</a:t>
            </a:r>
            <a:r>
              <a:rPr lang="en-US"/>
              <a:t>/ε</a:t>
            </a:r>
            <a:r>
              <a:rPr lang="en-US" baseline="-25000"/>
              <a:t>-1</a:t>
            </a:r>
            <a:r>
              <a:rPr lang="en-US"/>
              <a:t> 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9225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Inferred parameters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Flare-envelop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timescale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energetics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can be understood in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all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fast flaring sources if 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 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Giannios </a:t>
            </a:r>
            <a:r>
              <a:rPr lang="en-US" sz="1600" dirty="0" smtClean="0">
                <a:latin typeface="Times New Roman" charset="0"/>
                <a:ea typeface="ＭＳ Ｐゴシック" charset="0"/>
                <a:cs typeface="ＭＳ Ｐゴシック" charset="0"/>
              </a:rPr>
              <a:t>2013</a:t>
            </a:r>
          </a:p>
          <a:p>
            <a:endParaRPr lang="en-US" sz="16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diss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~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1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pc</a:t>
            </a:r>
          </a:p>
          <a:p>
            <a:pPr lvl="1"/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Γ</a:t>
            </a:r>
            <a:r>
              <a:rPr lang="en-US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j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~20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Jet magnetization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σ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=B</a:t>
            </a:r>
            <a:r>
              <a:rPr lang="en-US" baseline="30000" dirty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/4πρc</a:t>
            </a:r>
            <a:r>
              <a:rPr lang="en-US" baseline="30000" dirty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~ a few   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Size of reconnection regions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l’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&lt; 10</a:t>
            </a:r>
            <a:r>
              <a:rPr lang="en-US" altLang="ja-JP" baseline="30000" dirty="0">
                <a:latin typeface="Times New Roman" charset="0"/>
                <a:ea typeface="ＭＳ Ｐゴシック" charset="0"/>
                <a:cs typeface="ＭＳ Ｐゴシック" charset="0"/>
              </a:rPr>
              <a:t>16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cm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6" descr="M87_2.pdf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39088" r="29410" b="38179"/>
          <a:stretch>
            <a:fillRect/>
          </a:stretch>
        </p:blipFill>
        <p:spPr>
          <a:xfrm>
            <a:off x="85725" y="4471988"/>
            <a:ext cx="3101975" cy="2351087"/>
          </a:xfrm>
        </p:spPr>
      </p:pic>
      <p:pic>
        <p:nvPicPr>
          <p:cNvPr id="59409" name="Picture 9" descr="spectrum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4688"/>
            <a:ext cx="2489200" cy="1865312"/>
          </a:xfrm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33400"/>
            <a:ext cx="8370887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Prediction: </a:t>
            </a:r>
            <a:b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flares from blazars </a:t>
            </a:r>
            <a:r>
              <a:rPr lang="en-US" sz="36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and</a:t>
            </a: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jets viewed off axis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352800" y="3351213"/>
            <a:ext cx="1944688" cy="2592387"/>
            <a:chOff x="1383" y="1979"/>
            <a:chExt cx="1225" cy="1633"/>
          </a:xfrm>
        </p:grpSpPr>
        <p:grpSp>
          <p:nvGrpSpPr>
            <p:cNvPr id="59418" name="Group 14"/>
            <p:cNvGrpSpPr>
              <a:grpSpLocks/>
            </p:cNvGrpSpPr>
            <p:nvPr/>
          </p:nvGrpSpPr>
          <p:grpSpPr bwMode="auto">
            <a:xfrm>
              <a:off x="1383" y="1979"/>
              <a:ext cx="1225" cy="1633"/>
              <a:chOff x="1383" y="1979"/>
              <a:chExt cx="1225" cy="1633"/>
            </a:xfrm>
          </p:grpSpPr>
          <p:sp>
            <p:nvSpPr>
              <p:cNvPr id="59424" name="Line 4"/>
              <p:cNvSpPr>
                <a:spLocks noChangeShapeType="1"/>
              </p:cNvSpPr>
              <p:nvPr/>
            </p:nvSpPr>
            <p:spPr bwMode="auto">
              <a:xfrm>
                <a:off x="1383" y="2341"/>
                <a:ext cx="317" cy="12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5" name="Line 5"/>
              <p:cNvSpPr>
                <a:spLocks noChangeShapeType="1"/>
              </p:cNvSpPr>
              <p:nvPr/>
            </p:nvSpPr>
            <p:spPr bwMode="auto">
              <a:xfrm flipH="1">
                <a:off x="2336" y="2341"/>
                <a:ext cx="272" cy="12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6" name="Line 6"/>
              <p:cNvSpPr>
                <a:spLocks noChangeShapeType="1"/>
              </p:cNvSpPr>
              <p:nvPr/>
            </p:nvSpPr>
            <p:spPr bwMode="auto">
              <a:xfrm flipV="1">
                <a:off x="1973" y="1979"/>
                <a:ext cx="0" cy="363"/>
              </a:xfrm>
              <a:prstGeom prst="line">
                <a:avLst/>
              </a:prstGeom>
              <a:noFill/>
              <a:ln w="60325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7" name="Text Box 7"/>
              <p:cNvSpPr txBox="1">
                <a:spLocks noChangeArrowheads="1"/>
              </p:cNvSpPr>
              <p:nvPr/>
            </p:nvSpPr>
            <p:spPr bwMode="auto">
              <a:xfrm>
                <a:off x="2048" y="2024"/>
                <a:ext cx="31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>
                    <a:cs typeface="Times New Roman" charset="0"/>
                  </a:rPr>
                  <a:t>Γ</a:t>
                </a:r>
                <a:r>
                  <a:rPr lang="en-US" baseline="-25000">
                    <a:cs typeface="Times New Roman" charset="0"/>
                  </a:rPr>
                  <a:t>j</a:t>
                </a:r>
                <a:endParaRPr lang="el-GR">
                  <a:cs typeface="Times New Roman" charset="0"/>
                </a:endParaRPr>
              </a:p>
            </p:txBody>
          </p:sp>
        </p:grpSp>
        <p:sp>
          <p:nvSpPr>
            <p:cNvPr id="59419" name="Line 8"/>
            <p:cNvSpPr>
              <a:spLocks noChangeShapeType="1"/>
            </p:cNvSpPr>
            <p:nvPr/>
          </p:nvSpPr>
          <p:spPr bwMode="auto">
            <a:xfrm flipV="1">
              <a:off x="1791" y="2795"/>
              <a:ext cx="454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Line 9"/>
            <p:cNvSpPr>
              <a:spLocks noChangeShapeType="1"/>
            </p:cNvSpPr>
            <p:nvPr/>
          </p:nvSpPr>
          <p:spPr bwMode="auto">
            <a:xfrm flipH="1">
              <a:off x="2013" y="2614"/>
              <a:ext cx="5" cy="771"/>
            </a:xfrm>
            <a:prstGeom prst="line">
              <a:avLst/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Arc 10"/>
            <p:cNvSpPr>
              <a:spLocks/>
            </p:cNvSpPr>
            <p:nvPr/>
          </p:nvSpPr>
          <p:spPr bwMode="auto">
            <a:xfrm>
              <a:off x="2018" y="2750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2" name="Text Box 12"/>
            <p:cNvSpPr txBox="1">
              <a:spLocks noChangeArrowheads="1"/>
            </p:cNvSpPr>
            <p:nvPr/>
          </p:nvSpPr>
          <p:spPr bwMode="auto">
            <a:xfrm>
              <a:off x="2018" y="2523"/>
              <a:ext cx="4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sz="2400">
                  <a:cs typeface="Times New Roman" charset="0"/>
                </a:rPr>
                <a:t>θ</a:t>
              </a:r>
              <a:r>
                <a:rPr lang="en-US" sz="2400">
                  <a:cs typeface="Times New Roman" charset="0"/>
                </a:rPr>
                <a:t>’</a:t>
              </a:r>
              <a:endParaRPr lang="el-GR" sz="2400">
                <a:cs typeface="Times New Roman" charset="0"/>
              </a:endParaRPr>
            </a:p>
          </p:txBody>
        </p:sp>
        <p:sp>
          <p:nvSpPr>
            <p:cNvPr id="59423" name="AutoShape 13"/>
            <p:cNvSpPr>
              <a:spLocks noChangeArrowheads="1"/>
            </p:cNvSpPr>
            <p:nvPr/>
          </p:nvSpPr>
          <p:spPr bwMode="auto">
            <a:xfrm>
              <a:off x="1927" y="2886"/>
              <a:ext cx="182" cy="227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52800" y="3346450"/>
            <a:ext cx="1944688" cy="2520950"/>
            <a:chOff x="1383" y="2024"/>
            <a:chExt cx="1225" cy="1588"/>
          </a:xfrm>
        </p:grpSpPr>
        <p:sp>
          <p:nvSpPr>
            <p:cNvPr id="59414" name="Line 16"/>
            <p:cNvSpPr>
              <a:spLocks noChangeShapeType="1"/>
            </p:cNvSpPr>
            <p:nvPr/>
          </p:nvSpPr>
          <p:spPr bwMode="auto">
            <a:xfrm>
              <a:off x="1383" y="2341"/>
              <a:ext cx="317" cy="1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17"/>
            <p:cNvSpPr>
              <a:spLocks noChangeShapeType="1"/>
            </p:cNvSpPr>
            <p:nvPr/>
          </p:nvSpPr>
          <p:spPr bwMode="auto">
            <a:xfrm flipH="1">
              <a:off x="2336" y="2341"/>
              <a:ext cx="2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18"/>
            <p:cNvSpPr>
              <a:spLocks noChangeShapeType="1"/>
            </p:cNvSpPr>
            <p:nvPr/>
          </p:nvSpPr>
          <p:spPr bwMode="auto">
            <a:xfrm flipV="1">
              <a:off x="1973" y="2049"/>
              <a:ext cx="0" cy="363"/>
            </a:xfrm>
            <a:prstGeom prst="line">
              <a:avLst/>
            </a:prstGeom>
            <a:noFill/>
            <a:ln w="60325" cmpd="dbl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Text Box 19"/>
            <p:cNvSpPr txBox="1">
              <a:spLocks noChangeArrowheads="1"/>
            </p:cNvSpPr>
            <p:nvPr/>
          </p:nvSpPr>
          <p:spPr bwMode="auto">
            <a:xfrm>
              <a:off x="1663" y="2024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>
                  <a:cs typeface="Times New Roman" charset="0"/>
                </a:rPr>
                <a:t>Γ</a:t>
              </a:r>
              <a:r>
                <a:rPr lang="en-US" baseline="-25000">
                  <a:cs typeface="Times New Roman" charset="0"/>
                </a:rPr>
                <a:t>j</a:t>
              </a:r>
              <a:endParaRPr lang="el-GR">
                <a:cs typeface="Times New Roman" charset="0"/>
              </a:endParaRPr>
            </a:p>
          </p:txBody>
        </p:sp>
      </p:grpSp>
      <p:sp>
        <p:nvSpPr>
          <p:cNvPr id="59397" name="Line 21"/>
          <p:cNvSpPr>
            <a:spLocks noChangeShapeType="1"/>
          </p:cNvSpPr>
          <p:nvPr/>
        </p:nvSpPr>
        <p:spPr bwMode="auto">
          <a:xfrm flipV="1">
            <a:off x="4381500" y="4495800"/>
            <a:ext cx="73025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22"/>
          <p:cNvSpPr>
            <a:spLocks noChangeShapeType="1"/>
          </p:cNvSpPr>
          <p:nvPr/>
        </p:nvSpPr>
        <p:spPr bwMode="auto">
          <a:xfrm flipH="1" flipV="1">
            <a:off x="3911600" y="4808538"/>
            <a:ext cx="431800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AutoShape 23"/>
          <p:cNvSpPr>
            <a:spLocks noChangeArrowheads="1"/>
          </p:cNvSpPr>
          <p:nvPr/>
        </p:nvSpPr>
        <p:spPr bwMode="auto">
          <a:xfrm>
            <a:off x="4279900" y="4816475"/>
            <a:ext cx="215900" cy="288925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Line 24"/>
          <p:cNvSpPr>
            <a:spLocks noChangeShapeType="1"/>
          </p:cNvSpPr>
          <p:nvPr/>
        </p:nvSpPr>
        <p:spPr bwMode="auto">
          <a:xfrm>
            <a:off x="2819400" y="4419600"/>
            <a:ext cx="1143000" cy="4079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25"/>
          <p:cNvSpPr>
            <a:spLocks noChangeShapeType="1"/>
          </p:cNvSpPr>
          <p:nvPr/>
        </p:nvSpPr>
        <p:spPr bwMode="auto">
          <a:xfrm flipH="1">
            <a:off x="4457700" y="3429000"/>
            <a:ext cx="201613" cy="10795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Text Box 26"/>
          <p:cNvSpPr txBox="1">
            <a:spLocks noChangeArrowheads="1"/>
          </p:cNvSpPr>
          <p:nvPr/>
        </p:nvSpPr>
        <p:spPr bwMode="auto">
          <a:xfrm>
            <a:off x="6659563" y="1905000"/>
            <a:ext cx="1512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5715000" y="38100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Jet axis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066800" y="3657600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Off-jet axis</a:t>
            </a:r>
          </a:p>
        </p:txBody>
      </p:sp>
      <p:sp>
        <p:nvSpPr>
          <p:cNvPr id="59405" name="Text Box 30"/>
          <p:cNvSpPr txBox="1">
            <a:spLocks noChangeArrowheads="1"/>
          </p:cNvSpPr>
          <p:nvPr/>
        </p:nvSpPr>
        <p:spPr bwMode="auto">
          <a:xfrm>
            <a:off x="3295650" y="5930900"/>
            <a:ext cx="2952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Rest frame of jet</a:t>
            </a:r>
          </a:p>
        </p:txBody>
      </p:sp>
      <p:sp>
        <p:nvSpPr>
          <p:cNvPr id="59406" name="Text Box 31"/>
          <p:cNvSpPr txBox="1">
            <a:spLocks noChangeArrowheads="1"/>
          </p:cNvSpPr>
          <p:nvPr/>
        </p:nvSpPr>
        <p:spPr bwMode="auto">
          <a:xfrm>
            <a:off x="2667000" y="5911850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Rest frame of black hole</a:t>
            </a:r>
          </a:p>
        </p:txBody>
      </p:sp>
      <p:sp>
        <p:nvSpPr>
          <p:cNvPr id="59407" name="Text Box 32"/>
          <p:cNvSpPr txBox="1">
            <a:spLocks noChangeArrowheads="1"/>
          </p:cNvSpPr>
          <p:nvPr/>
        </p:nvSpPr>
        <p:spPr bwMode="auto">
          <a:xfrm>
            <a:off x="5715000" y="4267200"/>
            <a:ext cx="15922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flares from Mrk 501    PKS 2155-304 PKS 1222-21 BL Lac</a:t>
            </a:r>
          </a:p>
        </p:txBody>
      </p:sp>
      <p:sp>
        <p:nvSpPr>
          <p:cNvPr id="59408" name="Text Box 33"/>
          <p:cNvSpPr txBox="1">
            <a:spLocks noChangeArrowheads="1"/>
          </p:cNvSpPr>
          <p:nvPr/>
        </p:nvSpPr>
        <p:spPr bwMode="auto">
          <a:xfrm>
            <a:off x="685800" y="40386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infra-day M87 flaring</a:t>
            </a:r>
          </a:p>
        </p:txBody>
      </p:sp>
      <p:pic>
        <p:nvPicPr>
          <p:cNvPr id="32" name="Picture 31" descr="minijet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27274" b="30000"/>
          <a:stretch>
            <a:fillRect/>
          </a:stretch>
        </p:blipFill>
        <p:spPr bwMode="auto">
          <a:xfrm>
            <a:off x="4395788" y="1781175"/>
            <a:ext cx="3452812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696200" y="2182813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Nalewajko et al. 2011 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04800" y="1839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Giannios, Uzdensky &amp; Begelman 2010</a:t>
            </a:r>
          </a:p>
        </p:txBody>
      </p:sp>
      <p:pic>
        <p:nvPicPr>
          <p:cNvPr id="36" name="Picture 7" descr="Petschek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750290">
            <a:off x="6166644" y="4398169"/>
            <a:ext cx="1601788" cy="9334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4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  <p:bldP spid="59398" grpId="0" animBg="1"/>
      <p:bldP spid="59399" grpId="0" animBg="1"/>
      <p:bldP spid="59400" grpId="0" animBg="1"/>
      <p:bldP spid="59401" grpId="0" animBg="1"/>
      <p:bldP spid="3" grpId="0"/>
      <p:bldP spid="4" grpId="0"/>
      <p:bldP spid="59405" grpId="0"/>
      <p:bldP spid="59406" grpId="0"/>
      <p:bldP spid="59407" grpId="0"/>
      <p:bldP spid="59408" grpId="0"/>
      <p:bldP spid="33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bigger picture for blazar emission</a:t>
            </a:r>
          </a:p>
        </p:txBody>
      </p:sp>
      <p:pic>
        <p:nvPicPr>
          <p:cNvPr id="61442" name="Picture 50" descr="rec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798763"/>
            <a:ext cx="21780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51"/>
          <p:cNvSpPr txBox="1">
            <a:spLocks noChangeArrowheads="1"/>
          </p:cNvSpPr>
          <p:nvPr/>
        </p:nvSpPr>
        <p:spPr bwMode="auto">
          <a:xfrm>
            <a:off x="3348038" y="2420938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magnetic reconnection region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2781300" y="4244975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3924300" y="4244975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Explosion 1 39"/>
          <p:cNvSpPr/>
          <p:nvPr/>
        </p:nvSpPr>
        <p:spPr>
          <a:xfrm>
            <a:off x="4572000" y="3213100"/>
            <a:ext cx="228600" cy="152400"/>
          </a:xfrm>
          <a:prstGeom prst="irregularSeal1">
            <a:avLst/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Explosion 1 42"/>
          <p:cNvSpPr/>
          <p:nvPr/>
        </p:nvSpPr>
        <p:spPr>
          <a:xfrm>
            <a:off x="4284663" y="3357563"/>
            <a:ext cx="228600" cy="152400"/>
          </a:xfrm>
          <a:prstGeom prst="irregularSeal1">
            <a:avLst/>
          </a:prstGeom>
          <a:solidFill>
            <a:srgbClr val="FF00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Explosion 1 45"/>
          <p:cNvSpPr/>
          <p:nvPr/>
        </p:nvSpPr>
        <p:spPr>
          <a:xfrm>
            <a:off x="4572000" y="3500438"/>
            <a:ext cx="228600" cy="152400"/>
          </a:xfrm>
          <a:prstGeom prst="irregularSeal1">
            <a:avLst/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rot="5400000" flipH="1">
            <a:off x="3659981" y="3261519"/>
            <a:ext cx="942975" cy="1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4578350" y="3222625"/>
            <a:ext cx="990600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243388" y="5664200"/>
            <a:ext cx="720725" cy="5762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39975" y="3933825"/>
            <a:ext cx="12954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5508625" y="3213100"/>
            <a:ext cx="129698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Explosion 1 52"/>
          <p:cNvSpPr/>
          <p:nvPr/>
        </p:nvSpPr>
        <p:spPr>
          <a:xfrm>
            <a:off x="4356100" y="3933825"/>
            <a:ext cx="228600" cy="152400"/>
          </a:xfrm>
          <a:prstGeom prst="irregularSeal1">
            <a:avLst/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55" name="TextBox 3"/>
          <p:cNvSpPr txBox="1">
            <a:spLocks noChangeArrowheads="1"/>
          </p:cNvSpPr>
          <p:nvPr/>
        </p:nvSpPr>
        <p:spPr bwMode="auto">
          <a:xfrm>
            <a:off x="179388" y="3644900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R</a:t>
            </a:r>
            <a:r>
              <a:rPr lang="en-US" sz="2000" baseline="-25000"/>
              <a:t>diss</a:t>
            </a:r>
            <a:r>
              <a:rPr lang="en-US" sz="2000"/>
              <a:t>≤1 pc, σ≥1, </a:t>
            </a:r>
          </a:p>
        </p:txBody>
      </p:sp>
      <p:sp>
        <p:nvSpPr>
          <p:cNvPr id="61456" name="TextBox 3"/>
          <p:cNvSpPr txBox="1">
            <a:spLocks noChangeArrowheads="1"/>
          </p:cNvSpPr>
          <p:nvPr/>
        </p:nvSpPr>
        <p:spPr bwMode="auto">
          <a:xfrm>
            <a:off x="6948488" y="2852738"/>
            <a:ext cx="208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R</a:t>
            </a:r>
            <a:r>
              <a:rPr lang="en-US" sz="2000" baseline="-25000"/>
              <a:t>diss</a:t>
            </a:r>
            <a:r>
              <a:rPr lang="en-US" sz="2000"/>
              <a:t>≥1 pc, σ≤1, </a:t>
            </a:r>
          </a:p>
        </p:txBody>
      </p:sp>
      <p:pic>
        <p:nvPicPr>
          <p:cNvPr id="61457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37063"/>
            <a:ext cx="23669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Content Placeholder 4" descr="3C279_opt_lc_portrait.eps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-15021"/>
          <a:stretch>
            <a:fillRect/>
          </a:stretch>
        </p:blipFill>
        <p:spPr>
          <a:xfrm>
            <a:off x="6011863" y="3552825"/>
            <a:ext cx="3240087" cy="3044825"/>
          </a:xfrm>
        </p:spPr>
      </p:pic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228600" y="2895600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~min flaring</a:t>
            </a: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6537325" y="1989138"/>
            <a:ext cx="2427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Day-week long </a:t>
            </a:r>
          </a:p>
          <a:p>
            <a:r>
              <a:rPr lang="en-US"/>
              <a:t>flares</a:t>
            </a:r>
          </a:p>
        </p:txBody>
      </p:sp>
      <p:sp>
        <p:nvSpPr>
          <p:cNvPr id="61461" name="TextBox 1"/>
          <p:cNvSpPr txBox="1">
            <a:spLocks noChangeArrowheads="1"/>
          </p:cNvSpPr>
          <p:nvPr/>
        </p:nvSpPr>
        <p:spPr bwMode="auto">
          <a:xfrm>
            <a:off x="395288" y="5876925"/>
            <a:ext cx="316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9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Fast </a:t>
            </a:r>
            <a:r>
              <a:rPr lang="en-US" dirty="0" err="1" smtClean="0"/>
              <a:t>TeV</a:t>
            </a:r>
            <a:r>
              <a:rPr lang="en-US" dirty="0" smtClean="0"/>
              <a:t> flares pose major challenge to theoretical models</a:t>
            </a:r>
          </a:p>
          <a:p>
            <a:pPr lvl="1"/>
            <a:r>
              <a:rPr lang="en-US" dirty="0" smtClean="0"/>
              <a:t>e.g., internal shocks do not work</a:t>
            </a:r>
          </a:p>
          <a:p>
            <a:r>
              <a:rPr lang="en-US" dirty="0" smtClean="0"/>
              <a:t>Magnetic reconnection can </a:t>
            </a:r>
            <a:r>
              <a:rPr lang="en-US" dirty="0"/>
              <a:t>a</a:t>
            </a:r>
            <a:r>
              <a:rPr lang="en-US" dirty="0" smtClean="0"/>
              <a:t>ccount for fast flaring because:</a:t>
            </a:r>
          </a:p>
          <a:p>
            <a:pPr lvl="1"/>
            <a:r>
              <a:rPr lang="en-US" dirty="0" smtClean="0"/>
              <a:t>deposits energy into fast-moving, compact regions</a:t>
            </a:r>
          </a:p>
          <a:p>
            <a:pPr lvl="1"/>
            <a:r>
              <a:rPr lang="en-US" dirty="0" smtClean="0"/>
              <a:t>accelerates particles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bonus: fits nicely in the larger picture of </a:t>
            </a:r>
            <a:r>
              <a:rPr lang="en-US" dirty="0" err="1" smtClean="0"/>
              <a:t>Poynting</a:t>
            </a:r>
            <a:r>
              <a:rPr lang="en-US" dirty="0" smtClean="0"/>
              <a:t> jets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relativistic jets from SMBHs </a:t>
            </a:r>
          </a:p>
        </p:txBody>
      </p:sp>
      <p:sp>
        <p:nvSpPr>
          <p:cNvPr id="24578" name="Text Placeholder 6"/>
          <p:cNvSpPr>
            <a:spLocks noGrp="1"/>
          </p:cNvSpPr>
          <p:nvPr>
            <p:ph type="body" idx="1"/>
          </p:nvPr>
        </p:nvSpPr>
        <p:spPr>
          <a:xfrm>
            <a:off x="3492500" y="4977816"/>
            <a:ext cx="1676400" cy="762000"/>
          </a:xfrm>
        </p:spPr>
        <p:txBody>
          <a:bodyPr>
            <a:normAutofit/>
          </a:bodyPr>
          <a:lstStyle/>
          <a:p>
            <a:r>
              <a:rPr lang="en-US" sz="1600" b="0" dirty="0">
                <a:latin typeface="Times New Roman" charset="0"/>
                <a:ea typeface="ＭＳ Ｐゴシック" charset="0"/>
                <a:cs typeface="ＭＳ Ｐゴシック" charset="0"/>
              </a:rPr>
              <a:t>Rees 1966</a:t>
            </a:r>
          </a:p>
        </p:txBody>
      </p:sp>
      <p:pic>
        <p:nvPicPr>
          <p:cNvPr id="24579" name="Content Placeholder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040313"/>
            <a:ext cx="26225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0"/>
          <p:cNvSpPr txBox="1">
            <a:spLocks noChangeArrowheads="1"/>
          </p:cNvSpPr>
          <p:nvPr/>
        </p:nvSpPr>
        <p:spPr bwMode="auto">
          <a:xfrm>
            <a:off x="1071563" y="5846763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Γ~10-20 for Blazars </a:t>
            </a:r>
          </a:p>
        </p:txBody>
      </p:sp>
      <p:pic>
        <p:nvPicPr>
          <p:cNvPr id="24584" name="blazar_web.mov" descr="/Users/dimitriosgiannios/Desktop/blazar_web.mov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28800"/>
            <a:ext cx="495776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7"/>
          <p:cNvSpPr txBox="1">
            <a:spLocks noChangeArrowheads="1"/>
          </p:cNvSpPr>
          <p:nvPr/>
        </p:nvSpPr>
        <p:spPr bwMode="auto">
          <a:xfrm rot="-5400000">
            <a:off x="-1350168" y="3129756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3C120; VLBA; Gomez et al. 2008</a:t>
            </a:r>
          </a:p>
        </p:txBody>
      </p:sp>
      <p:sp>
        <p:nvSpPr>
          <p:cNvPr id="2" name="TextBox 17"/>
          <p:cNvSpPr txBox="1">
            <a:spLocks noChangeArrowheads="1"/>
          </p:cNvSpPr>
          <p:nvPr/>
        </p:nvSpPr>
        <p:spPr bwMode="auto">
          <a:xfrm>
            <a:off x="3885592" y="5938211"/>
            <a:ext cx="26336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Lister et al. 2009</a:t>
            </a:r>
          </a:p>
        </p:txBody>
      </p:sp>
      <p:pic>
        <p:nvPicPr>
          <p:cNvPr id="24585" name="Picture 3" descr="figure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8964" y="3320257"/>
            <a:ext cx="43910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0" descr="liste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9091" r="5882" b="9091"/>
          <a:stretch>
            <a:fillRect/>
          </a:stretch>
        </p:blipFill>
        <p:spPr bwMode="auto">
          <a:xfrm>
            <a:off x="5384800" y="4965700"/>
            <a:ext cx="141922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2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24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Characteristic Blazar </a:t>
            </a:r>
            <a:r>
              <a:rPr lang="en-US" sz="36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variability</a:t>
            </a:r>
          </a:p>
        </p:txBody>
      </p:sp>
      <p:pic>
        <p:nvPicPr>
          <p:cNvPr id="30722" name="Content Placeholder 4" descr="3C279_opt_lc_portrait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685" r="377" b="-17862"/>
          <a:stretch/>
        </p:blipFill>
        <p:spPr>
          <a:xfrm>
            <a:off x="457200" y="3383280"/>
            <a:ext cx="4023360" cy="3644900"/>
          </a:xfrm>
        </p:spPr>
      </p:pic>
      <p:pic>
        <p:nvPicPr>
          <p:cNvPr id="30723" name="Content Placeholder 5" descr="3C279_SEDs_portrait.eps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b="-15022"/>
          <a:stretch/>
        </p:blipFill>
        <p:spPr>
          <a:xfrm>
            <a:off x="4648200" y="3289300"/>
            <a:ext cx="4038600" cy="3721100"/>
          </a:xfrm>
        </p:spPr>
      </p:pic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2667000" y="6248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3C279; e.g., Collmar et al. 2007</a:t>
            </a: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533400" y="1905000"/>
            <a:ext cx="899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Varying on timescales from </a:t>
            </a:r>
            <a:r>
              <a:rPr lang="en-US" i="1" dirty="0"/>
              <a:t>days</a:t>
            </a:r>
            <a:r>
              <a:rPr lang="en-US" dirty="0"/>
              <a:t> to </a:t>
            </a:r>
            <a:r>
              <a:rPr lang="en-US" i="1" dirty="0"/>
              <a:t>decades</a:t>
            </a:r>
          </a:p>
          <a:p>
            <a:pPr eaLnBrk="1" hangingPunct="1">
              <a:buFont typeface="Wingdings" charset="0"/>
              <a:buChar char="à"/>
            </a:pPr>
            <a:r>
              <a:rPr lang="en-US" dirty="0">
                <a:sym typeface="Wingdings" charset="0"/>
              </a:rPr>
              <a:t>Associated with changes at the BH vicinity: </a:t>
            </a:r>
          </a:p>
          <a:p>
            <a:pPr eaLnBrk="1" hangingPunct="1"/>
            <a:r>
              <a:rPr lang="en-US" dirty="0">
                <a:sym typeface="Wingdings" charset="0"/>
              </a:rPr>
              <a:t>	</a:t>
            </a:r>
            <a:r>
              <a:rPr lang="en-US" i="1" dirty="0" err="1">
                <a:sym typeface="Wingdings" charset="0"/>
              </a:rPr>
              <a:t>t</a:t>
            </a:r>
            <a:r>
              <a:rPr lang="en-US" baseline="-25000" dirty="0" err="1">
                <a:sym typeface="Wingdings" charset="0"/>
              </a:rPr>
              <a:t>BH</a:t>
            </a:r>
            <a:r>
              <a:rPr lang="en-US" dirty="0">
                <a:sym typeface="Wingdings" charset="0"/>
              </a:rPr>
              <a:t>=</a:t>
            </a:r>
            <a:r>
              <a:rPr lang="en-US" i="1" dirty="0" err="1"/>
              <a:t>R</a:t>
            </a:r>
            <a:r>
              <a:rPr lang="en-US" i="1" baseline="-25000" dirty="0" err="1"/>
              <a:t>sch</a:t>
            </a:r>
            <a:r>
              <a:rPr lang="en-US" i="1" dirty="0"/>
              <a:t>/c ~ 3M</a:t>
            </a:r>
            <a:r>
              <a:rPr lang="en-US" i="1" baseline="-25000" dirty="0"/>
              <a:t>9</a:t>
            </a:r>
            <a:r>
              <a:rPr lang="en-US" i="1" dirty="0"/>
              <a:t> hours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75025" y="5880100"/>
            <a:ext cx="549275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8" name="TextBox 8"/>
          <p:cNvSpPr txBox="1">
            <a:spLocks noChangeArrowheads="1"/>
          </p:cNvSpPr>
          <p:nvPr/>
        </p:nvSpPr>
        <p:spPr bwMode="auto">
          <a:xfrm>
            <a:off x="3144838" y="542131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 days</a:t>
            </a:r>
          </a:p>
        </p:txBody>
      </p:sp>
      <p:sp>
        <p:nvSpPr>
          <p:cNvPr id="11" name="Oval 10"/>
          <p:cNvSpPr/>
          <p:nvPr/>
        </p:nvSpPr>
        <p:spPr>
          <a:xfrm>
            <a:off x="3073400" y="5334000"/>
            <a:ext cx="1079500" cy="503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214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2997200"/>
            <a:ext cx="46005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Recent Surprises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2438400" y="5370513"/>
            <a:ext cx="533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Aharonian et al. 2007; Albert et al. 2007; Aleksic et al. 2011</a:t>
            </a:r>
          </a:p>
        </p:txBody>
      </p:sp>
      <p:sp>
        <p:nvSpPr>
          <p:cNvPr id="31748" name="Text Box 10"/>
          <p:cNvSpPr txBox="1">
            <a:spLocks noChangeArrowheads="1"/>
          </p:cNvSpPr>
          <p:nvPr/>
        </p:nvSpPr>
        <p:spPr bwMode="auto">
          <a:xfrm>
            <a:off x="533400" y="5628752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/>
              <a:t>flaring on timescales as sort as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v</a:t>
            </a:r>
            <a:r>
              <a:rPr lang="en-US" sz="2400" i="1" baseline="-25000" dirty="0"/>
              <a:t> </a:t>
            </a:r>
            <a:r>
              <a:rPr lang="en-US" sz="2400" i="1" dirty="0"/>
              <a:t>~3 min &lt;&lt;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sch</a:t>
            </a:r>
            <a:r>
              <a:rPr lang="en-US" sz="2400" i="1" dirty="0"/>
              <a:t>/c ~ 3M</a:t>
            </a:r>
            <a:r>
              <a:rPr lang="en-US" sz="2400" i="1" baseline="-25000" dirty="0"/>
              <a:t>9</a:t>
            </a:r>
            <a:r>
              <a:rPr lang="en-US" sz="2400" i="1" dirty="0"/>
              <a:t> hours!       </a:t>
            </a:r>
            <a:r>
              <a:rPr lang="en-US" sz="2400" dirty="0">
                <a:sym typeface="Wingdings" charset="0"/>
              </a:rPr>
              <a:t></a:t>
            </a:r>
            <a:r>
              <a:rPr lang="en-US" sz="2400" i="1" dirty="0"/>
              <a:t> Central Engine cannot be directly responsible for these </a:t>
            </a:r>
            <a:r>
              <a:rPr lang="en-US" sz="2400" i="1" dirty="0" smtClean="0"/>
              <a:t>flares </a:t>
            </a:r>
            <a:r>
              <a:rPr lang="en-US" sz="1800" i="1" dirty="0" err="1" smtClean="0"/>
              <a:t>Begelman</a:t>
            </a:r>
            <a:r>
              <a:rPr lang="en-US" sz="1800" i="1" dirty="0" smtClean="0"/>
              <a:t> et al. 2008; Narayan &amp; </a:t>
            </a:r>
            <a:r>
              <a:rPr lang="en-US" sz="1800" i="1" dirty="0" err="1" smtClean="0"/>
              <a:t>Piran</a:t>
            </a:r>
            <a:r>
              <a:rPr lang="en-US" sz="1800" i="1" dirty="0" smtClean="0"/>
              <a:t> 2012</a:t>
            </a:r>
            <a:endParaRPr lang="en-US" sz="1800" i="1" dirty="0"/>
          </a:p>
        </p:txBody>
      </p:sp>
      <p:sp>
        <p:nvSpPr>
          <p:cNvPr id="31749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3875"/>
            <a:ext cx="5715000" cy="4302125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ultra-fast varying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TeV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                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PKS 2155-304;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Mrk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501;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Mrk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421; PSK 1222-216; BL Lac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10200" y="306705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5219700" y="269875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 min</a:t>
            </a:r>
          </a:p>
        </p:txBody>
      </p:sp>
      <p:pic>
        <p:nvPicPr>
          <p:cNvPr id="31752" name="Picture 9" descr="images-1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385763"/>
            <a:ext cx="197485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Content Placeholder 5" descr="Mrk501.pdf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8842"/>
          <a:stretch>
            <a:fillRect/>
          </a:stretch>
        </p:blipFill>
        <p:spPr>
          <a:xfrm>
            <a:off x="457200" y="2060575"/>
            <a:ext cx="4038600" cy="4302125"/>
          </a:xfrm>
        </p:spPr>
      </p:pic>
      <p:cxnSp>
        <p:nvCxnSpPr>
          <p:cNvPr id="16" name="Straight Arrow Connector 15"/>
          <p:cNvCxnSpPr/>
          <p:nvPr/>
        </p:nvCxnSpPr>
        <p:spPr>
          <a:xfrm>
            <a:off x="2771775" y="3211513"/>
            <a:ext cx="59372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5" name="TextBox 8"/>
          <p:cNvSpPr txBox="1">
            <a:spLocks noChangeArrowheads="1"/>
          </p:cNvSpPr>
          <p:nvPr/>
        </p:nvSpPr>
        <p:spPr bwMode="auto">
          <a:xfrm>
            <a:off x="2627313" y="284321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 min</a:t>
            </a:r>
          </a:p>
        </p:txBody>
      </p:sp>
      <p:sp>
        <p:nvSpPr>
          <p:cNvPr id="2" name="Oval 1"/>
          <p:cNvSpPr/>
          <p:nvPr/>
        </p:nvSpPr>
        <p:spPr>
          <a:xfrm>
            <a:off x="5148263" y="2638425"/>
            <a:ext cx="1079500" cy="503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55875" y="2854325"/>
            <a:ext cx="1079500" cy="503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96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Observational facts and inferences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7772400" cy="4302125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Fast flaring: rare but generic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Seen in 5 different </a:t>
            </a:r>
            <a:r>
              <a:rPr lang="en-US" dirty="0" err="1">
                <a:latin typeface="Times New Roman" charset="0"/>
                <a:ea typeface="ＭＳ Ｐゴシック" charset="0"/>
              </a:rPr>
              <a:t>blazars</a:t>
            </a:r>
            <a:r>
              <a:rPr lang="en-US" dirty="0">
                <a:latin typeface="Times New Roman" charset="0"/>
                <a:ea typeface="ＭＳ Ｐゴシック" charset="0"/>
              </a:rPr>
              <a:t>; similar timescales</a:t>
            </a:r>
          </a:p>
          <a:p>
            <a:pPr lvl="1"/>
            <a:endParaRPr lang="en-US" sz="800" dirty="0">
              <a:latin typeface="Times New Roman" charset="0"/>
              <a:ea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~10-minute flares appear on top of a high state, “envelope” that lasts for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~hours-days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Require extreme Doppler factor of emitter towards the observer δ≥50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TeVs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to escape the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source (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PKS 2155;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Begelman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et al. 2008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</a:p>
          <a:p>
            <a:endParaRPr lang="en-US" sz="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Fairly large emission distance R≥0.5 pc (PKS 1222;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Tavecchio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2012;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Nalewajko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2012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12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Content Placeholder 5" descr="Mrk501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8842"/>
          <a:stretch>
            <a:fillRect/>
          </a:stretch>
        </p:blipFill>
        <p:spPr>
          <a:xfrm>
            <a:off x="407988" y="3156803"/>
            <a:ext cx="4038600" cy="4302125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2771775" y="4291013"/>
            <a:ext cx="59372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713038" y="3851275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 min</a:t>
            </a:r>
          </a:p>
        </p:txBody>
      </p:sp>
      <p:pic>
        <p:nvPicPr>
          <p:cNvPr id="9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4149725"/>
            <a:ext cx="46005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a17204-11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4" b="32312"/>
          <a:stretch>
            <a:fillRect/>
          </a:stretch>
        </p:blipFill>
        <p:spPr bwMode="auto">
          <a:xfrm>
            <a:off x="2427288" y="2438400"/>
            <a:ext cx="4232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76200" y="54864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High state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5715000"/>
            <a:ext cx="28956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4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5344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Summary: requirements for emitting region</a:t>
            </a:r>
          </a:p>
        </p:txBody>
      </p:sp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971550" y="1916113"/>
            <a:ext cx="6769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Emitter must be </a:t>
            </a:r>
            <a:r>
              <a:rPr lang="en-US" b="1" dirty="0"/>
              <a:t>very compact</a:t>
            </a:r>
            <a:r>
              <a:rPr lang="en-US" dirty="0"/>
              <a:t> </a:t>
            </a:r>
            <a:r>
              <a:rPr lang="en-US" i="1" dirty="0"/>
              <a:t>and</a:t>
            </a:r>
            <a:r>
              <a:rPr lang="en-US" dirty="0"/>
              <a:t> </a:t>
            </a:r>
            <a:r>
              <a:rPr lang="en-US" b="1" dirty="0"/>
              <a:t>extremely fast </a:t>
            </a:r>
            <a:r>
              <a:rPr lang="en-US" dirty="0"/>
              <a:t>and form at ~1 pc distance!</a:t>
            </a:r>
          </a:p>
        </p:txBody>
      </p:sp>
      <p:grpSp>
        <p:nvGrpSpPr>
          <p:cNvPr id="38916" name="Group 45"/>
          <p:cNvGrpSpPr>
            <a:grpSpLocks/>
          </p:cNvGrpSpPr>
          <p:nvPr/>
        </p:nvGrpSpPr>
        <p:grpSpPr bwMode="auto">
          <a:xfrm>
            <a:off x="1111250" y="3484563"/>
            <a:ext cx="7997825" cy="1889125"/>
            <a:chOff x="685800" y="457200"/>
            <a:chExt cx="8894565" cy="2170623"/>
          </a:xfrm>
        </p:grpSpPr>
        <p:sp>
          <p:nvSpPr>
            <p:cNvPr id="9" name="Oval 8"/>
            <p:cNvSpPr/>
            <p:nvPr/>
          </p:nvSpPr>
          <p:spPr>
            <a:xfrm>
              <a:off x="1143000" y="1295400"/>
              <a:ext cx="381000" cy="3810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953000" y="685800"/>
              <a:ext cx="1524000" cy="15240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763482" y="457200"/>
              <a:ext cx="6322239" cy="9156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63482" y="1600881"/>
              <a:ext cx="6398155" cy="8372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85800" y="1449485"/>
              <a:ext cx="6399921" cy="7478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40" name="TextBox 14"/>
            <p:cNvSpPr txBox="1">
              <a:spLocks noChangeArrowheads="1"/>
            </p:cNvSpPr>
            <p:nvPr/>
          </p:nvSpPr>
          <p:spPr bwMode="auto">
            <a:xfrm>
              <a:off x="2819400" y="1066800"/>
              <a:ext cx="685801" cy="45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>
                <a:solidFill>
                  <a:srgbClr val="000000"/>
                </a:solidFill>
                <a:latin typeface="Symbol" charset="0"/>
                <a:cs typeface="Symbol" charset="0"/>
              </a:endParaRPr>
            </a:p>
          </p:txBody>
        </p:sp>
        <p:sp>
          <p:nvSpPr>
            <p:cNvPr id="15" name="Arc 14"/>
            <p:cNvSpPr/>
            <p:nvPr/>
          </p:nvSpPr>
          <p:spPr>
            <a:xfrm>
              <a:off x="2666686" y="1143044"/>
              <a:ext cx="151833" cy="760630"/>
            </a:xfrm>
            <a:prstGeom prst="arc">
              <a:avLst/>
            </a:prstGeom>
            <a:ln w="38100" cap="flat" cmpd="sng" algn="ctr">
              <a:solidFill>
                <a:srgbClr val="247E1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2" name="TextBox 16"/>
            <p:cNvSpPr txBox="1">
              <a:spLocks noChangeArrowheads="1"/>
            </p:cNvSpPr>
            <p:nvPr/>
          </p:nvSpPr>
          <p:spPr bwMode="auto">
            <a:xfrm>
              <a:off x="1118305" y="724851"/>
              <a:ext cx="773662" cy="459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>
                  <a:solidFill>
                    <a:srgbClr val="000000"/>
                  </a:solidFill>
                </a:rPr>
                <a:t>R</a:t>
              </a:r>
              <a:r>
                <a:rPr lang="en-US" sz="2000" b="1" baseline="-25000">
                  <a:solidFill>
                    <a:srgbClr val="000000"/>
                  </a:solidFill>
                </a:rPr>
                <a:t>Sch</a:t>
              </a:r>
            </a:p>
          </p:txBody>
        </p:sp>
        <p:sp>
          <p:nvSpPr>
            <p:cNvPr id="38943" name="TextBox 20"/>
            <p:cNvSpPr txBox="1">
              <a:spLocks noChangeArrowheads="1"/>
            </p:cNvSpPr>
            <p:nvPr/>
          </p:nvSpPr>
          <p:spPr bwMode="auto">
            <a:xfrm>
              <a:off x="2057400" y="2286000"/>
              <a:ext cx="3352800" cy="34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-25000">
                <a:solidFill>
                  <a:srgbClr val="000000"/>
                </a:solidFill>
              </a:endParaRPr>
            </a:p>
          </p:txBody>
        </p:sp>
        <p:sp>
          <p:nvSpPr>
            <p:cNvPr id="38944" name="TextBox 21"/>
            <p:cNvSpPr txBox="1">
              <a:spLocks noChangeArrowheads="1"/>
            </p:cNvSpPr>
            <p:nvPr/>
          </p:nvSpPr>
          <p:spPr bwMode="auto">
            <a:xfrm>
              <a:off x="6705600" y="685799"/>
              <a:ext cx="1676400" cy="35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400" b="1" baseline="-25000">
                <a:solidFill>
                  <a:srgbClr val="000000"/>
                </a:solidFill>
                <a:latin typeface="Symbol" charset="0"/>
                <a:cs typeface="Symbol" charset="0"/>
              </a:endParaRPr>
            </a:p>
          </p:txBody>
        </p:sp>
        <p:sp>
          <p:nvSpPr>
            <p:cNvPr id="38945" name="TextBox 21"/>
            <p:cNvSpPr txBox="1">
              <a:spLocks noChangeArrowheads="1"/>
            </p:cNvSpPr>
            <p:nvPr/>
          </p:nvSpPr>
          <p:spPr bwMode="auto">
            <a:xfrm>
              <a:off x="6453784" y="1676399"/>
              <a:ext cx="3126581" cy="35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400" b="1" baseline="30000">
                <a:solidFill>
                  <a:srgbClr val="000000"/>
                </a:solidFill>
                <a:cs typeface="Symbol" charset="0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546725" y="3962400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8" name="Freeform 3"/>
          <p:cNvSpPr>
            <a:spLocks/>
          </p:cNvSpPr>
          <p:nvPr/>
        </p:nvSpPr>
        <p:spPr bwMode="auto">
          <a:xfrm>
            <a:off x="5775325" y="3962400"/>
            <a:ext cx="966788" cy="98425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517650" y="4194175"/>
            <a:ext cx="376238" cy="3603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6462713" y="3330575"/>
            <a:ext cx="17462" cy="1550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6384925" y="358140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cs typeface="Times New Roman" charset="0"/>
              </a:rPr>
              <a:t>Γ</a:t>
            </a:r>
            <a:r>
              <a:rPr lang="en-US" sz="2000" baseline="-25000">
                <a:cs typeface="Times New Roman" charset="0"/>
              </a:rPr>
              <a:t>em</a:t>
            </a:r>
            <a:r>
              <a:rPr lang="en-US" sz="2000">
                <a:cs typeface="Times New Roman" charset="0"/>
              </a:rPr>
              <a:t>~50</a:t>
            </a:r>
            <a:endParaRPr lang="en-US" sz="200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308725" y="44196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3" name="Rectangle 28"/>
          <p:cNvSpPr>
            <a:spLocks noChangeArrowheads="1"/>
          </p:cNvSpPr>
          <p:nvPr/>
        </p:nvSpPr>
        <p:spPr bwMode="auto">
          <a:xfrm>
            <a:off x="6227763" y="4437063"/>
            <a:ext cx="776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cs typeface="Times New Roman" charset="0"/>
              </a:rPr>
              <a:t>Γ</a:t>
            </a:r>
            <a:r>
              <a:rPr lang="en-US" sz="2000" baseline="-25000">
                <a:cs typeface="Times New Roman" charset="0"/>
              </a:rPr>
              <a:t>j</a:t>
            </a:r>
            <a:r>
              <a:rPr lang="en-US" sz="2000">
                <a:cs typeface="Times New Roman" charset="0"/>
              </a:rPr>
              <a:t>~10</a:t>
            </a:r>
            <a:endParaRPr lang="en-US" sz="2000"/>
          </a:p>
        </p:txBody>
      </p:sp>
      <p:sp>
        <p:nvSpPr>
          <p:cNvPr id="38924" name="TextBox 34"/>
          <p:cNvSpPr txBox="1">
            <a:spLocks noChangeArrowheads="1"/>
          </p:cNvSpPr>
          <p:nvPr/>
        </p:nvSpPr>
        <p:spPr bwMode="auto">
          <a:xfrm>
            <a:off x="790575" y="5013325"/>
            <a:ext cx="853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Some big questions: 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Which process accelerates the particles that radiate?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What determines the distance &amp; size/shape of the 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emitting region?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692275" y="3068638"/>
            <a:ext cx="398621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6" name="TextBox 3"/>
          <p:cNvSpPr txBox="1">
            <a:spLocks noChangeArrowheads="1"/>
          </p:cNvSpPr>
          <p:nvPr/>
        </p:nvSpPr>
        <p:spPr bwMode="auto">
          <a:xfrm>
            <a:off x="2654300" y="3068638"/>
            <a:ext cx="191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R</a:t>
            </a:r>
            <a:r>
              <a:rPr lang="en-US" baseline="-25000"/>
              <a:t>diss</a:t>
            </a:r>
            <a:r>
              <a:rPr lang="en-US"/>
              <a:t>~1 pc</a:t>
            </a:r>
          </a:p>
        </p:txBody>
      </p:sp>
      <p:pic>
        <p:nvPicPr>
          <p:cNvPr id="38927" name="Picture 4" descr="obser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6523">
            <a:off x="7640638" y="3400425"/>
            <a:ext cx="1249362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795963" y="3068638"/>
            <a:ext cx="1079500" cy="7921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9" name="TextBox 3"/>
          <p:cNvSpPr txBox="1">
            <a:spLocks noChangeArrowheads="1"/>
          </p:cNvSpPr>
          <p:nvPr/>
        </p:nvSpPr>
        <p:spPr bwMode="auto">
          <a:xfrm>
            <a:off x="6831013" y="2708275"/>
            <a:ext cx="2420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R</a:t>
            </a:r>
            <a:r>
              <a:rPr lang="en-US" baseline="-25000"/>
              <a:t>em</a:t>
            </a:r>
            <a:r>
              <a:rPr lang="en-US"/>
              <a:t>~10</a:t>
            </a:r>
            <a:r>
              <a:rPr lang="en-US" baseline="30000"/>
              <a:t>-4</a:t>
            </a:r>
            <a:r>
              <a:rPr lang="en-US"/>
              <a:t> pc!!!</a:t>
            </a:r>
          </a:p>
        </p:txBody>
      </p:sp>
      <p:sp>
        <p:nvSpPr>
          <p:cNvPr id="2" name="Rectangle 1"/>
          <p:cNvSpPr/>
          <p:nvPr/>
        </p:nvSpPr>
        <p:spPr>
          <a:xfrm>
            <a:off x="841375" y="3933825"/>
            <a:ext cx="647700" cy="8636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2"/>
          <p:cNvSpPr>
            <a:spLocks noChangeArrowheads="1"/>
          </p:cNvSpPr>
          <p:nvPr/>
        </p:nvSpPr>
        <p:spPr bwMode="auto">
          <a:xfrm rot="10800000">
            <a:off x="4267200" y="2708275"/>
            <a:ext cx="304800" cy="1385888"/>
          </a:xfrm>
          <a:prstGeom prst="moon">
            <a:avLst>
              <a:gd name="adj" fmla="val 4062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392613" y="44021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endParaRPr lang="en-US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395288" y="99853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smtClean="0"/>
              <a:t>How is the jet flow launched?</a:t>
            </a:r>
            <a:endParaRPr lang="el-GR" sz="3600" dirty="0"/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676775" y="4467225"/>
            <a:ext cx="1800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Internal dissipation</a:t>
            </a:r>
          </a:p>
        </p:txBody>
      </p:sp>
      <p:sp>
        <p:nvSpPr>
          <p:cNvPr id="53281" name="Text Box 11"/>
          <p:cNvSpPr txBox="1">
            <a:spLocks noChangeArrowheads="1"/>
          </p:cNvSpPr>
          <p:nvPr/>
        </p:nvSpPr>
        <p:spPr bwMode="auto">
          <a:xfrm>
            <a:off x="619125" y="4467225"/>
            <a:ext cx="10906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rtl="1" eaLnBrk="1" hangingPunct="1"/>
            <a:r>
              <a:rPr lang="en-US" sz="2400" dirty="0"/>
              <a:t>Central</a:t>
            </a:r>
          </a:p>
          <a:p>
            <a:pPr eaLnBrk="1" hangingPunct="1"/>
            <a:r>
              <a:rPr lang="en-US" sz="2400" dirty="0"/>
              <a:t>engine</a:t>
            </a:r>
          </a:p>
        </p:txBody>
      </p:sp>
      <p:pic>
        <p:nvPicPr>
          <p:cNvPr id="34824" name="Picture 15" descr="Εικόνα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2144">
            <a:off x="732631" y="2291557"/>
            <a:ext cx="132556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Freeform 32"/>
          <p:cNvSpPr>
            <a:spLocks/>
          </p:cNvSpPr>
          <p:nvPr/>
        </p:nvSpPr>
        <p:spPr bwMode="auto">
          <a:xfrm>
            <a:off x="4830763" y="2760663"/>
            <a:ext cx="795337" cy="200025"/>
          </a:xfrm>
          <a:custGeom>
            <a:avLst/>
            <a:gdLst>
              <a:gd name="T0" fmla="*/ 0 w 501"/>
              <a:gd name="T1" fmla="*/ 2147483647 h 138"/>
              <a:gd name="T2" fmla="*/ 2147483647 w 501"/>
              <a:gd name="T3" fmla="*/ 2147483647 h 138"/>
              <a:gd name="T4" fmla="*/ 2147483647 w 501"/>
              <a:gd name="T5" fmla="*/ 2147483647 h 138"/>
              <a:gd name="T6" fmla="*/ 2147483647 w 501"/>
              <a:gd name="T7" fmla="*/ 2147483647 h 138"/>
              <a:gd name="T8" fmla="*/ 2147483647 w 501"/>
              <a:gd name="T9" fmla="*/ 2147483647 h 138"/>
              <a:gd name="T10" fmla="*/ 2147483647 w 501"/>
              <a:gd name="T11" fmla="*/ 2147483647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"/>
              <a:gd name="T19" fmla="*/ 0 h 138"/>
              <a:gd name="T20" fmla="*/ 501 w 501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" h="138">
                <a:moveTo>
                  <a:pt x="0" y="138"/>
                </a:moveTo>
                <a:cubicBezTo>
                  <a:pt x="16" y="117"/>
                  <a:pt x="61" y="9"/>
                  <a:pt x="96" y="9"/>
                </a:cubicBezTo>
                <a:cubicBezTo>
                  <a:pt x="131" y="9"/>
                  <a:pt x="172" y="138"/>
                  <a:pt x="209" y="138"/>
                </a:cubicBezTo>
                <a:cubicBezTo>
                  <a:pt x="246" y="138"/>
                  <a:pt x="287" y="18"/>
                  <a:pt x="321" y="9"/>
                </a:cubicBezTo>
                <a:cubicBezTo>
                  <a:pt x="355" y="0"/>
                  <a:pt x="381" y="69"/>
                  <a:pt x="411" y="81"/>
                </a:cubicBezTo>
                <a:cubicBezTo>
                  <a:pt x="441" y="93"/>
                  <a:pt x="482" y="81"/>
                  <a:pt x="501" y="8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Freeform 33"/>
          <p:cNvSpPr>
            <a:spLocks/>
          </p:cNvSpPr>
          <p:nvPr/>
        </p:nvSpPr>
        <p:spPr bwMode="auto">
          <a:xfrm>
            <a:off x="4906963" y="3314700"/>
            <a:ext cx="795337" cy="200025"/>
          </a:xfrm>
          <a:custGeom>
            <a:avLst/>
            <a:gdLst>
              <a:gd name="T0" fmla="*/ 0 w 501"/>
              <a:gd name="T1" fmla="*/ 2147483647 h 138"/>
              <a:gd name="T2" fmla="*/ 2147483647 w 501"/>
              <a:gd name="T3" fmla="*/ 2147483647 h 138"/>
              <a:gd name="T4" fmla="*/ 2147483647 w 501"/>
              <a:gd name="T5" fmla="*/ 2147483647 h 138"/>
              <a:gd name="T6" fmla="*/ 2147483647 w 501"/>
              <a:gd name="T7" fmla="*/ 2147483647 h 138"/>
              <a:gd name="T8" fmla="*/ 2147483647 w 501"/>
              <a:gd name="T9" fmla="*/ 2147483647 h 138"/>
              <a:gd name="T10" fmla="*/ 2147483647 w 501"/>
              <a:gd name="T11" fmla="*/ 2147483647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"/>
              <a:gd name="T19" fmla="*/ 0 h 138"/>
              <a:gd name="T20" fmla="*/ 501 w 501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" h="138">
                <a:moveTo>
                  <a:pt x="0" y="138"/>
                </a:moveTo>
                <a:cubicBezTo>
                  <a:pt x="16" y="117"/>
                  <a:pt x="61" y="9"/>
                  <a:pt x="96" y="9"/>
                </a:cubicBezTo>
                <a:cubicBezTo>
                  <a:pt x="131" y="9"/>
                  <a:pt x="172" y="138"/>
                  <a:pt x="209" y="138"/>
                </a:cubicBezTo>
                <a:cubicBezTo>
                  <a:pt x="246" y="138"/>
                  <a:pt x="287" y="18"/>
                  <a:pt x="321" y="9"/>
                </a:cubicBezTo>
                <a:cubicBezTo>
                  <a:pt x="355" y="0"/>
                  <a:pt x="381" y="69"/>
                  <a:pt x="411" y="81"/>
                </a:cubicBezTo>
                <a:cubicBezTo>
                  <a:pt x="441" y="93"/>
                  <a:pt x="482" y="81"/>
                  <a:pt x="501" y="8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Text Box 34"/>
          <p:cNvSpPr txBox="1">
            <a:spLocks noChangeArrowheads="1"/>
          </p:cNvSpPr>
          <p:nvPr/>
        </p:nvSpPr>
        <p:spPr bwMode="auto">
          <a:xfrm>
            <a:off x="5106988" y="220662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defRPr/>
            </a:pPr>
            <a:endParaRPr lang="en-US" dirty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42" name="AutoShape 36"/>
          <p:cNvSpPr>
            <a:spLocks noChangeArrowheads="1"/>
          </p:cNvSpPr>
          <p:nvPr/>
        </p:nvSpPr>
        <p:spPr bwMode="auto">
          <a:xfrm rot="10800000">
            <a:off x="4506913" y="2708275"/>
            <a:ext cx="304800" cy="1385888"/>
          </a:xfrm>
          <a:prstGeom prst="moon">
            <a:avLst>
              <a:gd name="adj" fmla="val 40625"/>
            </a:avLst>
          </a:prstGeom>
          <a:gradFill rotWithShape="0">
            <a:gsLst>
              <a:gs pos="0">
                <a:srgbClr val="CC66FF"/>
              </a:gs>
              <a:gs pos="50000">
                <a:srgbClr val="CC0000"/>
              </a:gs>
              <a:gs pos="100000">
                <a:srgbClr val="CC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AutoShape 37"/>
          <p:cNvSpPr>
            <a:spLocks noChangeArrowheads="1"/>
          </p:cNvSpPr>
          <p:nvPr/>
        </p:nvSpPr>
        <p:spPr bwMode="auto">
          <a:xfrm rot="10800000">
            <a:off x="4151313" y="2708275"/>
            <a:ext cx="304800" cy="1385888"/>
          </a:xfrm>
          <a:prstGeom prst="moon">
            <a:avLst>
              <a:gd name="adj" fmla="val 4062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AutoShape 38"/>
          <p:cNvSpPr>
            <a:spLocks noChangeArrowheads="1"/>
          </p:cNvSpPr>
          <p:nvPr/>
        </p:nvSpPr>
        <p:spPr bwMode="auto">
          <a:xfrm rot="10800000">
            <a:off x="4381500" y="2708275"/>
            <a:ext cx="304800" cy="1385888"/>
          </a:xfrm>
          <a:prstGeom prst="moon">
            <a:avLst>
              <a:gd name="adj" fmla="val 40625"/>
            </a:avLst>
          </a:prstGeom>
          <a:gradFill rotWithShape="0">
            <a:gsLst>
              <a:gs pos="0">
                <a:srgbClr val="CC66FF"/>
              </a:gs>
              <a:gs pos="50000">
                <a:srgbClr val="CC0000"/>
              </a:gs>
              <a:gs pos="100000">
                <a:srgbClr val="CC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41"/>
          <p:cNvSpPr>
            <a:spLocks noChangeShapeType="1"/>
          </p:cNvSpPr>
          <p:nvPr/>
        </p:nvSpPr>
        <p:spPr bwMode="auto">
          <a:xfrm flipV="1">
            <a:off x="3051175" y="2913063"/>
            <a:ext cx="1219200" cy="276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Line 42"/>
          <p:cNvSpPr>
            <a:spLocks noChangeShapeType="1"/>
          </p:cNvSpPr>
          <p:nvPr/>
        </p:nvSpPr>
        <p:spPr bwMode="auto">
          <a:xfrm flipV="1">
            <a:off x="3051175" y="339725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7" name="Line 43"/>
          <p:cNvSpPr>
            <a:spLocks noChangeShapeType="1"/>
          </p:cNvSpPr>
          <p:nvPr/>
        </p:nvSpPr>
        <p:spPr bwMode="auto">
          <a:xfrm>
            <a:off x="3051175" y="3605213"/>
            <a:ext cx="1219200" cy="346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8" name="Text Box 44"/>
          <p:cNvSpPr txBox="1">
            <a:spLocks noChangeArrowheads="1"/>
          </p:cNvSpPr>
          <p:nvPr/>
        </p:nvSpPr>
        <p:spPr bwMode="auto">
          <a:xfrm>
            <a:off x="2667000" y="43942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r>
              <a:rPr lang="en-US" sz="2400"/>
              <a:t>Acceleration</a:t>
            </a:r>
            <a:r>
              <a:rPr lang="en-US"/>
              <a:t> </a:t>
            </a:r>
          </a:p>
        </p:txBody>
      </p:sp>
      <p:sp>
        <p:nvSpPr>
          <p:cNvPr id="44049" name="Freeform 45"/>
          <p:cNvSpPr>
            <a:spLocks/>
          </p:cNvSpPr>
          <p:nvPr/>
        </p:nvSpPr>
        <p:spPr bwMode="auto">
          <a:xfrm>
            <a:off x="4906963" y="3868738"/>
            <a:ext cx="795337" cy="200025"/>
          </a:xfrm>
          <a:custGeom>
            <a:avLst/>
            <a:gdLst>
              <a:gd name="T0" fmla="*/ 0 w 501"/>
              <a:gd name="T1" fmla="*/ 2147483647 h 138"/>
              <a:gd name="T2" fmla="*/ 2147483647 w 501"/>
              <a:gd name="T3" fmla="*/ 2147483647 h 138"/>
              <a:gd name="T4" fmla="*/ 2147483647 w 501"/>
              <a:gd name="T5" fmla="*/ 2147483647 h 138"/>
              <a:gd name="T6" fmla="*/ 2147483647 w 501"/>
              <a:gd name="T7" fmla="*/ 2147483647 h 138"/>
              <a:gd name="T8" fmla="*/ 2147483647 w 501"/>
              <a:gd name="T9" fmla="*/ 2147483647 h 138"/>
              <a:gd name="T10" fmla="*/ 2147483647 w 501"/>
              <a:gd name="T11" fmla="*/ 2147483647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"/>
              <a:gd name="T19" fmla="*/ 0 h 138"/>
              <a:gd name="T20" fmla="*/ 501 w 501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" h="138">
                <a:moveTo>
                  <a:pt x="0" y="138"/>
                </a:moveTo>
                <a:cubicBezTo>
                  <a:pt x="16" y="117"/>
                  <a:pt x="61" y="9"/>
                  <a:pt x="96" y="9"/>
                </a:cubicBezTo>
                <a:cubicBezTo>
                  <a:pt x="131" y="9"/>
                  <a:pt x="172" y="138"/>
                  <a:pt x="209" y="138"/>
                </a:cubicBezTo>
                <a:cubicBezTo>
                  <a:pt x="246" y="138"/>
                  <a:pt x="287" y="18"/>
                  <a:pt x="321" y="9"/>
                </a:cubicBezTo>
                <a:cubicBezTo>
                  <a:pt x="355" y="0"/>
                  <a:pt x="381" y="69"/>
                  <a:pt x="411" y="81"/>
                </a:cubicBezTo>
                <a:cubicBezTo>
                  <a:pt x="441" y="93"/>
                  <a:pt x="482" y="81"/>
                  <a:pt x="501" y="8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1" name="TextBox 36"/>
          <p:cNvSpPr txBox="1">
            <a:spLocks noChangeArrowheads="1"/>
          </p:cNvSpPr>
          <p:nvPr/>
        </p:nvSpPr>
        <p:spPr bwMode="auto">
          <a:xfrm>
            <a:off x="4191000" y="2174875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jet emission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5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2"/>
          <p:cNvSpPr>
            <a:spLocks noChangeArrowheads="1"/>
          </p:cNvSpPr>
          <p:nvPr/>
        </p:nvSpPr>
        <p:spPr bwMode="auto">
          <a:xfrm rot="10800000">
            <a:off x="4267200" y="2708275"/>
            <a:ext cx="304800" cy="1385888"/>
          </a:xfrm>
          <a:prstGeom prst="moon">
            <a:avLst>
              <a:gd name="adj" fmla="val 4062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392613" y="44021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endParaRPr lang="en-US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395288" y="99853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/>
              <a:t>How is the jet flow launched?</a:t>
            </a:r>
            <a:endParaRPr lang="el-GR" sz="3600" dirty="0"/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676775" y="4467225"/>
            <a:ext cx="1800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Internal dissipation</a:t>
            </a:r>
          </a:p>
        </p:txBody>
      </p:sp>
      <p:sp>
        <p:nvSpPr>
          <p:cNvPr id="44039" name="Freeform 32"/>
          <p:cNvSpPr>
            <a:spLocks/>
          </p:cNvSpPr>
          <p:nvPr/>
        </p:nvSpPr>
        <p:spPr bwMode="auto">
          <a:xfrm>
            <a:off x="4830763" y="2760663"/>
            <a:ext cx="795337" cy="200025"/>
          </a:xfrm>
          <a:custGeom>
            <a:avLst/>
            <a:gdLst>
              <a:gd name="T0" fmla="*/ 0 w 501"/>
              <a:gd name="T1" fmla="*/ 2147483647 h 138"/>
              <a:gd name="T2" fmla="*/ 2147483647 w 501"/>
              <a:gd name="T3" fmla="*/ 2147483647 h 138"/>
              <a:gd name="T4" fmla="*/ 2147483647 w 501"/>
              <a:gd name="T5" fmla="*/ 2147483647 h 138"/>
              <a:gd name="T6" fmla="*/ 2147483647 w 501"/>
              <a:gd name="T7" fmla="*/ 2147483647 h 138"/>
              <a:gd name="T8" fmla="*/ 2147483647 w 501"/>
              <a:gd name="T9" fmla="*/ 2147483647 h 138"/>
              <a:gd name="T10" fmla="*/ 2147483647 w 501"/>
              <a:gd name="T11" fmla="*/ 2147483647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"/>
              <a:gd name="T19" fmla="*/ 0 h 138"/>
              <a:gd name="T20" fmla="*/ 501 w 501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" h="138">
                <a:moveTo>
                  <a:pt x="0" y="138"/>
                </a:moveTo>
                <a:cubicBezTo>
                  <a:pt x="16" y="117"/>
                  <a:pt x="61" y="9"/>
                  <a:pt x="96" y="9"/>
                </a:cubicBezTo>
                <a:cubicBezTo>
                  <a:pt x="131" y="9"/>
                  <a:pt x="172" y="138"/>
                  <a:pt x="209" y="138"/>
                </a:cubicBezTo>
                <a:cubicBezTo>
                  <a:pt x="246" y="138"/>
                  <a:pt x="287" y="18"/>
                  <a:pt x="321" y="9"/>
                </a:cubicBezTo>
                <a:cubicBezTo>
                  <a:pt x="355" y="0"/>
                  <a:pt x="381" y="69"/>
                  <a:pt x="411" y="81"/>
                </a:cubicBezTo>
                <a:cubicBezTo>
                  <a:pt x="441" y="93"/>
                  <a:pt x="482" y="81"/>
                  <a:pt x="501" y="8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Freeform 33"/>
          <p:cNvSpPr>
            <a:spLocks/>
          </p:cNvSpPr>
          <p:nvPr/>
        </p:nvSpPr>
        <p:spPr bwMode="auto">
          <a:xfrm>
            <a:off x="4906963" y="3314700"/>
            <a:ext cx="795337" cy="200025"/>
          </a:xfrm>
          <a:custGeom>
            <a:avLst/>
            <a:gdLst>
              <a:gd name="T0" fmla="*/ 0 w 501"/>
              <a:gd name="T1" fmla="*/ 2147483647 h 138"/>
              <a:gd name="T2" fmla="*/ 2147483647 w 501"/>
              <a:gd name="T3" fmla="*/ 2147483647 h 138"/>
              <a:gd name="T4" fmla="*/ 2147483647 w 501"/>
              <a:gd name="T5" fmla="*/ 2147483647 h 138"/>
              <a:gd name="T6" fmla="*/ 2147483647 w 501"/>
              <a:gd name="T7" fmla="*/ 2147483647 h 138"/>
              <a:gd name="T8" fmla="*/ 2147483647 w 501"/>
              <a:gd name="T9" fmla="*/ 2147483647 h 138"/>
              <a:gd name="T10" fmla="*/ 2147483647 w 501"/>
              <a:gd name="T11" fmla="*/ 2147483647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"/>
              <a:gd name="T19" fmla="*/ 0 h 138"/>
              <a:gd name="T20" fmla="*/ 501 w 501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" h="138">
                <a:moveTo>
                  <a:pt x="0" y="138"/>
                </a:moveTo>
                <a:cubicBezTo>
                  <a:pt x="16" y="117"/>
                  <a:pt x="61" y="9"/>
                  <a:pt x="96" y="9"/>
                </a:cubicBezTo>
                <a:cubicBezTo>
                  <a:pt x="131" y="9"/>
                  <a:pt x="172" y="138"/>
                  <a:pt x="209" y="138"/>
                </a:cubicBezTo>
                <a:cubicBezTo>
                  <a:pt x="246" y="138"/>
                  <a:pt x="287" y="18"/>
                  <a:pt x="321" y="9"/>
                </a:cubicBezTo>
                <a:cubicBezTo>
                  <a:pt x="355" y="0"/>
                  <a:pt x="381" y="69"/>
                  <a:pt x="411" y="81"/>
                </a:cubicBezTo>
                <a:cubicBezTo>
                  <a:pt x="441" y="93"/>
                  <a:pt x="482" y="81"/>
                  <a:pt x="501" y="8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Text Box 34"/>
          <p:cNvSpPr txBox="1">
            <a:spLocks noChangeArrowheads="1"/>
          </p:cNvSpPr>
          <p:nvPr/>
        </p:nvSpPr>
        <p:spPr bwMode="auto">
          <a:xfrm>
            <a:off x="5106988" y="220662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defRPr/>
            </a:pPr>
            <a:endParaRPr lang="en-US" dirty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42" name="AutoShape 36"/>
          <p:cNvSpPr>
            <a:spLocks noChangeArrowheads="1"/>
          </p:cNvSpPr>
          <p:nvPr/>
        </p:nvSpPr>
        <p:spPr bwMode="auto">
          <a:xfrm rot="10800000">
            <a:off x="4506913" y="2708275"/>
            <a:ext cx="304800" cy="1385888"/>
          </a:xfrm>
          <a:prstGeom prst="moon">
            <a:avLst>
              <a:gd name="adj" fmla="val 40625"/>
            </a:avLst>
          </a:prstGeom>
          <a:gradFill rotWithShape="0">
            <a:gsLst>
              <a:gs pos="0">
                <a:srgbClr val="CC66FF"/>
              </a:gs>
              <a:gs pos="50000">
                <a:srgbClr val="CC0000"/>
              </a:gs>
              <a:gs pos="100000">
                <a:srgbClr val="CC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AutoShape 37"/>
          <p:cNvSpPr>
            <a:spLocks noChangeArrowheads="1"/>
          </p:cNvSpPr>
          <p:nvPr/>
        </p:nvSpPr>
        <p:spPr bwMode="auto">
          <a:xfrm rot="10800000">
            <a:off x="4151313" y="2708275"/>
            <a:ext cx="304800" cy="1385888"/>
          </a:xfrm>
          <a:prstGeom prst="moon">
            <a:avLst>
              <a:gd name="adj" fmla="val 4062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AutoShape 38"/>
          <p:cNvSpPr>
            <a:spLocks noChangeArrowheads="1"/>
          </p:cNvSpPr>
          <p:nvPr/>
        </p:nvSpPr>
        <p:spPr bwMode="auto">
          <a:xfrm rot="10800000">
            <a:off x="4381500" y="2708275"/>
            <a:ext cx="304800" cy="1385888"/>
          </a:xfrm>
          <a:prstGeom prst="moon">
            <a:avLst>
              <a:gd name="adj" fmla="val 40625"/>
            </a:avLst>
          </a:prstGeom>
          <a:gradFill rotWithShape="0">
            <a:gsLst>
              <a:gs pos="0">
                <a:srgbClr val="CC66FF"/>
              </a:gs>
              <a:gs pos="50000">
                <a:srgbClr val="CC0000"/>
              </a:gs>
              <a:gs pos="100000">
                <a:srgbClr val="CC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41"/>
          <p:cNvSpPr>
            <a:spLocks noChangeShapeType="1"/>
          </p:cNvSpPr>
          <p:nvPr/>
        </p:nvSpPr>
        <p:spPr bwMode="auto">
          <a:xfrm flipV="1">
            <a:off x="3051175" y="2913063"/>
            <a:ext cx="1219200" cy="276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Line 42"/>
          <p:cNvSpPr>
            <a:spLocks noChangeShapeType="1"/>
          </p:cNvSpPr>
          <p:nvPr/>
        </p:nvSpPr>
        <p:spPr bwMode="auto">
          <a:xfrm flipV="1">
            <a:off x="3051175" y="339725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7" name="Line 43"/>
          <p:cNvSpPr>
            <a:spLocks noChangeShapeType="1"/>
          </p:cNvSpPr>
          <p:nvPr/>
        </p:nvSpPr>
        <p:spPr bwMode="auto">
          <a:xfrm>
            <a:off x="3051175" y="3605213"/>
            <a:ext cx="1219200" cy="346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8" name="Text Box 44"/>
          <p:cNvSpPr txBox="1">
            <a:spLocks noChangeArrowheads="1"/>
          </p:cNvSpPr>
          <p:nvPr/>
        </p:nvSpPr>
        <p:spPr bwMode="auto">
          <a:xfrm>
            <a:off x="2667000" y="43942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r>
              <a:rPr lang="en-US" sz="2400"/>
              <a:t>Acceleration</a:t>
            </a:r>
            <a:r>
              <a:rPr lang="en-US"/>
              <a:t> </a:t>
            </a:r>
          </a:p>
        </p:txBody>
      </p:sp>
      <p:sp>
        <p:nvSpPr>
          <p:cNvPr id="44049" name="Freeform 45"/>
          <p:cNvSpPr>
            <a:spLocks/>
          </p:cNvSpPr>
          <p:nvPr/>
        </p:nvSpPr>
        <p:spPr bwMode="auto">
          <a:xfrm>
            <a:off x="4906963" y="3868738"/>
            <a:ext cx="795337" cy="200025"/>
          </a:xfrm>
          <a:custGeom>
            <a:avLst/>
            <a:gdLst>
              <a:gd name="T0" fmla="*/ 0 w 501"/>
              <a:gd name="T1" fmla="*/ 2147483647 h 138"/>
              <a:gd name="T2" fmla="*/ 2147483647 w 501"/>
              <a:gd name="T3" fmla="*/ 2147483647 h 138"/>
              <a:gd name="T4" fmla="*/ 2147483647 w 501"/>
              <a:gd name="T5" fmla="*/ 2147483647 h 138"/>
              <a:gd name="T6" fmla="*/ 2147483647 w 501"/>
              <a:gd name="T7" fmla="*/ 2147483647 h 138"/>
              <a:gd name="T8" fmla="*/ 2147483647 w 501"/>
              <a:gd name="T9" fmla="*/ 2147483647 h 138"/>
              <a:gd name="T10" fmla="*/ 2147483647 w 501"/>
              <a:gd name="T11" fmla="*/ 2147483647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"/>
              <a:gd name="T19" fmla="*/ 0 h 138"/>
              <a:gd name="T20" fmla="*/ 501 w 501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" h="138">
                <a:moveTo>
                  <a:pt x="0" y="138"/>
                </a:moveTo>
                <a:cubicBezTo>
                  <a:pt x="16" y="117"/>
                  <a:pt x="61" y="9"/>
                  <a:pt x="96" y="9"/>
                </a:cubicBezTo>
                <a:cubicBezTo>
                  <a:pt x="131" y="9"/>
                  <a:pt x="172" y="138"/>
                  <a:pt x="209" y="138"/>
                </a:cubicBezTo>
                <a:cubicBezTo>
                  <a:pt x="246" y="138"/>
                  <a:pt x="287" y="18"/>
                  <a:pt x="321" y="9"/>
                </a:cubicBezTo>
                <a:cubicBezTo>
                  <a:pt x="355" y="0"/>
                  <a:pt x="381" y="69"/>
                  <a:pt x="411" y="81"/>
                </a:cubicBezTo>
                <a:cubicBezTo>
                  <a:pt x="441" y="93"/>
                  <a:pt x="482" y="81"/>
                  <a:pt x="501" y="8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1" name="TextBox 36"/>
          <p:cNvSpPr txBox="1">
            <a:spLocks noChangeArrowheads="1"/>
          </p:cNvSpPr>
          <p:nvPr/>
        </p:nvSpPr>
        <p:spPr bwMode="auto">
          <a:xfrm>
            <a:off x="4191000" y="2174875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jet emission</a:t>
            </a:r>
          </a:p>
        </p:txBody>
      </p:sp>
      <p:pic>
        <p:nvPicPr>
          <p:cNvPr id="348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54901" r="53334" b="6624"/>
          <a:stretch>
            <a:fillRect/>
          </a:stretch>
        </p:blipFill>
        <p:spPr bwMode="auto">
          <a:xfrm rot="5400000">
            <a:off x="-330994" y="2551907"/>
            <a:ext cx="3252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04800" y="5109098"/>
            <a:ext cx="3781247" cy="15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err="1">
                <a:cs typeface="Arial" charset="0"/>
              </a:rPr>
              <a:t>Blandford</a:t>
            </a:r>
            <a:r>
              <a:rPr lang="en-GB" sz="1400" dirty="0">
                <a:cs typeface="Arial" charset="0"/>
              </a:rPr>
              <a:t> &amp; </a:t>
            </a:r>
            <a:r>
              <a:rPr lang="en-GB" sz="1400" dirty="0" err="1">
                <a:cs typeface="Arial" charset="0"/>
              </a:rPr>
              <a:t>Znajek</a:t>
            </a:r>
            <a:r>
              <a:rPr lang="en-GB" sz="1400" dirty="0">
                <a:cs typeface="Arial" charset="0"/>
              </a:rPr>
              <a:t> 1977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err="1">
                <a:cs typeface="Arial" charset="0"/>
              </a:rPr>
              <a:t>Begelman</a:t>
            </a:r>
            <a:r>
              <a:rPr lang="en-GB" sz="1400" dirty="0">
                <a:cs typeface="Arial" charset="0"/>
              </a:rPr>
              <a:t> &amp; Li 1992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>
                <a:cs typeface="Arial" charset="0"/>
              </a:rPr>
              <a:t>Meier et al. 2001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>
                <a:cs typeface="Arial" charset="0"/>
              </a:rPr>
              <a:t>Koide et al. 2001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>
                <a:cs typeface="Arial" charset="0"/>
              </a:rPr>
              <a:t>van </a:t>
            </a:r>
            <a:r>
              <a:rPr lang="en-GB" sz="1400" dirty="0" err="1">
                <a:cs typeface="Arial" charset="0"/>
              </a:rPr>
              <a:t>Putten</a:t>
            </a:r>
            <a:r>
              <a:rPr lang="en-GB" sz="1400" dirty="0">
                <a:cs typeface="Arial" charset="0"/>
              </a:rPr>
              <a:t> </a:t>
            </a:r>
            <a:r>
              <a:rPr lang="en-GB" sz="1400" dirty="0" smtClean="0">
                <a:cs typeface="Arial" charset="0"/>
              </a:rPr>
              <a:t>2001</a:t>
            </a:r>
            <a:endParaRPr lang="en-GB" sz="1400" dirty="0">
              <a:cs typeface="Arial" charset="0"/>
            </a:endParaRP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err="1" smtClean="0">
                <a:cs typeface="Arial" charset="0"/>
              </a:rPr>
              <a:t>Komissarov</a:t>
            </a:r>
            <a:r>
              <a:rPr lang="en-GB" sz="1400" dirty="0" smtClean="0">
                <a:cs typeface="Arial" charset="0"/>
              </a:rPr>
              <a:t>, </a:t>
            </a:r>
            <a:r>
              <a:rPr lang="en-GB" sz="1400" dirty="0" err="1" smtClean="0">
                <a:cs typeface="Arial" charset="0"/>
              </a:rPr>
              <a:t>Lyubarky</a:t>
            </a:r>
            <a:r>
              <a:rPr lang="en-GB" sz="1400" dirty="0" smtClean="0">
                <a:cs typeface="Arial" charset="0"/>
              </a:rPr>
              <a:t>, McKinney, </a:t>
            </a:r>
            <a:r>
              <a:rPr lang="en-GB" sz="1400" dirty="0" err="1" smtClean="0">
                <a:cs typeface="Arial" charset="0"/>
              </a:rPr>
              <a:t>Tchekhovskoy</a:t>
            </a:r>
            <a:endParaRPr lang="en-GB" sz="1400" dirty="0">
              <a:cs typeface="Arial" charset="0"/>
            </a:endParaRP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>
                <a:cs typeface="Arial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3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6|2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9612</TotalTime>
  <Words>1516</Words>
  <Application>Microsoft Macintosh PowerPoint</Application>
  <PresentationFormat>On-screen Show (4:3)</PresentationFormat>
  <Paragraphs>228</Paragraphs>
  <Slides>26</Slides>
  <Notes>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Folio</vt:lpstr>
      <vt:lpstr>Equation</vt:lpstr>
      <vt:lpstr>Large jets from small-scale magnetic fields</vt:lpstr>
      <vt:lpstr>gamma-ray bursts </vt:lpstr>
      <vt:lpstr>Blazars: relativistic jets from SMBHs </vt:lpstr>
      <vt:lpstr>Characteristic Blazar variability</vt:lpstr>
      <vt:lpstr>Recent Surprises</vt:lpstr>
      <vt:lpstr>Observational facts and inferences</vt:lpstr>
      <vt:lpstr>Summary: requirements for emitting region</vt:lpstr>
      <vt:lpstr>PowerPoint Presentation</vt:lpstr>
      <vt:lpstr>PowerPoint Presentation</vt:lpstr>
      <vt:lpstr>Magnetic Fields: critical for jet  launching and acceleration </vt:lpstr>
      <vt:lpstr>Origin of magnetic fields: generated in the disk?</vt:lpstr>
      <vt:lpstr>GR (force free) MHD simulations     Parfrey, Giannios, Beloborodov, in prep </vt:lpstr>
      <vt:lpstr>GR (force free) MHD simulations     Parfrey, Giannios, Beloborodov, in prep </vt:lpstr>
      <vt:lpstr>Jet power Lj~Φ2a2</vt:lpstr>
      <vt:lpstr>The field structure in the jet </vt:lpstr>
      <vt:lpstr>Dissipation at large scale in the jet</vt:lpstr>
      <vt:lpstr>Relativistic Magnetic Reconnection</vt:lpstr>
      <vt:lpstr>Unsteady reconnection and plasmoids </vt:lpstr>
      <vt:lpstr>Magnetic reconnection: a powerful particle accelerator</vt:lpstr>
      <vt:lpstr>Plasmoid-dominated reconnection in blazars Giannios 2013</vt:lpstr>
      <vt:lpstr>Prediction Giannios 2013: fast flares on slow envelope </vt:lpstr>
      <vt:lpstr>Energetics and timescales  </vt:lpstr>
      <vt:lpstr>Inferred parameters</vt:lpstr>
      <vt:lpstr>Prediction:  flares from blazars and jets viewed off axis</vt:lpstr>
      <vt:lpstr>The bigger picture for blazar emission</vt:lpstr>
      <vt:lpstr>Concluding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Dimitrios Giannios</dc:creator>
  <cp:lastModifiedBy>Emmanouil Angelakis</cp:lastModifiedBy>
  <cp:revision>76</cp:revision>
  <dcterms:created xsi:type="dcterms:W3CDTF">2014-01-27T18:28:32Z</dcterms:created>
  <dcterms:modified xsi:type="dcterms:W3CDTF">2014-07-01T15:24:32Z</dcterms:modified>
</cp:coreProperties>
</file>