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0" r:id="rId3"/>
    <p:sldId id="285" r:id="rId4"/>
    <p:sldId id="289" r:id="rId5"/>
    <p:sldId id="286" r:id="rId6"/>
    <p:sldId id="287" r:id="rId7"/>
    <p:sldId id="288" r:id="rId8"/>
    <p:sldId id="290" r:id="rId9"/>
    <p:sldId id="291" r:id="rId10"/>
    <p:sldId id="292" r:id="rId11"/>
    <p:sldId id="293" r:id="rId12"/>
    <p:sldId id="294" r:id="rId13"/>
    <p:sldId id="296" r:id="rId14"/>
    <p:sldId id="295" r:id="rId15"/>
    <p:sldId id="297" r:id="rId16"/>
    <p:sldId id="298" r:id="rId17"/>
    <p:sldId id="299" r:id="rId18"/>
    <p:sldId id="300" r:id="rId19"/>
  </p:sldIdLst>
  <p:sldSz cx="9144000" cy="6858000" type="screen4x3"/>
  <p:notesSz cx="6858000" cy="9144000"/>
  <p:embeddedFontLst>
    <p:embeddedFont>
      <p:font typeface="Tahoma" pitchFamily="34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66"/>
    <a:srgbClr val="FFFF99"/>
    <a:srgbClr val="CC9900"/>
    <a:srgbClr val="660033"/>
    <a:srgbClr val="006666"/>
    <a:srgbClr val="00CC99"/>
    <a:srgbClr val="0099CC"/>
    <a:srgbClr val="009999"/>
    <a:srgbClr val="CC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1" autoAdjust="0"/>
  </p:normalViewPr>
  <p:slideViewPr>
    <p:cSldViewPr>
      <p:cViewPr>
        <p:scale>
          <a:sx n="77" d="100"/>
          <a:sy n="77" d="100"/>
        </p:scale>
        <p:origin x="-9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tor\&#917;&#960;&#953;&#966;&#940;&#957;&#949;&#953;&#945;%20&#949;&#961;&#947;&#945;&#963;&#943;&#945;&#962;\conference\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dministrator\&#917;&#960;&#953;&#966;&#940;&#957;&#949;&#953;&#945;%20&#949;&#961;&#947;&#945;&#963;&#943;&#945;&#962;\conference\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Excluded events for 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1000" dirty="0">
                <a:latin typeface="Tahoma" pitchFamily="34" charset="0"/>
                <a:cs typeface="Tahoma" pitchFamily="34" charset="0"/>
              </a:rPr>
              <a:t>each planet mass- value 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1000" b="0" dirty="0">
                <a:latin typeface="Tahoma" pitchFamily="34" charset="0"/>
                <a:cs typeface="Tahoma" pitchFamily="34" charset="0"/>
              </a:rPr>
              <a:t>(standard cadence time</a:t>
            </a:r>
            <a:r>
              <a:rPr lang="en-GB" sz="1000" b="0" baseline="0" dirty="0">
                <a:latin typeface="Tahoma" pitchFamily="34" charset="0"/>
                <a:cs typeface="Tahoma" pitchFamily="34" charset="0"/>
              </a:rPr>
              <a:t> sample</a:t>
            </a:r>
            <a:r>
              <a:rPr lang="en-GB" sz="1000" b="0" dirty="0">
                <a:latin typeface="Tahoma" pitchFamily="34" charset="0"/>
                <a:cs typeface="Tahoma" pitchFamily="34" charset="0"/>
              </a:rPr>
              <a:t>)</a:t>
            </a:r>
          </a:p>
        </c:rich>
      </c:tx>
      <c:layout>
        <c:manualLayout>
          <c:xMode val="edge"/>
          <c:yMode val="edge"/>
          <c:x val="0.34062421545132948"/>
          <c:y val="0"/>
        </c:manualLayout>
      </c:layout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tx>
            <c:strRef>
              <c:f>'[2.xlsx]Φύλλο1'!$E$29</c:f>
              <c:strCache>
                <c:ptCount val="1"/>
                <c:pt idx="0">
                  <c:v>not entire peak inside the time range of the simulations </c:v>
                </c:pt>
              </c:strCache>
            </c:strRef>
          </c:tx>
          <c:spPr>
            <a:ln w="12700">
              <a:solidFill>
                <a:srgbClr val="808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808000"/>
              </a:solidFill>
              <a:ln>
                <a:solidFill>
                  <a:srgbClr val="808000"/>
                </a:solidFill>
                <a:prstDash val="solid"/>
              </a:ln>
            </c:spPr>
          </c:marker>
          <c:xVal>
            <c:numRef>
              <c:f>'[2.xlsx]Φύλλο1'!$C$1:$C$9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'[2.xlsx]Φύλλο1'!$D$1:$D$9</c:f>
              <c:numCache>
                <c:formatCode>General</c:formatCode>
                <c:ptCount val="9"/>
                <c:pt idx="0">
                  <c:v>2157</c:v>
                </c:pt>
                <c:pt idx="1">
                  <c:v>2101</c:v>
                </c:pt>
                <c:pt idx="2">
                  <c:v>2200</c:v>
                </c:pt>
                <c:pt idx="3">
                  <c:v>1978</c:v>
                </c:pt>
                <c:pt idx="4">
                  <c:v>2151</c:v>
                </c:pt>
                <c:pt idx="5">
                  <c:v>2273</c:v>
                </c:pt>
                <c:pt idx="6">
                  <c:v>3007</c:v>
                </c:pt>
                <c:pt idx="7">
                  <c:v>4885</c:v>
                </c:pt>
                <c:pt idx="8">
                  <c:v>6728</c:v>
                </c:pt>
              </c:numCache>
            </c:numRef>
          </c:yVal>
        </c:ser>
        <c:ser>
          <c:idx val="1"/>
          <c:order val="1"/>
          <c:tx>
            <c:strRef>
              <c:f>'[2.xlsx]Φύλλο1'!$E$30:$G$30</c:f>
              <c:strCache>
                <c:ptCount val="1"/>
                <c:pt idx="0">
                  <c:v>light curve not well defined</c:v>
                </c:pt>
              </c:strCache>
            </c:strRef>
          </c:tx>
          <c:spPr>
            <a:ln w="12700">
              <a:solidFill>
                <a:srgbClr val="33CC66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33CC66"/>
              </a:solidFill>
              <a:ln>
                <a:solidFill>
                  <a:srgbClr val="33CC66"/>
                </a:solidFill>
                <a:prstDash val="solid"/>
              </a:ln>
            </c:spPr>
          </c:marker>
          <c:xVal>
            <c:numRef>
              <c:f>'[2.xlsx]Φύλλο1'!$C$1:$C$9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'[2.xlsx]Φύλλο1'!$E$1:$E$9</c:f>
              <c:numCache>
                <c:formatCode>General</c:formatCode>
                <c:ptCount val="9"/>
                <c:pt idx="0">
                  <c:v>589</c:v>
                </c:pt>
                <c:pt idx="1">
                  <c:v>578</c:v>
                </c:pt>
                <c:pt idx="2">
                  <c:v>624</c:v>
                </c:pt>
                <c:pt idx="3">
                  <c:v>566</c:v>
                </c:pt>
                <c:pt idx="4">
                  <c:v>588</c:v>
                </c:pt>
                <c:pt idx="5">
                  <c:v>698</c:v>
                </c:pt>
                <c:pt idx="6">
                  <c:v>1337</c:v>
                </c:pt>
                <c:pt idx="7">
                  <c:v>3706</c:v>
                </c:pt>
                <c:pt idx="8">
                  <c:v>7323</c:v>
                </c:pt>
              </c:numCache>
            </c:numRef>
          </c:yVal>
        </c:ser>
        <c:ser>
          <c:idx val="2"/>
          <c:order val="2"/>
          <c:tx>
            <c:strRef>
              <c:f>'[2.xlsx]Φύλλο1'!$E$31:$G$31</c:f>
              <c:strCache>
                <c:ptCount val="1"/>
                <c:pt idx="0">
                  <c:v>binary signal not clear</c:v>
                </c:pt>
              </c:strCache>
            </c:strRef>
          </c:tx>
          <c:spPr>
            <a:ln w="12700">
              <a:solidFill>
                <a:srgbClr val="660033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660033"/>
              </a:solidFill>
              <a:ln>
                <a:solidFill>
                  <a:srgbClr val="660033"/>
                </a:solidFill>
                <a:prstDash val="solid"/>
              </a:ln>
            </c:spPr>
          </c:marker>
          <c:xVal>
            <c:numRef>
              <c:f>'[2.xlsx]Φύλλο1'!$C$1:$C$9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'[2.xlsx]Φύλλο1'!$F$1:$F$9</c:f>
              <c:numCache>
                <c:formatCode>General</c:formatCode>
                <c:ptCount val="9"/>
                <c:pt idx="0">
                  <c:v>332</c:v>
                </c:pt>
                <c:pt idx="1">
                  <c:v>308</c:v>
                </c:pt>
                <c:pt idx="2">
                  <c:v>329</c:v>
                </c:pt>
                <c:pt idx="3">
                  <c:v>384</c:v>
                </c:pt>
                <c:pt idx="4">
                  <c:v>356</c:v>
                </c:pt>
                <c:pt idx="5">
                  <c:v>469</c:v>
                </c:pt>
                <c:pt idx="6">
                  <c:v>744</c:v>
                </c:pt>
                <c:pt idx="7">
                  <c:v>1193</c:v>
                </c:pt>
                <c:pt idx="8">
                  <c:v>1957</c:v>
                </c:pt>
              </c:numCache>
            </c:numRef>
          </c:yVal>
        </c:ser>
        <c:ser>
          <c:idx val="3"/>
          <c:order val="3"/>
          <c:tx>
            <c:strRef>
              <c:f>'[2.xlsx]Φύλλο1'!$E$32:$H$32</c:f>
              <c:strCache>
                <c:ptCount val="1"/>
                <c:pt idx="0">
                  <c:v>peak close to both t0(planet) and t0(host)</c:v>
                </c:pt>
              </c:strCache>
            </c:strRef>
          </c:tx>
          <c:spPr>
            <a:ln w="12700">
              <a:solidFill>
                <a:srgbClr val="6F568D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6F568D"/>
                </a:solidFill>
                <a:prstDash val="solid"/>
              </a:ln>
            </c:spPr>
          </c:marker>
          <c:xVal>
            <c:numRef>
              <c:f>'[2.xlsx]Φύλλο1'!$C$1:$C$9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'[2.xlsx]Φύλλο1'!$G$1:$G$9</c:f>
              <c:numCache>
                <c:formatCode>General</c:formatCode>
                <c:ptCount val="9"/>
                <c:pt idx="0">
                  <c:v>10271</c:v>
                </c:pt>
                <c:pt idx="1">
                  <c:v>10408</c:v>
                </c:pt>
                <c:pt idx="2">
                  <c:v>10423</c:v>
                </c:pt>
                <c:pt idx="3">
                  <c:v>10334</c:v>
                </c:pt>
                <c:pt idx="4">
                  <c:v>10401</c:v>
                </c:pt>
                <c:pt idx="5">
                  <c:v>10535</c:v>
                </c:pt>
                <c:pt idx="6">
                  <c:v>10825</c:v>
                </c:pt>
                <c:pt idx="7">
                  <c:v>11646</c:v>
                </c:pt>
                <c:pt idx="8">
                  <c:v>13515</c:v>
                </c:pt>
              </c:numCache>
            </c:numRef>
          </c:yVal>
        </c:ser>
        <c:ser>
          <c:idx val="4"/>
          <c:order val="4"/>
          <c:tx>
            <c:strRef>
              <c:f>'[2.xlsx]Φύλλο1'!$E$33:$H$33</c:f>
              <c:strCache>
                <c:ptCount val="1"/>
                <c:pt idx="0">
                  <c:v>peak far from both t0(planet) and t0(host)</c:v>
                </c:pt>
              </c:strCache>
            </c:strRef>
          </c:tx>
          <c:spPr>
            <a:ln w="12700">
              <a:solidFill>
                <a:srgbClr val="3D97AF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3D97AF"/>
                </a:solidFill>
                <a:prstDash val="solid"/>
              </a:ln>
            </c:spPr>
          </c:marker>
          <c:xVal>
            <c:numRef>
              <c:f>'[2.xlsx]Φύλλο1'!$C$1:$C$9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'[2.xlsx]Φύλλο1'!$H$1:$H$9</c:f>
              <c:numCache>
                <c:formatCode>General</c:formatCode>
                <c:ptCount val="9"/>
                <c:pt idx="0">
                  <c:v>2142</c:v>
                </c:pt>
                <c:pt idx="1">
                  <c:v>3388</c:v>
                </c:pt>
                <c:pt idx="2">
                  <c:v>7034</c:v>
                </c:pt>
                <c:pt idx="3">
                  <c:v>14641</c:v>
                </c:pt>
                <c:pt idx="4">
                  <c:v>25460</c:v>
                </c:pt>
                <c:pt idx="5">
                  <c:v>37198</c:v>
                </c:pt>
                <c:pt idx="6">
                  <c:v>46698</c:v>
                </c:pt>
                <c:pt idx="7">
                  <c:v>51070</c:v>
                </c:pt>
                <c:pt idx="8">
                  <c:v>52544</c:v>
                </c:pt>
              </c:numCache>
            </c:numRef>
          </c:yVal>
        </c:ser>
        <c:ser>
          <c:idx val="5"/>
          <c:order val="5"/>
          <c:tx>
            <c:strRef>
              <c:f>'[2.xlsx]Φύλλο1'!$E$34:$G$34</c:f>
              <c:strCache>
                <c:ptCount val="1"/>
                <c:pt idx="0">
                  <c:v>occasional errors in the code</c:v>
                </c:pt>
              </c:strCache>
            </c:strRef>
          </c:tx>
          <c:spPr>
            <a:ln w="12700">
              <a:solidFill>
                <a:srgbClr val="DB8238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DB8238"/>
              </a:solidFill>
              <a:ln>
                <a:solidFill>
                  <a:srgbClr val="DB8238"/>
                </a:solidFill>
                <a:prstDash val="solid"/>
              </a:ln>
            </c:spPr>
          </c:marker>
          <c:xVal>
            <c:numRef>
              <c:f>'[2.xlsx]Φύλλο1'!$C$1:$C$9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'[2.xlsx]Φύλλο1'!$I$1:$I$9</c:f>
              <c:numCache>
                <c:formatCode>General</c:formatCode>
                <c:ptCount val="9"/>
                <c:pt idx="0">
                  <c:v>274</c:v>
                </c:pt>
                <c:pt idx="1">
                  <c:v>285</c:v>
                </c:pt>
                <c:pt idx="2">
                  <c:v>314</c:v>
                </c:pt>
                <c:pt idx="3">
                  <c:v>292</c:v>
                </c:pt>
                <c:pt idx="4">
                  <c:v>234</c:v>
                </c:pt>
                <c:pt idx="5">
                  <c:v>111</c:v>
                </c:pt>
                <c:pt idx="6">
                  <c:v>81</c:v>
                </c:pt>
                <c:pt idx="7">
                  <c:v>90</c:v>
                </c:pt>
                <c:pt idx="8">
                  <c:v>86</c:v>
                </c:pt>
              </c:numCache>
            </c:numRef>
          </c:yVal>
        </c:ser>
        <c:ser>
          <c:idx val="6"/>
          <c:order val="6"/>
          <c:tx>
            <c:strRef>
              <c:f>'[2.xlsx]Φύλλο1'!$E$35</c:f>
              <c:strCache>
                <c:ptCount val="1"/>
                <c:pt idx="0">
                  <c:v>sum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plus"/>
            <c:size val="2"/>
            <c:spPr>
              <a:noFill/>
              <a:ln>
                <a:solidFill>
                  <a:srgbClr val="C00000"/>
                </a:solidFill>
                <a:prstDash val="solid"/>
              </a:ln>
            </c:spPr>
          </c:marker>
          <c:xVal>
            <c:numRef>
              <c:f>'[2.xlsx]Φύλλο1'!$C$1:$C$9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'[2.xlsx]Φύλλο1'!$J$1:$J$9</c:f>
              <c:numCache>
                <c:formatCode>General</c:formatCode>
                <c:ptCount val="9"/>
                <c:pt idx="0">
                  <c:v>15765</c:v>
                </c:pt>
                <c:pt idx="1">
                  <c:v>17068</c:v>
                </c:pt>
                <c:pt idx="2">
                  <c:v>20924</c:v>
                </c:pt>
                <c:pt idx="3">
                  <c:v>28195</c:v>
                </c:pt>
                <c:pt idx="4">
                  <c:v>39190</c:v>
                </c:pt>
                <c:pt idx="5">
                  <c:v>51284</c:v>
                </c:pt>
                <c:pt idx="6">
                  <c:v>62692</c:v>
                </c:pt>
                <c:pt idx="7">
                  <c:v>72590</c:v>
                </c:pt>
                <c:pt idx="8">
                  <c:v>82153</c:v>
                </c:pt>
              </c:numCache>
            </c:numRef>
          </c:yVal>
        </c:ser>
        <c:axId val="68015232"/>
        <c:axId val="68017536"/>
      </c:scatterChart>
      <c:valAx>
        <c:axId val="68015232"/>
        <c:scaling>
          <c:orientation val="minMax"/>
          <c:max val="4.0999999999999996"/>
          <c:min val="0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ahoma" pitchFamily="34" charset="0"/>
                    <a:ea typeface="Calibri"/>
                    <a:cs typeface="Tahoma" pitchFamily="34" charset="0"/>
                  </a:defRPr>
                </a:pPr>
                <a:r>
                  <a:rPr lang="en-GB" sz="800" b="0" baseline="0" dirty="0">
                    <a:latin typeface="Tahoma" pitchFamily="34" charset="0"/>
                    <a:cs typeface="Tahoma" pitchFamily="34" charset="0"/>
                  </a:rPr>
                  <a:t>log_10(Mp/Mearth)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0"/>
        <c:majorTickMark val="none"/>
        <c:tickLblPos val="nextTo"/>
        <c:spPr>
          <a:ln w="12700">
            <a:solidFill>
              <a:srgbClr val="878787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 pitchFamily="34" charset="0"/>
                <a:ea typeface="Calibri"/>
                <a:cs typeface="Tahoma" pitchFamily="34" charset="0"/>
              </a:defRPr>
            </a:pPr>
            <a:endParaRPr lang="en-US"/>
          </a:p>
        </c:txPr>
        <c:crossAx val="68017536"/>
        <c:crossesAt val="0"/>
        <c:crossBetween val="midCat"/>
        <c:majorUnit val="0.5"/>
        <c:minorUnit val="0.16666666666666671"/>
      </c:valAx>
      <c:valAx>
        <c:axId val="68017536"/>
        <c:scaling>
          <c:orientation val="minMax"/>
          <c:max val="90000"/>
        </c:scaling>
        <c:axPos val="l"/>
        <c:majorGridlines>
          <c:spPr>
            <a:ln w="12700">
              <a:solidFill>
                <a:srgbClr val="FFFFFF">
                  <a:alpha val="0"/>
                </a:srgb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800" b="0" dirty="0">
                    <a:latin typeface="Tahoma" pitchFamily="34" charset="0"/>
                    <a:cs typeface="Tahoma" pitchFamily="34" charset="0"/>
                  </a:rPr>
                  <a:t>Number</a:t>
                </a:r>
                <a:r>
                  <a:rPr lang="en-GB" sz="800" b="0" baseline="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GB" sz="800" b="0" i="0" baseline="0" dirty="0">
                    <a:latin typeface="Tahoma" pitchFamily="34" charset="0"/>
                    <a:cs typeface="Tahoma" pitchFamily="34" charset="0"/>
                  </a:rPr>
                  <a:t>(</a:t>
                </a:r>
                <a:r>
                  <a:rPr lang="en-GB" sz="800" b="0" i="0" dirty="0">
                    <a:latin typeface="Tahoma" pitchFamily="34" charset="0"/>
                    <a:cs typeface="Tahoma" pitchFamily="34" charset="0"/>
                  </a:rPr>
                  <a:t>No</a:t>
                </a:r>
                <a:r>
                  <a:rPr lang="en-GB" sz="800" b="0" dirty="0">
                    <a:latin typeface="Tahoma" pitchFamily="34" charset="0"/>
                    <a:cs typeface="Tahoma" pitchFamily="34" charset="0"/>
                  </a:rPr>
                  <a:t>)</a:t>
                </a:r>
                <a:r>
                  <a:rPr lang="en-GB" sz="800" b="0" baseline="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GB" sz="800" b="0" dirty="0">
                    <a:latin typeface="Tahoma" pitchFamily="34" charset="0"/>
                    <a:cs typeface="Tahoma" pitchFamily="34" charset="0"/>
                  </a:rPr>
                  <a:t>of excluded events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12700">
            <a:solidFill>
              <a:srgbClr val="878787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ahoma" pitchFamily="34" charset="0"/>
                <a:ea typeface="Calibri"/>
                <a:cs typeface="Tahoma" pitchFamily="34" charset="0"/>
              </a:defRPr>
            </a:pPr>
            <a:endParaRPr lang="en-US"/>
          </a:p>
        </c:txPr>
        <c:crossAx val="68015232"/>
        <c:crossesAt val="0"/>
        <c:crossBetween val="midCat"/>
      </c:valAx>
      <c:spPr>
        <a:solidFill>
          <a:schemeClr val="accent5"/>
        </a:solidFill>
        <a:ln w="25400">
          <a:noFill/>
        </a:ln>
      </c:spPr>
    </c:plotArea>
    <c:plotVisOnly val="1"/>
    <c:dispBlanksAs val="gap"/>
  </c:chart>
  <c:spPr>
    <a:solidFill>
      <a:srgbClr val="BBE0E3">
        <a:lumMod val="90000"/>
        <a:alpha val="0"/>
      </a:srgbClr>
    </a:solidFill>
    <a:ln w="1270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1000" b="1" dirty="0"/>
              <a:t>  Excluded events for</a:t>
            </a:r>
          </a:p>
          <a:p>
            <a:pPr>
              <a:defRPr/>
            </a:pPr>
            <a:r>
              <a:rPr lang="en-GB" sz="1000" b="1" dirty="0"/>
              <a:t> each planet mass- value</a:t>
            </a:r>
          </a:p>
          <a:p>
            <a:pPr>
              <a:defRPr/>
            </a:pPr>
            <a:r>
              <a:rPr lang="en-GB" sz="1000" dirty="0"/>
              <a:t> (high cadence time sample</a:t>
            </a:r>
            <a:r>
              <a:rPr lang="en-GB" dirty="0"/>
              <a:t>)</a:t>
            </a:r>
          </a:p>
        </c:rich>
      </c:tx>
      <c:layout>
        <c:manualLayout>
          <c:xMode val="edge"/>
          <c:yMode val="edge"/>
          <c:x val="0.23632601549227161"/>
          <c:y val="8.605897919779752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672920648158736"/>
          <c:y val="0.25305669821075188"/>
          <c:w val="0.514496744324486"/>
          <c:h val="0.543768425957601"/>
        </c:manualLayout>
      </c:layout>
      <c:scatterChart>
        <c:scatterStyle val="lineMarker"/>
        <c:ser>
          <c:idx val="0"/>
          <c:order val="0"/>
          <c:tx>
            <c:strRef>
              <c:f>Φύλλο1!$E$29</c:f>
              <c:strCache>
                <c:ptCount val="1"/>
                <c:pt idx="0">
                  <c:v>not entire peak inside the time range of the simulations </c:v>
                </c:pt>
              </c:strCache>
            </c:strRef>
          </c:tx>
          <c:spPr>
            <a:ln w="12700">
              <a:solidFill>
                <a:srgbClr val="808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808000"/>
              </a:solidFill>
              <a:ln>
                <a:solidFill>
                  <a:srgbClr val="808000"/>
                </a:solidFill>
                <a:prstDash val="solid"/>
              </a:ln>
            </c:spPr>
          </c:marker>
          <c:xVal>
            <c:numRef>
              <c:f>Φύλλο1!$C$1:$C$9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Φύλλο1!$D$1:$D$9</c:f>
              <c:numCache>
                <c:formatCode>General</c:formatCode>
                <c:ptCount val="9"/>
                <c:pt idx="0">
                  <c:v>2157</c:v>
                </c:pt>
                <c:pt idx="1">
                  <c:v>2101</c:v>
                </c:pt>
                <c:pt idx="2">
                  <c:v>2200</c:v>
                </c:pt>
                <c:pt idx="3">
                  <c:v>1978</c:v>
                </c:pt>
                <c:pt idx="4">
                  <c:v>2151</c:v>
                </c:pt>
                <c:pt idx="5">
                  <c:v>2273</c:v>
                </c:pt>
                <c:pt idx="6">
                  <c:v>3007</c:v>
                </c:pt>
                <c:pt idx="7">
                  <c:v>4885</c:v>
                </c:pt>
                <c:pt idx="8">
                  <c:v>6728</c:v>
                </c:pt>
              </c:numCache>
            </c:numRef>
          </c:yVal>
        </c:ser>
        <c:ser>
          <c:idx val="1"/>
          <c:order val="1"/>
          <c:tx>
            <c:strRef>
              <c:f>Φύλλο1!$E$30:$G$30</c:f>
              <c:strCache>
                <c:ptCount val="1"/>
                <c:pt idx="0">
                  <c:v>light curve not well defined</c:v>
                </c:pt>
              </c:strCache>
            </c:strRef>
          </c:tx>
          <c:spPr>
            <a:ln w="12700">
              <a:solidFill>
                <a:srgbClr val="33CC66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33CC66"/>
              </a:solidFill>
              <a:ln>
                <a:solidFill>
                  <a:srgbClr val="33CC66"/>
                </a:solidFill>
                <a:prstDash val="solid"/>
              </a:ln>
            </c:spPr>
          </c:marker>
          <c:xVal>
            <c:numRef>
              <c:f>Φύλλο1!$C$1:$C$9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Φύλλο1!$E$1:$E$9</c:f>
              <c:numCache>
                <c:formatCode>General</c:formatCode>
                <c:ptCount val="9"/>
                <c:pt idx="0">
                  <c:v>589</c:v>
                </c:pt>
                <c:pt idx="1">
                  <c:v>578</c:v>
                </c:pt>
                <c:pt idx="2">
                  <c:v>624</c:v>
                </c:pt>
                <c:pt idx="3">
                  <c:v>566</c:v>
                </c:pt>
                <c:pt idx="4">
                  <c:v>588</c:v>
                </c:pt>
                <c:pt idx="5">
                  <c:v>698</c:v>
                </c:pt>
                <c:pt idx="6">
                  <c:v>1337</c:v>
                </c:pt>
                <c:pt idx="7">
                  <c:v>3706</c:v>
                </c:pt>
                <c:pt idx="8">
                  <c:v>7323</c:v>
                </c:pt>
              </c:numCache>
            </c:numRef>
          </c:yVal>
        </c:ser>
        <c:ser>
          <c:idx val="2"/>
          <c:order val="2"/>
          <c:tx>
            <c:strRef>
              <c:f>Φύλλο1!$E$31:$G$31</c:f>
              <c:strCache>
                <c:ptCount val="1"/>
                <c:pt idx="0">
                  <c:v>binary signal not clear</c:v>
                </c:pt>
              </c:strCache>
            </c:strRef>
          </c:tx>
          <c:spPr>
            <a:ln w="12700">
              <a:solidFill>
                <a:srgbClr val="660033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660033"/>
              </a:solidFill>
              <a:ln>
                <a:solidFill>
                  <a:srgbClr val="660033"/>
                </a:solidFill>
                <a:prstDash val="solid"/>
              </a:ln>
            </c:spPr>
          </c:marker>
          <c:xVal>
            <c:numRef>
              <c:f>Φύλλο1!$C$1:$C$9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Φύλλο1!$F$1:$F$9</c:f>
              <c:numCache>
                <c:formatCode>General</c:formatCode>
                <c:ptCount val="9"/>
                <c:pt idx="0">
                  <c:v>332</c:v>
                </c:pt>
                <c:pt idx="1">
                  <c:v>308</c:v>
                </c:pt>
                <c:pt idx="2">
                  <c:v>329</c:v>
                </c:pt>
                <c:pt idx="3">
                  <c:v>384</c:v>
                </c:pt>
                <c:pt idx="4">
                  <c:v>356</c:v>
                </c:pt>
                <c:pt idx="5">
                  <c:v>469</c:v>
                </c:pt>
                <c:pt idx="6">
                  <c:v>744</c:v>
                </c:pt>
                <c:pt idx="7">
                  <c:v>1193</c:v>
                </c:pt>
                <c:pt idx="8">
                  <c:v>1957</c:v>
                </c:pt>
              </c:numCache>
            </c:numRef>
          </c:yVal>
        </c:ser>
        <c:ser>
          <c:idx val="3"/>
          <c:order val="3"/>
          <c:tx>
            <c:strRef>
              <c:f>Φύλλο1!$E$32:$H$32</c:f>
              <c:strCache>
                <c:ptCount val="1"/>
                <c:pt idx="0">
                  <c:v>peak close to both t0(planet) and t0(host)</c:v>
                </c:pt>
              </c:strCache>
            </c:strRef>
          </c:tx>
          <c:spPr>
            <a:ln w="12700">
              <a:solidFill>
                <a:srgbClr val="6F568D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6F568D"/>
                </a:solidFill>
                <a:prstDash val="solid"/>
              </a:ln>
            </c:spPr>
          </c:marker>
          <c:xVal>
            <c:numRef>
              <c:f>Φύλλο1!$C$1:$C$9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Φύλλο1!$G$1:$G$9</c:f>
              <c:numCache>
                <c:formatCode>General</c:formatCode>
                <c:ptCount val="9"/>
                <c:pt idx="0">
                  <c:v>10271</c:v>
                </c:pt>
                <c:pt idx="1">
                  <c:v>10408</c:v>
                </c:pt>
                <c:pt idx="2">
                  <c:v>10423</c:v>
                </c:pt>
                <c:pt idx="3">
                  <c:v>10334</c:v>
                </c:pt>
                <c:pt idx="4">
                  <c:v>10401</c:v>
                </c:pt>
                <c:pt idx="5">
                  <c:v>10535</c:v>
                </c:pt>
                <c:pt idx="6">
                  <c:v>10825</c:v>
                </c:pt>
                <c:pt idx="7">
                  <c:v>11646</c:v>
                </c:pt>
                <c:pt idx="8">
                  <c:v>13515</c:v>
                </c:pt>
              </c:numCache>
            </c:numRef>
          </c:yVal>
        </c:ser>
        <c:ser>
          <c:idx val="4"/>
          <c:order val="4"/>
          <c:tx>
            <c:strRef>
              <c:f>Φύλλο1!$E$33:$H$33</c:f>
              <c:strCache>
                <c:ptCount val="1"/>
                <c:pt idx="0">
                  <c:v>peak far from both t0(planet) and t0(host)</c:v>
                </c:pt>
              </c:strCache>
            </c:strRef>
          </c:tx>
          <c:spPr>
            <a:ln w="12700">
              <a:solidFill>
                <a:srgbClr val="3D97AF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3D97AF"/>
                </a:solidFill>
                <a:prstDash val="solid"/>
              </a:ln>
            </c:spPr>
          </c:marker>
          <c:xVal>
            <c:numRef>
              <c:f>Φύλλο1!$C$1:$C$9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Φύλλο1!$H$1:$H$9</c:f>
              <c:numCache>
                <c:formatCode>General</c:formatCode>
                <c:ptCount val="9"/>
                <c:pt idx="0">
                  <c:v>2142</c:v>
                </c:pt>
                <c:pt idx="1">
                  <c:v>3388</c:v>
                </c:pt>
                <c:pt idx="2">
                  <c:v>7034</c:v>
                </c:pt>
                <c:pt idx="3">
                  <c:v>14641</c:v>
                </c:pt>
                <c:pt idx="4">
                  <c:v>25460</c:v>
                </c:pt>
                <c:pt idx="5">
                  <c:v>37198</c:v>
                </c:pt>
                <c:pt idx="6">
                  <c:v>46698</c:v>
                </c:pt>
                <c:pt idx="7">
                  <c:v>51070</c:v>
                </c:pt>
                <c:pt idx="8">
                  <c:v>52544</c:v>
                </c:pt>
              </c:numCache>
            </c:numRef>
          </c:yVal>
        </c:ser>
        <c:ser>
          <c:idx val="5"/>
          <c:order val="5"/>
          <c:tx>
            <c:strRef>
              <c:f>Φύλλο1!$E$34:$G$34</c:f>
              <c:strCache>
                <c:ptCount val="1"/>
                <c:pt idx="0">
                  <c:v>occasional errors in the code</c:v>
                </c:pt>
              </c:strCache>
            </c:strRef>
          </c:tx>
          <c:spPr>
            <a:ln w="12700">
              <a:solidFill>
                <a:srgbClr val="DB8238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DB8238"/>
              </a:solidFill>
              <a:ln>
                <a:solidFill>
                  <a:srgbClr val="DB8238"/>
                </a:solidFill>
                <a:prstDash val="solid"/>
              </a:ln>
            </c:spPr>
          </c:marker>
          <c:xVal>
            <c:numRef>
              <c:f>Φύλλο1!$C$1:$C$9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Φύλλο1!$I$1:$I$9</c:f>
              <c:numCache>
                <c:formatCode>General</c:formatCode>
                <c:ptCount val="9"/>
                <c:pt idx="0">
                  <c:v>274</c:v>
                </c:pt>
                <c:pt idx="1">
                  <c:v>285</c:v>
                </c:pt>
                <c:pt idx="2">
                  <c:v>314</c:v>
                </c:pt>
                <c:pt idx="3">
                  <c:v>292</c:v>
                </c:pt>
                <c:pt idx="4">
                  <c:v>234</c:v>
                </c:pt>
                <c:pt idx="5">
                  <c:v>111</c:v>
                </c:pt>
                <c:pt idx="6">
                  <c:v>81</c:v>
                </c:pt>
                <c:pt idx="7">
                  <c:v>90</c:v>
                </c:pt>
                <c:pt idx="8">
                  <c:v>86</c:v>
                </c:pt>
              </c:numCache>
            </c:numRef>
          </c:yVal>
        </c:ser>
        <c:ser>
          <c:idx val="6"/>
          <c:order val="6"/>
          <c:tx>
            <c:strRef>
              <c:f>Φύλλο1!$E$35</c:f>
              <c:strCache>
                <c:ptCount val="1"/>
                <c:pt idx="0">
                  <c:v>sum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plus"/>
            <c:size val="2"/>
            <c:spPr>
              <a:noFill/>
              <a:ln>
                <a:solidFill>
                  <a:srgbClr val="C00000"/>
                </a:solidFill>
                <a:prstDash val="solid"/>
              </a:ln>
            </c:spPr>
          </c:marker>
          <c:xVal>
            <c:numRef>
              <c:f>Φύλλο1!$C$1:$C$9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Φύλλο1!$J$1:$J$9</c:f>
              <c:numCache>
                <c:formatCode>General</c:formatCode>
                <c:ptCount val="9"/>
                <c:pt idx="0">
                  <c:v>15765</c:v>
                </c:pt>
                <c:pt idx="1">
                  <c:v>17068</c:v>
                </c:pt>
                <c:pt idx="2">
                  <c:v>20924</c:v>
                </c:pt>
                <c:pt idx="3">
                  <c:v>28195</c:v>
                </c:pt>
                <c:pt idx="4">
                  <c:v>39190</c:v>
                </c:pt>
                <c:pt idx="5">
                  <c:v>51284</c:v>
                </c:pt>
                <c:pt idx="6">
                  <c:v>62692</c:v>
                </c:pt>
                <c:pt idx="7">
                  <c:v>72590</c:v>
                </c:pt>
                <c:pt idx="8">
                  <c:v>82153</c:v>
                </c:pt>
              </c:numCache>
            </c:numRef>
          </c:yVal>
        </c:ser>
        <c:axId val="67943808"/>
        <c:axId val="68421504"/>
      </c:scatterChart>
      <c:valAx>
        <c:axId val="67943808"/>
        <c:scaling>
          <c:orientation val="minMax"/>
          <c:max val="4.0999999999999996"/>
          <c:min val="0"/>
        </c:scaling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800" dirty="0"/>
                  <a:t>log_10(Mp/Mearth)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0"/>
        <c:majorTickMark val="none"/>
        <c:tickLblPos val="nextTo"/>
        <c:spPr>
          <a:ln w="12700">
            <a:solidFill>
              <a:srgbClr val="878787"/>
            </a:solidFill>
            <a:prstDash val="solid"/>
          </a:ln>
        </c:spPr>
        <c:txPr>
          <a:bodyPr rot="0" vert="horz"/>
          <a:lstStyle/>
          <a:p>
            <a:pPr>
              <a:defRPr sz="800" baseline="0"/>
            </a:pPr>
            <a:endParaRPr lang="en-US"/>
          </a:p>
        </c:txPr>
        <c:crossAx val="68421504"/>
        <c:crossesAt val="0"/>
        <c:crossBetween val="midCat"/>
        <c:majorUnit val="0.5"/>
        <c:minorUnit val="0.16666666666666666"/>
      </c:valAx>
      <c:valAx>
        <c:axId val="68421504"/>
        <c:scaling>
          <c:orientation val="minMax"/>
          <c:max val="90000"/>
        </c:scaling>
        <c:axPos val="l"/>
        <c:majorGridlines>
          <c:spPr>
            <a:ln w="12700">
              <a:solidFill>
                <a:srgbClr val="FFFFFF">
                  <a:alpha val="0"/>
                </a:srgb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800"/>
                </a:pPr>
                <a:r>
                  <a:rPr lang="en-GB" sz="800" dirty="0"/>
                  <a:t>Number (</a:t>
                </a:r>
                <a:r>
                  <a:rPr lang="en-GB" sz="800" i="0" dirty="0"/>
                  <a:t>No</a:t>
                </a:r>
                <a:r>
                  <a:rPr lang="en-GB" sz="800" dirty="0"/>
                  <a:t>) of excluded events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12700">
            <a:solidFill>
              <a:srgbClr val="878787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en-US"/>
          </a:p>
        </c:txPr>
        <c:crossAx val="67943808"/>
        <c:crossesAt val="0"/>
        <c:crossBetween val="midCat"/>
      </c:valAx>
      <c:spPr>
        <a:solidFill>
          <a:schemeClr val="accent5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9984613382384875"/>
          <c:y val="7.2717064213128263E-2"/>
          <c:w val="0.29388572059839452"/>
          <c:h val="0.82334503775326262"/>
        </c:manualLayout>
      </c:layout>
      <c:spPr>
        <a:solidFill>
          <a:schemeClr val="accent5"/>
        </a:solidFill>
        <a:ln w="25400">
          <a:noFill/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solidFill>
      <a:schemeClr val="accent5">
        <a:alpha val="0"/>
      </a:schemeClr>
    </a:solidFill>
    <a:ln w="0">
      <a:noFill/>
      <a:prstDash val="solid"/>
    </a:ln>
  </c:spPr>
  <c:txPr>
    <a:bodyPr/>
    <a:lstStyle/>
    <a:p>
      <a:pPr>
        <a:defRPr sz="600" b="0" i="0" u="none" strike="noStrike" baseline="0">
          <a:solidFill>
            <a:srgbClr val="000000"/>
          </a:solidFill>
          <a:latin typeface="Tahoma" pitchFamily="34" charset="0"/>
          <a:ea typeface="Arial"/>
          <a:cs typeface="Tahoma" pitchFamily="34" charset="0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0.26937</cdr:x>
      <cdr:y>0.83722</cdr:y>
    </cdr:from>
    <cdr:to>
      <cdr:x>0.26937</cdr:x>
      <cdr:y>0.83722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9145" y="343222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 type="non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0.26937</cdr:x>
      <cdr:y>0.83722</cdr:y>
    </cdr:from>
    <cdr:to>
      <cdr:x>0.26937</cdr:x>
      <cdr:y>0.83722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9145" y="343222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 type="none" w="med" len="med"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0.26937</cdr:x>
      <cdr:y>0.83722</cdr:y>
    </cdr:from>
    <cdr:to>
      <cdr:x>0.26937</cdr:x>
      <cdr:y>0.83722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9145" y="343222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 type="non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0.26937</cdr:x>
      <cdr:y>0.83722</cdr:y>
    </cdr:from>
    <cdr:to>
      <cdr:x>0.26937</cdr:x>
      <cdr:y>0.83722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9145" y="3432223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">
          <a:noFill/>
          <a:miter lim="800000"/>
          <a:headEnd/>
          <a:tailEnd type="none" w="med" len="med"/>
        </a:ln>
        <a:effectLst xmlns:a="http://schemas.openxmlformats.org/drawingml/2006/main"/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92E9B-5666-49A1-93DF-6D2CAD50FE7C}" type="datetimeFigureOut">
              <a:rPr lang="en-US" smtClean="0"/>
              <a:pPr/>
              <a:t>6/22/2014</a:t>
            </a:fld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Exploring Free Floating Planets with Microlensing</a:t>
            </a: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54507-1CDF-4A57-92E3-4CD05D5434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FE34551-3AEB-4FF6-92BD-857723FE01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816AD-A714-49D2-A378-2A92240FB4DE}" type="slidenum">
              <a:rPr lang="el-GR"/>
              <a:pPr/>
              <a:t>1</a:t>
            </a:fld>
            <a:endParaRPr lang="el-G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9D736-B43B-4262-A924-F02096406530}" type="slidenum">
              <a:rPr lang="el-GR"/>
              <a:pPr/>
              <a:t>2</a:t>
            </a:fld>
            <a:endParaRPr lang="el-G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Gravitational</a:t>
            </a:r>
            <a:r>
              <a:rPr lang="en-US" baseline="0" dirty="0" smtClean="0"/>
              <a:t> Microlensing</a:t>
            </a:r>
          </a:p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34551-3AEB-4FF6-92BD-857723FE01C4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F716-575E-4E53-95DA-A395E9E80D47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F4252-DCED-4434-9FCE-EF54407E80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A375-D731-4343-BF0C-703028BDE66F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C84E-95C2-4E77-A4F0-4B12360BCC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D8FB3-52E0-4DC0-9666-910EE4A98098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A3064-79A2-4F00-B963-0E4BAABA65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C14A-1E0A-496A-A07F-C216E0848123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E2E43-76CC-41BE-A5BE-7E1C8EA2ED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14C35-AE6A-4AD5-B5D7-D330ADC463E8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E139-DC76-402C-89F1-A7E20D202D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A2FE-CE9D-4721-AA2C-E4AFA8B1C1E0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8B4A-2921-4651-A5E9-95010C2EE0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7FA4-6944-4BE9-991E-35EA3EFBAE31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EB9A-C7DD-47A8-839B-0385B0BB13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D351F-3DBD-4986-82BA-2BCBFB0AFCC6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4DF0-D7CD-4F2B-8504-B1C0F48826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4A5A-71F1-497E-BABF-2B329829FB1A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DFBD-EA46-45E4-83BC-E018EEBB9E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C7CE-074B-4B3C-84F9-64C9EA37979C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58BC-A209-4669-8257-C6177C3EF7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29EA-372D-43A2-923C-493C3C92E573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D4BF-2B13-41A9-AE93-0ED6CBF1B7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rgbClr val="006666">
                <a:alpha val="80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4203625-7063-4C0A-9383-18D9C2338315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smtClean="0"/>
              <a:t>Exploring Free Floating Planets with Microlensing</a:t>
            </a: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DA0A83A-86A4-4DD1-BBAB-EAE9BAB211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/>
            </a:gs>
            <a:gs pos="100000">
              <a:srgbClr val="006666">
                <a:alpha val="8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C9900"/>
                </a:solidFill>
                <a:latin typeface="Tahoma" pitchFamily="34" charset="0"/>
                <a:cs typeface="Tahoma" pitchFamily="34" charset="0"/>
              </a:rPr>
              <a:t>EXPLORING FREE FLOATING PLANETS WITH MICROLENSING</a:t>
            </a:r>
            <a:endParaRPr lang="el-GR" sz="3600" dirty="0" smtClean="0">
              <a:solidFill>
                <a:srgbClr val="CC99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C:\Documents and Settings\Administrator\Επιφάνεια εργασίας\stars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6357982" cy="4596131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28728" y="5333542"/>
            <a:ext cx="61436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Vasiliki </a:t>
            </a:r>
            <a:r>
              <a:rPr lang="en-US" sz="2400" dirty="0" smtClean="0">
                <a:solidFill>
                  <a:schemeClr val="bg1"/>
                </a:solidFill>
              </a:rPr>
              <a:t>Fragkou (</a:t>
            </a:r>
            <a:r>
              <a:rPr lang="en-US" sz="1800" dirty="0" smtClean="0">
                <a:solidFill>
                  <a:schemeClr val="bg1"/>
                </a:solidFill>
              </a:rPr>
              <a:t>fginie@yahoo.gr)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Msc by Research in Astronomy (University of Manchester)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pPr>
              <a:defRPr/>
            </a:pPr>
            <a:fld id="{577FF716-575E-4E53-95DA-A395E9E80D47}" type="datetime1">
              <a:rPr lang="el-GR" smtClean="0"/>
              <a:pPr>
                <a:defRPr/>
              </a:pPr>
              <a:t>22/6/2014</a:t>
            </a:fld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10336"/>
            <a:ext cx="2133600" cy="476250"/>
          </a:xfrm>
        </p:spPr>
        <p:txBody>
          <a:bodyPr/>
          <a:lstStyle/>
          <a:p>
            <a:pPr>
              <a:defRPr/>
            </a:pPr>
            <a:fld id="{6C9F4252-DCED-4434-9FCE-EF54407E8004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  <p:transition spd="med" advTm="1672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F7BB8-32BA-4F3F-A117-70CCE8647F81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-32" y="28494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Selection Criteria</a:t>
            </a:r>
            <a:endParaRPr lang="el-GR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14282" y="928670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Total of simulated events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571868" y="642918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statistical information  about shape of produced light curves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6643670" y="627387"/>
            <a:ext cx="2357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fraction of free floating planet-like events</a:t>
            </a: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3143240" y="1142984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6286512" y="1141396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14282" y="1743006"/>
            <a:ext cx="4643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Free floating planet- like light curve: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428596" y="2143116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fits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well to a single lensing event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light curve (</a:t>
            </a:r>
            <a:r>
              <a:rPr lang="el-GR" sz="2000" i="1" dirty="0" smtClean="0">
                <a:latin typeface="Calibri" pitchFamily="34" charset="0"/>
                <a:cs typeface="Times New Roman" pitchFamily="18" charset="0"/>
              </a:rPr>
              <a:t>χ</a:t>
            </a:r>
            <a:r>
              <a:rPr lang="en-GB" sz="2000" i="1" baseline="-25000" dirty="0" smtClean="0">
                <a:latin typeface="Calibri" pitchFamily="34" charset="0"/>
                <a:cs typeface="Times New Roman" pitchFamily="18" charset="0"/>
              </a:rPr>
              <a:t>r</a:t>
            </a:r>
            <a:r>
              <a:rPr lang="en-GB" sz="2000" i="1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l-GR" sz="2000" i="1" dirty="0" smtClean="0">
                <a:latin typeface="Calibri" pitchFamily="34" charset="0"/>
                <a:cs typeface="Times New Roman" pitchFamily="18" charset="0"/>
              </a:rPr>
              <a:t>&lt;2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 a narrow peak (</a:t>
            </a:r>
            <a:r>
              <a:rPr lang="en-GB" sz="2000" i="1" dirty="0" smtClean="0">
                <a:latin typeface="Calibri" pitchFamily="34" charset="0"/>
              </a:rPr>
              <a:t>t</a:t>
            </a:r>
            <a:r>
              <a:rPr lang="en-GB" sz="2000" i="1" baseline="-25000" dirty="0" smtClean="0">
                <a:latin typeface="Calibri" pitchFamily="34" charset="0"/>
              </a:rPr>
              <a:t>E</a:t>
            </a:r>
            <a:r>
              <a:rPr lang="en-GB" sz="2000" baseline="-25000" dirty="0" smtClean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&lt; 5 days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origin the planet (magnification peaks close to             ) 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 rot="10800000" flipV="1">
            <a:off x="5357818" y="2743138"/>
            <a:ext cx="928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0(planet)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14282" y="3214686"/>
            <a:ext cx="4643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Single star- like light curve: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428596" y="3556345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fits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well to a single lensing event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light curve 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 a wide peak (</a:t>
            </a:r>
            <a:r>
              <a:rPr lang="en-GB" sz="2000" i="1" dirty="0" smtClean="0">
                <a:latin typeface="Calibri" pitchFamily="34" charset="0"/>
              </a:rPr>
              <a:t>t</a:t>
            </a:r>
            <a:r>
              <a:rPr lang="en-GB" sz="2000" i="1" baseline="-25000" dirty="0" smtClean="0">
                <a:latin typeface="Calibri" pitchFamily="34" charset="0"/>
              </a:rPr>
              <a:t>E</a:t>
            </a:r>
            <a:r>
              <a:rPr lang="en-GB" sz="2000" baseline="-25000" dirty="0" smtClean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&gt; 5 days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origin the host star  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214282" y="4743402"/>
            <a:ext cx="4643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Binary lensing event light curve: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428596" y="5127981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poor model fit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to a single lensing event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light curve 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20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00438"/>
            <a:ext cx="3857620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21 - Ορθογώνιο"/>
          <p:cNvSpPr/>
          <p:nvPr/>
        </p:nvSpPr>
        <p:spPr>
          <a:xfrm>
            <a:off x="4929190" y="5425875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Microlensing light curve of a free floating planet-  like microlensing event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9891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D7AE2-D2A4-4308-993B-6C50C05FD9FF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142844" y="142852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Rejection of Events</a:t>
            </a:r>
          </a:p>
        </p:txBody>
      </p:sp>
      <p:graphicFrame>
        <p:nvGraphicFramePr>
          <p:cNvPr id="7" name="6 - Γράφημα"/>
          <p:cNvGraphicFramePr/>
          <p:nvPr/>
        </p:nvGraphicFramePr>
        <p:xfrm>
          <a:off x="0" y="2500307"/>
          <a:ext cx="3786182" cy="357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- Γράφημα"/>
          <p:cNvGraphicFramePr/>
          <p:nvPr/>
        </p:nvGraphicFramePr>
        <p:xfrm>
          <a:off x="3357554" y="2143116"/>
          <a:ext cx="564360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428596" y="1000108"/>
            <a:ext cx="407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final sample contains events 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071934" y="528560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entire peak inside time range of simulations</a:t>
            </a:r>
            <a:endParaRPr lang="en-GB" sz="20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4071934" y="1500174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light curve well defined with distinct origin</a:t>
            </a:r>
            <a:endParaRPr lang="en-GB" sz="2000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3643306" y="1285860"/>
            <a:ext cx="357190" cy="28575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V="1">
            <a:off x="3643306" y="857232"/>
            <a:ext cx="357190" cy="28575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41844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431E15-CFBF-417F-872B-230CB3009E91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6513" y="71414"/>
            <a:ext cx="56396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v"/>
            </a:pP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STATISTICAL ANALYSIS</a:t>
            </a:r>
            <a:endParaRPr lang="el-GR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85720" y="642918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Microlensing Light Curves That Peak Close to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800" b="1" i="1" baseline="-25000" dirty="0" smtClean="0">
                <a:latin typeface="Times New Roman" pitchFamily="18" charset="0"/>
                <a:cs typeface="Times New Roman" pitchFamily="18" charset="0"/>
              </a:rPr>
              <a:t>0(planet)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71472" y="1242940"/>
            <a:ext cx="9715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Single lensing events with wide peak close to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0(planet)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single star- like events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571472" y="5286388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Majority of events whose light curve peaks close to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0(planet)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714876" y="5500702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E(f)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&gt;5 days</a:t>
            </a:r>
            <a:endParaRPr lang="en-GB" sz="20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6643702" y="5199419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cannot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 assumed  to be recognized  as  free floating planet events</a:t>
            </a:r>
            <a:endParaRPr lang="en-GB" sz="2000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6357950" y="1500174"/>
            <a:ext cx="285752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4143372" y="5715016"/>
            <a:ext cx="500066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6143636" y="5715016"/>
            <a:ext cx="42862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C:\Documents and Settings\Administrator\Επιφάνεια εργασίας\conference\plots\final\hist_pos_stand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31" y="1714488"/>
            <a:ext cx="4381531" cy="32861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1747" name="Picture 3" descr="C:\Documents and Settings\Administrator\Επιφάνεια εργασίας\conference\plots\final\hist_pos2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0" y="1714484"/>
            <a:ext cx="4381536" cy="32861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 spd="med" advTm="54187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64734-C87B-4E6F-8919-26CF1225D98E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42844" y="142852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Microlensing Event Origin </a:t>
            </a:r>
            <a:endParaRPr lang="en-GB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42910" y="785794"/>
            <a:ext cx="9715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Proportion of free floating- like, single star- like and binary events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1857356" y="5243468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Free floating planet-like events extremely rare</a:t>
            </a:r>
            <a:endParaRPr lang="en-GB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Αστέρι 7 ακτινών"/>
          <p:cNvSpPr/>
          <p:nvPr/>
        </p:nvSpPr>
        <p:spPr>
          <a:xfrm>
            <a:off x="1643042" y="5214950"/>
            <a:ext cx="428628" cy="42862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71" name="Picture 3" descr="C:\Documents and Settings\Administrator\Επιφάνεια εργασίας\conference\plots\hist_mass_high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82314"/>
            <a:ext cx="4405343" cy="33040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2770" name="Picture 2" descr="C:\Documents and Settings\Administrator\Επιφάνεια εργασίας\conference\plots\final\hist_mass_stand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7" y="1464454"/>
            <a:ext cx="4429156" cy="332186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 spd="med" advTm="30625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169DE-C67B-445D-A887-15E1391DF263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42844" y="142852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Einstein Timescale </a:t>
            </a:r>
            <a:endParaRPr lang="en-GB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00034" y="814312"/>
            <a:ext cx="9715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Einstein timescale         length of event        mass of lensing object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2071670" y="4786322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Majority of free floating planet- like events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-285784" y="5429264"/>
            <a:ext cx="9644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Einstein timescale &gt; 2 days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upper limit for the free floating planet events detected by MOA team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4357686" y="5214950"/>
            <a:ext cx="214314" cy="28575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2714612" y="1000108"/>
            <a:ext cx="42862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4786314" y="1000108"/>
            <a:ext cx="35719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C:\Documents and Settings\Administrator\Επιφάνεια εργασίας\conference\plots\final\hist_tEfall_stan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89350"/>
            <a:ext cx="4429156" cy="31540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" name="Picture 3" descr="C:\Documents and Settings\Administrator\Επιφάνεια εργασίας\conference\plots\final\hist_tEfall_high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3"/>
            <a:ext cx="4500594" cy="314327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 spd="med" advTm="47968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656D8-3E4C-467A-BE0B-B1A5D951FCD1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42844" y="142852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Sky- Projected Separation </a:t>
            </a:r>
            <a:endParaRPr lang="en-GB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0034" y="814312"/>
            <a:ext cx="9715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Relation between separation and free floating planet- like events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428728" y="5072074"/>
            <a:ext cx="6643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values of separation result in higher frequency of occurrence of free floating planet- like events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Documents and Settings\Administrator\Επιφάνεια εργασίας\conference\plots\final\hist_sep_stand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501515"/>
            <a:ext cx="4484568" cy="32848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4821" name="Picture 5" descr="C:\Documents and Settings\Administrator\Επιφάνεια εργασίας\conference\plots\final\hist_sep_high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82230"/>
            <a:ext cx="4429156" cy="33040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 spd="med" advTm="36828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95B83-E1D1-4670-8623-9DCCE7082304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-71438" y="-13295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COMPARISON WITH SUMI et al. (2011)</a:t>
            </a:r>
            <a:endParaRPr lang="en-GB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71406" y="671436"/>
            <a:ext cx="9715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MOA team found around 1000 microlensing events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285720" y="1071546"/>
            <a:ext cx="9715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10 of these events have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&lt;2 days           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recognised as free floating planet events   </a:t>
            </a:r>
            <a:r>
              <a:rPr lang="en-GB" sz="2000" dirty="0" smtClean="0"/>
              <a:t>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1406" y="1600130"/>
            <a:ext cx="9715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Fraction of discovered planetary events, which could result by bound planets 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85720" y="1957320"/>
            <a:ext cx="9715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1000* relative frequency of simulated free floating- like events that have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E(f)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&lt;2 days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000" dirty="0" smtClean="0"/>
              <a:t>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85720" y="2243072"/>
            <a:ext cx="9715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1000* relative frequency of all simulated free floating planet- like events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000" dirty="0" smtClean="0"/>
              <a:t>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4143372" y="3627783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very small fraction of events could originate  from bound planets but be confused as free floating planet events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4143372" y="493569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only a tiny fraction of the 10 detected free floating  planets could be in reality bound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- Βέλος προς τα κάτω"/>
          <p:cNvSpPr/>
          <p:nvPr/>
        </p:nvSpPr>
        <p:spPr>
          <a:xfrm>
            <a:off x="5786446" y="2928934"/>
            <a:ext cx="857256" cy="57150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4071934" y="1285860"/>
            <a:ext cx="571504" cy="15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C:\Documents and Settings\Administrator\Επιφάνεια εργασίας\conference\plots\final\fraction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2698645"/>
            <a:ext cx="3857620" cy="33021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 spd="med" advTm="103406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86520"/>
            <a:ext cx="2133600" cy="476250"/>
          </a:xfrm>
        </p:spPr>
        <p:txBody>
          <a:bodyPr/>
          <a:lstStyle/>
          <a:p>
            <a:pPr>
              <a:defRPr/>
            </a:pPr>
            <a:fld id="{AF3699D3-E5CA-438C-A87E-50325DEDDF49}" type="datetime1">
              <a:rPr lang="el-GR" smtClean="0"/>
              <a:pPr>
                <a:defRPr/>
              </a:pPr>
              <a:t>22/6/2014</a:t>
            </a:fld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-71438" y="-13295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CONCLUSIONS AND FUTURE WORK</a:t>
            </a:r>
            <a:endParaRPr lang="en-GB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42844" y="1006602"/>
            <a:ext cx="9001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990099"/>
              </a:buCl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Extremely small possibility for bound planets with separations to 100 AU to be confused as free floating when detected with gravitational microlensing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1406" y="2571744"/>
            <a:ext cx="8858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990099"/>
              </a:buCl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Future work should test this possibility for separations longer than 100 AU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571604" y="3857628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Free floating  planets detected by MOA team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214546" y="5000636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unbound or bound with sky-projected separations longer than 100 AU</a:t>
            </a:r>
            <a:endParaRPr lang="en-GB" sz="2400" dirty="0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4143372" y="4357694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 advTm="39047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pPr>
              <a:defRPr/>
            </a:pPr>
            <a:fld id="{84B8B5EB-E1CD-4925-8C3B-B91BCB83BFE3}" type="datetime1">
              <a:rPr lang="el-GR" smtClean="0"/>
              <a:pPr>
                <a:defRPr/>
              </a:pPr>
              <a:t>22/6/2014</a:t>
            </a:fld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81774"/>
            <a:ext cx="2133600" cy="476250"/>
          </a:xfrm>
        </p:spPr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-32" y="-13295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REFERENCES</a:t>
            </a:r>
            <a:endParaRPr lang="en-GB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1470" y="417729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Beaulieu J.-P., et al. 2006, 2006Natur.439..437B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Bennett D. P., et al. 2008, 2008ApJ...684..663B </a:t>
            </a:r>
          </a:p>
          <a:p>
            <a:pPr lvl="0">
              <a:lnSpc>
                <a:spcPct val="150000"/>
              </a:lnSpc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Bennett D. P., Rhie S. H. 1996, 1996ApJ...472..660B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Gould A. 1992, 1992ApJ...392..442G  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Kerins E., Robin A. C., Marshall D. J. 2009, 2009MNRAS.396.1202K  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Mao S. 2008, 2008mmc..confE...2M  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Mao S., Paczynski B. 1991, 1991ApJ...374L..37M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Marshall D. J., et al. 2006, 2006A&amp;A...453..635M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Mayor M., Queloz D. 1995, 1995Natur.378..355M  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Paczynski B. 1996, 1996ARA&amp;A..34..419P </a:t>
            </a:r>
          </a:p>
          <a:p>
            <a:pPr lvl="0"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Perryman M. A. C. 2000, 2000RPPh...63.1209P 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Robin A. C., Reylé C., Derrière S., Picaud S. 2003, 2003A&amp;A...409..523R 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Schneider J., 2014, 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the exoplanet.eu database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; [online]. Available at: &lt;</a:t>
            </a:r>
            <a:r>
              <a:rPr lang="en-GB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http://exoplanets.eu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&gt; [date of access: 1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of May, 2014]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Sumi T., et al. 2011, 2011Natur.473..349S 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Wambsganss J. 2011, 2011Natur.473..289W  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Witt H. J. 1990, 1990A&amp;A...236..311W  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Wolszczan A., Frail D. A. 1992, 1992Natur.355..145W </a:t>
            </a:r>
          </a:p>
          <a:p>
            <a:pPr>
              <a:lnSpc>
                <a:spcPct val="150000"/>
              </a:lnSpc>
            </a:pP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Zapatero Osorio M. R., et al. 2000, 2000Sci...290..103Z </a:t>
            </a:r>
          </a:p>
          <a:p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437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- Θέση ημερομηνίας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5CB894-A8E3-48C9-A74F-DFEC65DF1A8C}" type="datetime1">
              <a:rPr lang="el-GR" smtClean="0"/>
              <a:pPr/>
              <a:t>22/6/2014</a:t>
            </a:fld>
            <a:endParaRPr lang="el-GR"/>
          </a:p>
        </p:txBody>
      </p:sp>
      <p:sp>
        <p:nvSpPr>
          <p:cNvPr id="4099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512C2F-FFA9-43E7-884C-8778D9392D19}" type="slidenum">
              <a:rPr lang="el-GR"/>
              <a:pPr/>
              <a:t>2</a:t>
            </a:fld>
            <a:endParaRPr lang="el-GR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897" y="1422391"/>
            <a:ext cx="3744913" cy="7921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General Information</a:t>
            </a:r>
            <a:endParaRPr lang="el-GR" sz="2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36513" y="71414"/>
            <a:ext cx="4020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v"/>
            </a:pP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INTRODUCTION</a:t>
            </a:r>
            <a:endParaRPr lang="el-GR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928662" y="2353534"/>
            <a:ext cx="9144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1995</a:t>
            </a:r>
            <a:r>
              <a:rPr lang="en-US" sz="2000" dirty="0">
                <a:latin typeface="Times New Roman" pitchFamily="18" charset="0"/>
              </a:rPr>
              <a:t>: Detection of a giant planet orbiting a </a:t>
            </a:r>
            <a:r>
              <a:rPr lang="en-US" sz="2000" dirty="0" smtClean="0">
                <a:latin typeface="Times New Roman" pitchFamily="18" charset="0"/>
              </a:rPr>
              <a:t>solar- type star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Mayor et al. 1995).</a:t>
            </a:r>
            <a:endParaRPr lang="el-GR" sz="1800" dirty="0">
              <a:latin typeface="Times New Roman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928662" y="2000240"/>
            <a:ext cx="914406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1992: </a:t>
            </a:r>
            <a:r>
              <a:rPr lang="en-US" sz="2000" dirty="0">
                <a:latin typeface="Times New Roman" pitchFamily="18" charset="0"/>
              </a:rPr>
              <a:t>Discovery of two planets orbiting a </a:t>
            </a:r>
            <a:r>
              <a:rPr lang="en-US" sz="2000" dirty="0" smtClean="0">
                <a:latin typeface="Times New Roman" pitchFamily="18" charset="0"/>
              </a:rPr>
              <a:t>pulsar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Wolszczan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1992)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l-GR" sz="2000" dirty="0">
              <a:latin typeface="Times New Roman" pitchFamily="18" charset="0"/>
            </a:endParaRP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928662" y="2677687"/>
            <a:ext cx="8786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2014: More </a:t>
            </a:r>
            <a:r>
              <a:rPr lang="en-US" sz="2000" dirty="0">
                <a:latin typeface="Times New Roman" pitchFamily="18" charset="0"/>
              </a:rPr>
              <a:t>than </a:t>
            </a:r>
            <a:r>
              <a:rPr lang="en-US" sz="2000" dirty="0" smtClean="0">
                <a:latin typeface="Times New Roman" pitchFamily="18" charset="0"/>
              </a:rPr>
              <a:t>1700 exoplanets have been detected </a:t>
            </a:r>
            <a:r>
              <a:rPr lang="en-US" sz="1800" dirty="0" smtClean="0">
                <a:latin typeface="Times New Roman" pitchFamily="18" charset="0"/>
              </a:rPr>
              <a:t>(Schneider 2014).</a:t>
            </a:r>
            <a:endParaRPr lang="el-GR" sz="1800" dirty="0">
              <a:latin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57158" y="3000372"/>
            <a:ext cx="414340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2400" b="1" kern="0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Free Floating Planets</a:t>
            </a:r>
            <a:endParaRPr kumimoji="0" lang="el-GR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968410" y="3627635"/>
            <a:ext cx="81755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The exoplanets that are not bound to any host          free floating planets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(Zapatero et al. 2000) </a:t>
            </a:r>
            <a:r>
              <a:rPr lang="en-US" sz="2000" dirty="0" smtClean="0">
                <a:latin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5897632" y="383545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28628" y="4283997"/>
            <a:ext cx="542925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2400" b="1" kern="0" noProof="0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Detection Methods </a:t>
            </a:r>
            <a:r>
              <a:rPr lang="en-US" sz="1800" kern="0" noProof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(Schneider 2014)  </a:t>
            </a:r>
            <a:endParaRPr kumimoji="0" lang="el-GR" sz="18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000100" y="5357826"/>
            <a:ext cx="3675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Radial Velocity Technique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000100" y="5743534"/>
            <a:ext cx="3675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Astrometry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5072066" y="4926939"/>
            <a:ext cx="1974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Transit Method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1000100" y="4959976"/>
            <a:ext cx="1959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Direct Imaging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5072066" y="5286388"/>
            <a:ext cx="3116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Gravitational Microlensing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281767" y="905516"/>
            <a:ext cx="613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Overview of Extrasolar Planets</a:t>
            </a:r>
            <a:endParaRPr lang="en-GB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Tm="40968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EB029-6F1D-4F03-984A-57265EB1BAAC}" type="datetime1">
              <a:rPr lang="el-GR" smtClean="0"/>
              <a:pPr>
                <a:defRPr/>
              </a:pPr>
              <a:t>22/6/2014</a:t>
            </a:fld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76499" y="1071546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 Sensitive </a:t>
            </a:r>
            <a:r>
              <a:rPr lang="en-US" sz="2000" dirty="0">
                <a:latin typeface="Times New Roman" pitchFamily="18" charset="0"/>
              </a:rPr>
              <a:t>to the detection of faint objects</a:t>
            </a:r>
            <a:endParaRPr lang="en-US" sz="1800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841587" y="1495793"/>
            <a:ext cx="8196274" cy="14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low mass planets around low mass </a:t>
            </a:r>
            <a:r>
              <a:rPr lang="en-US" sz="2000" dirty="0" smtClean="0">
                <a:latin typeface="Times New Roman" pitchFamily="18" charset="0"/>
              </a:rPr>
              <a:t>stars </a:t>
            </a:r>
            <a:r>
              <a:rPr lang="en-US" sz="1800" dirty="0" smtClean="0">
                <a:latin typeface="Times New Roman" pitchFamily="18" charset="0"/>
              </a:rPr>
              <a:t>(see e.g.,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Beaulieu et al. 2006</a:t>
            </a:r>
            <a:r>
              <a:rPr lang="en-US" sz="1800" dirty="0" smtClean="0">
                <a:latin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planets in very distant </a:t>
            </a:r>
            <a:r>
              <a:rPr lang="en-US" sz="2000" dirty="0" smtClean="0">
                <a:latin typeface="Times New Roman" pitchFamily="18" charset="0"/>
              </a:rPr>
              <a:t>orbits </a:t>
            </a:r>
            <a:r>
              <a:rPr lang="en-US" sz="1800" dirty="0" smtClean="0">
                <a:latin typeface="Times New Roman" pitchFamily="18" charset="0"/>
              </a:rPr>
              <a:t>(Bennett et al. 2008)</a:t>
            </a:r>
            <a:r>
              <a:rPr lang="en-US" sz="2000" dirty="0" smtClean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free floating </a:t>
            </a:r>
            <a:r>
              <a:rPr lang="en-US" sz="2000" dirty="0" smtClean="0">
                <a:latin typeface="Times New Roman" pitchFamily="18" charset="0"/>
              </a:rPr>
              <a:t>planets </a:t>
            </a:r>
            <a:r>
              <a:rPr lang="en-US" sz="1800" dirty="0" smtClean="0">
                <a:latin typeface="Times New Roman" pitchFamily="18" charset="0"/>
              </a:rPr>
              <a:t>(Bennett et al. 2008)</a:t>
            </a:r>
            <a:r>
              <a:rPr lang="en-US" sz="2000" dirty="0" smtClean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5037365" y="127032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680307" y="1056015"/>
            <a:ext cx="133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can detect:</a:t>
            </a:r>
            <a:r>
              <a:rPr lang="en-US" sz="1800" dirty="0"/>
              <a:t> </a:t>
            </a:r>
            <a:endParaRPr lang="el-GR" sz="18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500034" y="32861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Theoretical Background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42844" y="142852"/>
            <a:ext cx="5222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800" b="1" dirty="0">
                <a:latin typeface="Tahoma" pitchFamily="34" charset="0"/>
                <a:cs typeface="Tahoma" pitchFamily="34" charset="0"/>
              </a:rPr>
              <a:t>Gravitational Microlensing</a:t>
            </a:r>
            <a:endParaRPr lang="el-GR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 rot="10800000" flipV="1">
            <a:off x="857222" y="3842096"/>
            <a:ext cx="78214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Gravitational field of stellar object between source star and observer increases apparent brightness of source         gravitational lensing effect 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(Paczynski 1996)</a:t>
            </a:r>
            <a:r>
              <a:rPr lang="en-US" sz="2000" dirty="0" smtClean="0">
                <a:latin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5035329" y="4342162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865218" y="4935692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When planet in a certain position around lens star       additional lens to the source star’s brightness  </a:t>
            </a:r>
            <a:r>
              <a:rPr lang="en-US" sz="1800" dirty="0" smtClean="0">
                <a:latin typeface="Times New Roman" pitchFamily="18" charset="0"/>
              </a:rPr>
              <a:t>(see e.g., Mao et al. 1991; Bennett et al. 1996).</a:t>
            </a:r>
            <a:endParaRPr lang="el-GR" sz="1800" dirty="0">
              <a:latin typeface="Times New Roman" pitchFamily="18" charset="0"/>
            </a:endParaRPr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>
            <a:off x="6215074" y="5150006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4925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87B82-574B-4D76-918F-86587BD8314A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81804" y="6245225"/>
            <a:ext cx="2133600" cy="476250"/>
          </a:xfrm>
        </p:spPr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42844" y="1428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Theory 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 rot="10800000" flipV="1">
            <a:off x="342130" y="885749"/>
            <a:ext cx="2071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Einstein Radius :  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2428860" y="785794"/>
          <a:ext cx="2757883" cy="642942"/>
        </p:xfrm>
        <a:graphic>
          <a:graphicData uri="http://schemas.openxmlformats.org/presentationml/2006/ole">
            <p:oleObj spid="_x0000_s5121" name="Εξίσωση" r:id="rId3" imgW="2070000" imgH="482400" progId="Equation.3">
              <p:embed/>
            </p:oleObj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 rot="10800000" flipV="1">
            <a:off x="342130" y="1743005"/>
            <a:ext cx="2571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Einstein timescale :   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11" name="10 - Αντικείμενο"/>
          <p:cNvGraphicFramePr>
            <a:graphicFrameLocks noChangeAspect="1"/>
          </p:cNvGraphicFramePr>
          <p:nvPr/>
        </p:nvGraphicFramePr>
        <p:xfrm>
          <a:off x="2643174" y="1697344"/>
          <a:ext cx="1238256" cy="445772"/>
        </p:xfrm>
        <a:graphic>
          <a:graphicData uri="http://schemas.openxmlformats.org/presentationml/2006/ole">
            <p:oleObj spid="_x0000_s5122" name="Εξίσωση" r:id="rId4" imgW="634680" imgH="228600" progId="Equation.3">
              <p:embed/>
            </p:oleObj>
          </a:graphicData>
        </a:graphic>
      </p:graphicFrame>
      <p:graphicFrame>
        <p:nvGraphicFramePr>
          <p:cNvPr id="14" name="13 - Αντικείμενο"/>
          <p:cNvGraphicFramePr>
            <a:graphicFrameLocks noChangeAspect="1"/>
          </p:cNvGraphicFramePr>
          <p:nvPr/>
        </p:nvGraphicFramePr>
        <p:xfrm>
          <a:off x="556444" y="2857504"/>
          <a:ext cx="3670805" cy="1643066"/>
        </p:xfrm>
        <a:graphic>
          <a:graphicData uri="http://schemas.openxmlformats.org/presentationml/2006/ole">
            <p:oleObj spid="_x0000_s5123" name="Εξίσωση" r:id="rId5" imgW="2476440" imgH="1066680" progId="Equation.3">
              <p:embed/>
            </p:oleObj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 rot="10800000" flipV="1">
            <a:off x="4699849" y="3991607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8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 rot="10800000" flipV="1">
            <a:off x="5128478" y="3991608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800" dirty="0" smtClean="0">
                <a:latin typeface="Times New Roman" pitchFamily="18" charset="0"/>
              </a:rPr>
              <a:t>   time when magnification peaks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 rot="10800000" flipV="1">
            <a:off x="5072066" y="4416989"/>
            <a:ext cx="471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800" dirty="0" smtClean="0">
                <a:latin typeface="Times New Roman" pitchFamily="18" charset="0"/>
              </a:rPr>
              <a:t>   minimum impact parameter (at </a:t>
            </a:r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8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4699848" y="440484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18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>
            <a:off x="4985602" y="419053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>
            <a:off x="5000628" y="4629715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Ορθογώνιο"/>
          <p:cNvSpPr/>
          <p:nvPr/>
        </p:nvSpPr>
        <p:spPr>
          <a:xfrm>
            <a:off x="1500166" y="214290"/>
            <a:ext cx="558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(e.g., Witt 1990;  Gould 1992; Perryman 2000; Mao 2008)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413568" y="4600526"/>
            <a:ext cx="3172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for a multiple lens system :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0" name="39 - Ορθογώνιο"/>
          <p:cNvSpPr/>
          <p:nvPr/>
        </p:nvSpPr>
        <p:spPr>
          <a:xfrm>
            <a:off x="342130" y="2357430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for a single lens: 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013561" y="5072063"/>
          <a:ext cx="2501900" cy="1050925"/>
        </p:xfrm>
        <a:graphic>
          <a:graphicData uri="http://schemas.openxmlformats.org/presentationml/2006/ole">
            <p:oleObj spid="_x0000_s5127" name="Εξίσωση" r:id="rId6" imgW="927000" imgH="736560" progId="Equation.3">
              <p:embed/>
            </p:oleObj>
          </a:graphicData>
        </a:graphic>
      </p:graphicFrame>
      <p:sp>
        <p:nvSpPr>
          <p:cNvPr id="48" name="47 - Ορθογώνιο"/>
          <p:cNvSpPr/>
          <p:nvPr/>
        </p:nvSpPr>
        <p:spPr>
          <a:xfrm>
            <a:off x="4143372" y="521495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z= x+yi</a:t>
            </a:r>
            <a:endParaRPr lang="en-GB" sz="1800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214314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4158400" y="5572140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sz="18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= x</a:t>
            </a:r>
            <a:r>
              <a:rPr lang="en-GB" sz="18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+y</a:t>
            </a:r>
            <a:r>
              <a:rPr lang="en-GB" sz="18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GB" sz="1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53 - Ευθύγραμμο βέλος σύνδεσης"/>
          <p:cNvCxnSpPr/>
          <p:nvPr/>
        </p:nvCxnSpPr>
        <p:spPr>
          <a:xfrm flipV="1">
            <a:off x="3515458" y="5429264"/>
            <a:ext cx="500066" cy="142876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- Ευθύγραμμο βέλος σύνδεσης"/>
          <p:cNvCxnSpPr/>
          <p:nvPr/>
        </p:nvCxnSpPr>
        <p:spPr>
          <a:xfrm>
            <a:off x="3515458" y="5715016"/>
            <a:ext cx="571504" cy="71438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28 - Εικόνα" descr="χωρίς τίτλο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65712" y="812213"/>
            <a:ext cx="3735444" cy="30454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3" name="32 - Ευθύγραμμο βέλος σύνδεσης"/>
          <p:cNvCxnSpPr>
            <a:endCxn id="17" idx="3"/>
          </p:cNvCxnSpPr>
          <p:nvPr/>
        </p:nvCxnSpPr>
        <p:spPr>
          <a:xfrm>
            <a:off x="4214810" y="3929066"/>
            <a:ext cx="485039" cy="247207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>
            <a:endCxn id="24" idx="1"/>
          </p:cNvCxnSpPr>
          <p:nvPr/>
        </p:nvCxnSpPr>
        <p:spPr>
          <a:xfrm>
            <a:off x="4214810" y="4214818"/>
            <a:ext cx="485038" cy="374695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63781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0091D-813F-48BA-821B-72A716AC4FFF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-32" y="142852"/>
            <a:ext cx="9929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Observational Evidence of Gravitational Microlensing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 rot="10800000" flipV="1">
            <a:off x="252440" y="725369"/>
            <a:ext cx="9605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agnification of the source star’s brightness vs time       light curve 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(Perryman 2000)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57158" y="4463015"/>
            <a:ext cx="8643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  <a:buFont typeface="Times New Roman" pitchFamily="18" charset="0"/>
              <a:buChar char="›"/>
            </a:pPr>
            <a:r>
              <a:rPr lang="en-US" sz="2000" dirty="0" smtClean="0">
                <a:latin typeface="Times New Roman" pitchFamily="18" charset="0"/>
              </a:rPr>
              <a:t> Single star  (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)     single lensing event      curve with one wide peak.</a:t>
            </a:r>
          </a:p>
          <a:p>
            <a:pPr>
              <a:buClr>
                <a:schemeClr val="tx1"/>
              </a:buClr>
              <a:buSzPct val="100000"/>
              <a:buFont typeface="Times New Roman" pitchFamily="18" charset="0"/>
              <a:buChar char="›"/>
            </a:pPr>
            <a:r>
              <a:rPr lang="en-US" sz="2000" dirty="0" smtClean="0">
                <a:latin typeface="Times New Roman" pitchFamily="18" charset="0"/>
              </a:rPr>
              <a:t> Planet around lens star (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)      binary lensing event     curve with two peaks.</a:t>
            </a:r>
          </a:p>
          <a:p>
            <a:pPr>
              <a:buClr>
                <a:schemeClr val="tx1"/>
              </a:buClr>
              <a:buSzPct val="100000"/>
              <a:buFont typeface="Times New Roman" pitchFamily="18" charset="0"/>
              <a:buChar char="›"/>
            </a:pPr>
            <a:r>
              <a:rPr lang="en-US" sz="2000" dirty="0" smtClean="0">
                <a:latin typeface="Times New Roman" pitchFamily="18" charset="0"/>
              </a:rPr>
              <a:t> Free floating planet (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)       single lensing event       curve with one narrow peak. </a:t>
            </a:r>
            <a:endParaRPr lang="en-US" sz="2000" dirty="0"/>
          </a:p>
        </p:txBody>
      </p:sp>
      <p:pic>
        <p:nvPicPr>
          <p:cNvPr id="11" name="10 - Εικόνα" descr="Planet microlensing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67866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7215206" y="1486619"/>
            <a:ext cx="19287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[Figure Credit: Adapted by permission from Macmillan Publishers Ltd: [NATURE] (Wambsganss 2011; p.290), copyright (2011)] 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2143108" y="4677329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4500562" y="4677329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3571868" y="4961493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6000760" y="4963081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3000364" y="5318683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5500694" y="5318683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5962602" y="927082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44266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FF160-8D84-4E18-BD98-9EF054C59C84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-32" y="214290"/>
            <a:ext cx="92736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 Gravitational Miclolensing and Free Floating Planets</a:t>
            </a:r>
            <a:endParaRPr lang="el-GR" sz="2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42910" y="857232"/>
            <a:ext cx="821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Discovery, of a Galactic free floating planet population, by the MOA microlensing team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(Sumi et al. 2011)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Βέλος προς τα κάτω"/>
          <p:cNvSpPr/>
          <p:nvPr/>
        </p:nvSpPr>
        <p:spPr>
          <a:xfrm>
            <a:off x="3857620" y="1785926"/>
            <a:ext cx="85725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8 - Ορθογώνιο"/>
          <p:cNvSpPr/>
          <p:nvPr/>
        </p:nvSpPr>
        <p:spPr>
          <a:xfrm>
            <a:off x="1142976" y="3071810"/>
            <a:ext cx="63579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Are these detected planets actually unbound??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it possible for a bound planet to appear as a free floating one, under some certain parameters of the lens star, the source star and the planet? 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Testing this possibility by modelling binary lensing events.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7578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7DAE8-E893-44F2-9705-99A1526CE8A5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6513" y="71414"/>
            <a:ext cx="84094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v"/>
            </a:pP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 BINARY LENSING EVENT MODELLING</a:t>
            </a:r>
            <a:endParaRPr lang="el-GR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28596" y="762640"/>
            <a:ext cx="3895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Catalogue of Stars</a:t>
            </a:r>
            <a:endParaRPr lang="el-GR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14348" y="1383274"/>
            <a:ext cx="835824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Generated from the synthetic microlensing catalogues </a:t>
            </a:r>
            <a:r>
              <a:rPr lang="en-US" sz="1800" dirty="0" smtClean="0">
                <a:latin typeface="Times New Roman" pitchFamily="18" charset="0"/>
              </a:rPr>
              <a:t>(Kerins et al. 2009).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Based on the Besancon Galactic Model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(Robin et al. 2003; Marshall et al. 2006).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Represents statistical properties of real stars.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Provides 93763 different combinations of values for:</a:t>
            </a:r>
          </a:p>
          <a:p>
            <a:r>
              <a:rPr lang="en-US" sz="1800" dirty="0" smtClean="0">
                <a:latin typeface="Times New Roman" pitchFamily="18" charset="0"/>
              </a:rPr>
              <a:t> </a:t>
            </a:r>
            <a:endParaRPr lang="en-US" sz="18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857224" y="4034387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mass of the lens star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distance to the lens star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distance to the source star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magnitude of the source star</a:t>
            </a:r>
            <a:endParaRPr lang="en-GB" sz="2000" dirty="0"/>
          </a:p>
        </p:txBody>
      </p:sp>
      <p:sp>
        <p:nvSpPr>
          <p:cNvPr id="10" name="9 - Ορθογώνιο"/>
          <p:cNvSpPr/>
          <p:nvPr/>
        </p:nvSpPr>
        <p:spPr>
          <a:xfrm>
            <a:off x="4500562" y="4071942"/>
            <a:ext cx="4643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transverse velocity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largest impact parameter         (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assumed survey limit: 19 mag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statistical weight of each case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3197350" y="4071942"/>
            <a:ext cx="5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latin typeface="Calibri" pitchFamily="34" charset="0"/>
              </a:rPr>
              <a:t>M</a:t>
            </a:r>
            <a:r>
              <a:rPr lang="en-GB" sz="2000" i="1" baseline="-25000" dirty="0" smtClean="0">
                <a:latin typeface="Calibri" pitchFamily="34" charset="0"/>
              </a:rPr>
              <a:t>L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483102" y="4357694"/>
            <a:ext cx="445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D</a:t>
            </a:r>
            <a:r>
              <a:rPr lang="en-GB" sz="2000" i="1" baseline="-25000" dirty="0" smtClean="0">
                <a:latin typeface="Calibri" pitchFamily="34" charset="0"/>
              </a:rPr>
              <a:t>L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714744" y="4643446"/>
            <a:ext cx="445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D</a:t>
            </a:r>
            <a:r>
              <a:rPr lang="en-GB" sz="2000" i="1" baseline="-25000" dirty="0" smtClean="0">
                <a:latin typeface="Calibri" pitchFamily="34" charset="0"/>
              </a:rPr>
              <a:t>L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983168" y="4988494"/>
            <a:ext cx="5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latin typeface="Calibri" pitchFamily="34" charset="0"/>
              </a:rPr>
              <a:t>M</a:t>
            </a:r>
            <a:r>
              <a:rPr lang="en-GB" sz="2000" i="1" baseline="-25000" dirty="0" smtClean="0">
                <a:latin typeface="Calibri" pitchFamily="34" charset="0"/>
              </a:rPr>
              <a:t>L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697812" y="4071942"/>
            <a:ext cx="445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v</a:t>
            </a:r>
            <a:r>
              <a:rPr lang="en-GB" sz="2000" i="1" baseline="-25000" dirty="0" smtClean="0">
                <a:latin typeface="Calibri" pitchFamily="34" charset="0"/>
              </a:rPr>
              <a:t>t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7269316" y="4386212"/>
            <a:ext cx="803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u</a:t>
            </a:r>
            <a:r>
              <a:rPr lang="en-GB" sz="2000" i="1" baseline="-25000" dirty="0" smtClean="0">
                <a:latin typeface="Calibri" pitchFamily="34" charset="0"/>
              </a:rPr>
              <a:t>max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7769382" y="5000636"/>
            <a:ext cx="660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wg</a:t>
            </a:r>
            <a:endParaRPr lang="en-GB" sz="2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 advTm="41906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10336"/>
            <a:ext cx="2133600" cy="476250"/>
          </a:xfrm>
        </p:spPr>
        <p:txBody>
          <a:bodyPr/>
          <a:lstStyle/>
          <a:p>
            <a:pPr>
              <a:defRPr/>
            </a:pPr>
            <a:fld id="{773DB147-3BA6-4D91-A549-400F099C46A5}" type="datetime1">
              <a:rPr lang="el-GR" smtClean="0"/>
              <a:pPr>
                <a:defRPr/>
              </a:pPr>
              <a:t>22/6/2014</a:t>
            </a:fld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10336"/>
            <a:ext cx="2133600" cy="476250"/>
          </a:xfrm>
        </p:spPr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-71502" y="28494"/>
            <a:ext cx="4307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Developing the Code</a:t>
            </a:r>
            <a:endParaRPr lang="el-GR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42812" y="599998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Random parameters: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285688" y="991071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time when magnification peaks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host-planet sky projected separation </a:t>
            </a:r>
            <a:r>
              <a:rPr lang="en-US" sz="2000" i="1" dirty="0" smtClean="0">
                <a:latin typeface="Calibri" pitchFamily="34" charset="0"/>
              </a:rPr>
              <a:t>s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</a:rPr>
              <a:t>(from 0.1 to 100 AU)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 flipV="1">
            <a:off x="3714712" y="1001094"/>
            <a:ext cx="3571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214810" y="984577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minimum impact parameter      </a:t>
            </a:r>
            <a:r>
              <a:rPr lang="en-US" sz="1800" dirty="0" smtClean="0">
                <a:latin typeface="Times New Roman" pitchFamily="18" charset="0"/>
              </a:rPr>
              <a:t>(from </a:t>
            </a:r>
            <a:r>
              <a:rPr lang="en-US" sz="1800" i="1" dirty="0" smtClean="0">
                <a:latin typeface="Times New Roman" pitchFamily="18" charset="0"/>
              </a:rPr>
              <a:t>0</a:t>
            </a:r>
            <a:r>
              <a:rPr lang="en-US" sz="1800" dirty="0" smtClean="0">
                <a:latin typeface="Times New Roman" pitchFamily="18" charset="0"/>
              </a:rPr>
              <a:t> to </a:t>
            </a:r>
            <a:r>
              <a:rPr lang="en-US" sz="1800" i="1" dirty="0" smtClean="0">
                <a:latin typeface="Times New Roman" pitchFamily="18" charset="0"/>
              </a:rPr>
              <a:t>       </a:t>
            </a:r>
            <a:r>
              <a:rPr lang="en-US" sz="1800" dirty="0" smtClean="0">
                <a:latin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angle between lens trajectory and  line between host and planet </a:t>
            </a:r>
            <a:r>
              <a:rPr lang="el-GR" sz="2000" i="1" dirty="0" smtClean="0">
                <a:latin typeface="Calibri" pitchFamily="34" charset="0"/>
              </a:rPr>
              <a:t>α</a:t>
            </a:r>
            <a:endParaRPr lang="en-US" sz="2000" i="1" dirty="0" smtClean="0">
              <a:latin typeface="Calibri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 rot="10800000" flipV="1">
            <a:off x="7286644" y="1000108"/>
            <a:ext cx="642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142812" y="2128714"/>
            <a:ext cx="9072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Planet Mass               9 logarithmically sampled values from 1        to 10000                                       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 rot="10800000" flipV="1">
            <a:off x="1643011" y="2128713"/>
            <a:ext cx="571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-285784" y="-18579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2" name="21 - Αντικείμενο"/>
          <p:cNvGraphicFramePr>
            <a:graphicFrameLocks noChangeAspect="1"/>
          </p:cNvGraphicFramePr>
          <p:nvPr/>
        </p:nvGraphicFramePr>
        <p:xfrm>
          <a:off x="6715108" y="2171634"/>
          <a:ext cx="428628" cy="367395"/>
        </p:xfrm>
        <a:graphic>
          <a:graphicData uri="http://schemas.openxmlformats.org/presentationml/2006/ole">
            <p:oleObj spid="_x0000_s25610" name="Εξίσωση" r:id="rId3" imgW="266400" imgH="228600" progId="Equation.3">
              <p:embed/>
            </p:oleObj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8143868" y="2171634"/>
          <a:ext cx="428625" cy="366712"/>
        </p:xfrm>
        <a:graphic>
          <a:graphicData uri="http://schemas.openxmlformats.org/presentationml/2006/ole">
            <p:oleObj spid="_x0000_s25611" name="Εξίσωση" r:id="rId4" imgW="266400" imgH="228600" progId="Equation.3">
              <p:embed/>
            </p:oleObj>
          </a:graphicData>
        </a:graphic>
      </p:graphicFrame>
      <p:cxnSp>
        <p:nvCxnSpPr>
          <p:cNvPr id="27" name="26 - Ευθύγραμμο βέλος σύνδεσης"/>
          <p:cNvCxnSpPr/>
          <p:nvPr/>
        </p:nvCxnSpPr>
        <p:spPr>
          <a:xfrm>
            <a:off x="2071638" y="2314510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>
            <a:off x="142812" y="3886146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Binary magnification as a function of time for </a:t>
            </a:r>
          </a:p>
        </p:txBody>
      </p:sp>
      <p:sp>
        <p:nvSpPr>
          <p:cNvPr id="29" name="28 - Ορθογώνιο"/>
          <p:cNvSpPr/>
          <p:nvPr/>
        </p:nvSpPr>
        <p:spPr>
          <a:xfrm>
            <a:off x="142812" y="2886014"/>
            <a:ext cx="521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Observation times</a:t>
            </a:r>
          </a:p>
        </p:txBody>
      </p:sp>
      <p:sp>
        <p:nvSpPr>
          <p:cNvPr id="30" name="29 - Ορθογώνιο"/>
          <p:cNvSpPr/>
          <p:nvPr/>
        </p:nvSpPr>
        <p:spPr>
          <a:xfrm>
            <a:off x="2571704" y="2671700"/>
            <a:ext cx="650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standard cadence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time data came from: MOA</a:t>
            </a:r>
            <a:r>
              <a:rPr lang="en-GB" sz="16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; MOA 2012-BLG-306) </a:t>
            </a:r>
          </a:p>
        </p:txBody>
      </p:sp>
      <p:sp>
        <p:nvSpPr>
          <p:cNvPr id="31" name="30 - Ορθογώνιο"/>
          <p:cNvSpPr/>
          <p:nvPr/>
        </p:nvSpPr>
        <p:spPr>
          <a:xfrm>
            <a:off x="2636313" y="2985970"/>
            <a:ext cx="609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high cadence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time data came from: MOA</a:t>
            </a:r>
            <a:r>
              <a:rPr lang="en-GB" sz="16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; MOA 2012-BLG-063) </a:t>
            </a:r>
          </a:p>
        </p:txBody>
      </p:sp>
      <p:cxnSp>
        <p:nvCxnSpPr>
          <p:cNvPr id="33" name="32 - Ευθύγραμμο βέλος σύνδεσης"/>
          <p:cNvCxnSpPr>
            <a:endCxn id="30" idx="1"/>
          </p:cNvCxnSpPr>
          <p:nvPr/>
        </p:nvCxnSpPr>
        <p:spPr>
          <a:xfrm flipV="1">
            <a:off x="2292781" y="2871755"/>
            <a:ext cx="278923" cy="1571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>
            <a:endCxn id="31" idx="1"/>
          </p:cNvCxnSpPr>
          <p:nvPr/>
        </p:nvCxnSpPr>
        <p:spPr>
          <a:xfrm>
            <a:off x="2357390" y="3100328"/>
            <a:ext cx="278923" cy="856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Ορθογώνιο"/>
          <p:cNvSpPr/>
          <p:nvPr/>
        </p:nvSpPr>
        <p:spPr>
          <a:xfrm>
            <a:off x="1428728" y="6478809"/>
            <a:ext cx="807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https://it019909.massey.ac.nz/moa/alert/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[date of access: 14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of July 2012]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5456355" y="3584863"/>
            <a:ext cx="340189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each pair of stars of catalogue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each planet mass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each time sample</a:t>
            </a:r>
            <a:endParaRPr lang="en-GB" sz="2000" dirty="0"/>
          </a:p>
        </p:txBody>
      </p:sp>
      <p:cxnSp>
        <p:nvCxnSpPr>
          <p:cNvPr id="45" name="44 - Ευθύγραμμο βέλος σύνδεσης"/>
          <p:cNvCxnSpPr/>
          <p:nvPr/>
        </p:nvCxnSpPr>
        <p:spPr>
          <a:xfrm>
            <a:off x="5143472" y="4100460"/>
            <a:ext cx="285752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- Ορθογώνιο"/>
          <p:cNvSpPr/>
          <p:nvPr/>
        </p:nvSpPr>
        <p:spPr>
          <a:xfrm>
            <a:off x="142812" y="4500570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from magnification </a:t>
            </a:r>
            <a:r>
              <a:rPr lang="en-US" sz="2000" i="1" dirty="0" smtClean="0">
                <a:latin typeface="Calibri" pitchFamily="34" charset="0"/>
              </a:rPr>
              <a:t>A(t) </a:t>
            </a:r>
            <a:r>
              <a:rPr lang="en-US" sz="2000" dirty="0" smtClean="0">
                <a:latin typeface="Times New Roman" pitchFamily="18" charset="0"/>
              </a:rPr>
              <a:t>to magnitude </a:t>
            </a:r>
            <a:r>
              <a:rPr lang="en-US" sz="2000" i="1" dirty="0" smtClean="0">
                <a:latin typeface="Calibri" pitchFamily="34" charset="0"/>
              </a:rPr>
              <a:t>M(t) </a:t>
            </a:r>
          </a:p>
        </p:txBody>
      </p:sp>
      <p:graphicFrame>
        <p:nvGraphicFramePr>
          <p:cNvPr id="47" name="46 - Αντικείμενο"/>
          <p:cNvGraphicFramePr>
            <a:graphicFrameLocks noChangeAspect="1"/>
          </p:cNvGraphicFramePr>
          <p:nvPr/>
        </p:nvGraphicFramePr>
        <p:xfrm>
          <a:off x="928630" y="5214950"/>
          <a:ext cx="3158782" cy="928694"/>
        </p:xfrm>
        <a:graphic>
          <a:graphicData uri="http://schemas.openxmlformats.org/presentationml/2006/ole">
            <p:oleObj spid="_x0000_s25612" name="Εξίσωση" r:id="rId5" imgW="1790640" imgH="482400" progId="Equation.3">
              <p:embed/>
            </p:oleObj>
          </a:graphicData>
        </a:graphic>
      </p:graphicFrame>
      <p:sp>
        <p:nvSpPr>
          <p:cNvPr id="48" name="47 - Βέλος προς τα κάτω"/>
          <p:cNvSpPr/>
          <p:nvPr/>
        </p:nvSpPr>
        <p:spPr>
          <a:xfrm>
            <a:off x="2285952" y="4929198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48 - Ορθογώνιο"/>
          <p:cNvSpPr/>
          <p:nvPr/>
        </p:nvSpPr>
        <p:spPr>
          <a:xfrm>
            <a:off x="4429092" y="5429264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Poisson deviates </a:t>
            </a:r>
          </a:p>
        </p:txBody>
      </p:sp>
      <p:sp>
        <p:nvSpPr>
          <p:cNvPr id="50" name="49 - Ορθογώνιο"/>
          <p:cNvSpPr/>
          <p:nvPr/>
        </p:nvSpPr>
        <p:spPr>
          <a:xfrm>
            <a:off x="6429356" y="5457782"/>
            <a:ext cx="64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M(t)</a:t>
            </a:r>
            <a:endParaRPr lang="en-GB" sz="2000" dirty="0"/>
          </a:p>
        </p:txBody>
      </p:sp>
      <p:sp>
        <p:nvSpPr>
          <p:cNvPr id="51" name="50 - Ορθογώνιο"/>
          <p:cNvSpPr/>
          <p:nvPr/>
        </p:nvSpPr>
        <p:spPr>
          <a:xfrm>
            <a:off x="7215174" y="5292882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Binary lensing  light curves </a:t>
            </a:r>
          </a:p>
        </p:txBody>
      </p:sp>
      <p:sp>
        <p:nvSpPr>
          <p:cNvPr id="52" name="51 - Δεξιό βέλος"/>
          <p:cNvSpPr/>
          <p:nvPr/>
        </p:nvSpPr>
        <p:spPr>
          <a:xfrm>
            <a:off x="4214778" y="557214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53 - Δεξιό βέλος"/>
          <p:cNvSpPr/>
          <p:nvPr/>
        </p:nvSpPr>
        <p:spPr>
          <a:xfrm>
            <a:off x="6286480" y="557214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54 - Δεξιό βέλος"/>
          <p:cNvSpPr/>
          <p:nvPr/>
        </p:nvSpPr>
        <p:spPr>
          <a:xfrm>
            <a:off x="7072298" y="557214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33 - Ορθογώνιο"/>
          <p:cNvSpPr/>
          <p:nvPr/>
        </p:nvSpPr>
        <p:spPr>
          <a:xfrm>
            <a:off x="8572528" y="1000108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1800" i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90984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579711-231B-4990-9894-D55A4A6562E8}" type="datetime1">
              <a:rPr lang="el-GR" smtClean="0"/>
              <a:pPr>
                <a:defRPr/>
              </a:pPr>
              <a:t>22/6/2014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2E43-76CC-41BE-A5BE-7E1C8EA2EDEB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42844" y="214290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Single lensing event fitting:</a:t>
            </a:r>
          </a:p>
          <a:p>
            <a:r>
              <a:rPr lang="en-US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28596" y="577974"/>
            <a:ext cx="86439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least square fitting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simulated binary curves fitted to a single lens model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compute     </a:t>
            </a:r>
          </a:p>
          <a:p>
            <a:r>
              <a:rPr lang="en-US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1857356" y="1341767"/>
            <a:ext cx="7500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fitting parameters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Calibri" pitchFamily="34" charset="0"/>
                <a:cs typeface="Times New Roman" pitchFamily="18" charset="0"/>
              </a:rPr>
              <a:t>u</a:t>
            </a:r>
            <a:r>
              <a:rPr lang="en-GB" sz="1600" i="1" baseline="-25000" dirty="0" smtClean="0">
                <a:latin typeface="Calibri" pitchFamily="34" charset="0"/>
                <a:cs typeface="Times New Roman" pitchFamily="18" charset="0"/>
              </a:rPr>
              <a:t>0(f)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i="1" dirty="0" smtClean="0">
                <a:latin typeface="Calibri" pitchFamily="34" charset="0"/>
                <a:cs typeface="Times New Roman" pitchFamily="18" charset="0"/>
              </a:rPr>
              <a:t>t</a:t>
            </a:r>
            <a:r>
              <a:rPr lang="en-GB" sz="1600" i="1" baseline="-25000" dirty="0" smtClean="0">
                <a:latin typeface="Calibri" pitchFamily="34" charset="0"/>
                <a:cs typeface="Times New Roman" pitchFamily="18" charset="0"/>
              </a:rPr>
              <a:t>0(f)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i="1" dirty="0" smtClean="0">
                <a:latin typeface="Calibri" pitchFamily="34" charset="0"/>
                <a:cs typeface="Times New Roman" pitchFamily="18" charset="0"/>
              </a:rPr>
              <a:t>t</a:t>
            </a:r>
            <a:r>
              <a:rPr lang="en-GB" sz="1600" i="1" baseline="-25000" dirty="0" smtClean="0">
                <a:latin typeface="Calibri" pitchFamily="34" charset="0"/>
                <a:cs typeface="Times New Roman" pitchFamily="18" charset="0"/>
              </a:rPr>
              <a:t>E(f)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i="1" dirty="0" smtClean="0">
                <a:latin typeface="Calibri" pitchFamily="34" charset="0"/>
                <a:cs typeface="Times New Roman" pitchFamily="18" charset="0"/>
              </a:rPr>
              <a:t>M</a:t>
            </a:r>
            <a:r>
              <a:rPr lang="en-GB" sz="1600" i="1" baseline="-25000" dirty="0" smtClean="0">
                <a:latin typeface="Calibri" pitchFamily="34" charset="0"/>
                <a:cs typeface="Times New Roman" pitchFamily="18" charset="0"/>
              </a:rPr>
              <a:t>S(f)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and their errors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600" i="1" dirty="0" smtClean="0">
                <a:latin typeface="Calibri" pitchFamily="34" charset="0"/>
                <a:cs typeface="Times New Roman" pitchFamily="18" charset="0"/>
              </a:rPr>
              <a:t>δu</a:t>
            </a:r>
            <a:r>
              <a:rPr lang="en-GB" sz="1600" i="1" baseline="-25000" dirty="0" smtClean="0">
                <a:latin typeface="Calibri" pitchFamily="34" charset="0"/>
                <a:cs typeface="Times New Roman" pitchFamily="18" charset="0"/>
              </a:rPr>
              <a:t>0(f)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i="1" dirty="0" smtClean="0">
                <a:latin typeface="Calibri" pitchFamily="34" charset="0"/>
                <a:cs typeface="Times New Roman" pitchFamily="18" charset="0"/>
              </a:rPr>
              <a:t>δt</a:t>
            </a:r>
            <a:r>
              <a:rPr lang="en-GB" sz="1600" i="1" baseline="-25000" dirty="0" smtClean="0">
                <a:latin typeface="Calibri" pitchFamily="34" charset="0"/>
                <a:cs typeface="Times New Roman" pitchFamily="18" charset="0"/>
              </a:rPr>
              <a:t>0(f)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i="1" dirty="0" smtClean="0">
                <a:latin typeface="Calibri" pitchFamily="34" charset="0"/>
                <a:cs typeface="Times New Roman" pitchFamily="18" charset="0"/>
              </a:rPr>
              <a:t>δt</a:t>
            </a:r>
            <a:r>
              <a:rPr lang="en-GB" sz="1600" i="1" baseline="-25000" dirty="0" smtClean="0">
                <a:latin typeface="Calibri" pitchFamily="34" charset="0"/>
                <a:cs typeface="Times New Roman" pitchFamily="18" charset="0"/>
              </a:rPr>
              <a:t>E(f)</a:t>
            </a:r>
            <a:r>
              <a:rPr lang="en-GB" sz="16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GB" sz="1600" i="1" dirty="0" smtClean="0">
                <a:latin typeface="Calibri" pitchFamily="34" charset="0"/>
                <a:cs typeface="Times New Roman" pitchFamily="18" charset="0"/>
              </a:rPr>
              <a:t>δM</a:t>
            </a:r>
            <a:r>
              <a:rPr lang="en-GB" sz="1600" i="1" baseline="-25000" dirty="0" smtClean="0">
                <a:latin typeface="Calibri" pitchFamily="34" charset="0"/>
                <a:cs typeface="Times New Roman" pitchFamily="18" charset="0"/>
              </a:rPr>
              <a:t>S(t)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reduced chi-squared </a:t>
            </a:r>
            <a:r>
              <a:rPr lang="en-GB" sz="20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i="1" dirty="0" smtClean="0">
                <a:latin typeface="Calibri" pitchFamily="34" charset="0"/>
                <a:cs typeface="Times New Roman" pitchFamily="18" charset="0"/>
              </a:rPr>
              <a:t>χ</a:t>
            </a:r>
            <a:r>
              <a:rPr lang="en-GB" sz="2000" i="1" baseline="-25000" dirty="0" smtClean="0">
                <a:latin typeface="Calibri" pitchFamily="34" charset="0"/>
                <a:cs typeface="Times New Roman" pitchFamily="18" charset="0"/>
              </a:rPr>
              <a:t>r</a:t>
            </a:r>
            <a:r>
              <a:rPr lang="en-GB" sz="2000" i="1" baseline="30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20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000" i="1" baseline="30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(determines the goodness of the fit)</a:t>
            </a:r>
            <a:r>
              <a:rPr lang="el-GR" sz="2000" i="1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en-GB" sz="1600" i="1" dirty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1571604" y="1627519"/>
            <a:ext cx="28575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1571604" y="1913271"/>
            <a:ext cx="28575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214282" y="2500306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</a:rPr>
              <a:t> Peak origin</a:t>
            </a:r>
          </a:p>
          <a:p>
            <a:r>
              <a:rPr lang="en-US" sz="2000" dirty="0" smtClean="0"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14" name="13 - Αντικείμενο"/>
          <p:cNvGraphicFramePr>
            <a:graphicFrameLocks noChangeAspect="1"/>
          </p:cNvGraphicFramePr>
          <p:nvPr/>
        </p:nvGraphicFramePr>
        <p:xfrm>
          <a:off x="4786314" y="2714625"/>
          <a:ext cx="3506787" cy="1919288"/>
        </p:xfrm>
        <a:graphic>
          <a:graphicData uri="http://schemas.openxmlformats.org/presentationml/2006/ole">
            <p:oleObj spid="_x0000_s29697" name="Εξίσωση" r:id="rId3" imgW="2019240" imgH="1104840" progId="Equation.3">
              <p:embed/>
            </p:oleObj>
          </a:graphicData>
        </a:graphic>
      </p:graphicFrame>
      <p:pic>
        <p:nvPicPr>
          <p:cNvPr id="15" name="14 - Εικόνα" descr="C:\Documents and Settings\Administrator\Επιφάνεια εργασίας\conference\figure2-Layout4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00372"/>
            <a:ext cx="4000528" cy="307183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" name="15 - Ορθογώνιο"/>
          <p:cNvSpPr/>
          <p:nvPr/>
        </p:nvSpPr>
        <p:spPr>
          <a:xfrm>
            <a:off x="4429124" y="5292882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</a:rPr>
              <a:t> if       close to               </a:t>
            </a:r>
          </a:p>
          <a:p>
            <a:r>
              <a:rPr lang="en-US" sz="2000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 rot="10800000" flipV="1">
            <a:off x="4857753" y="5279185"/>
            <a:ext cx="357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 rot="10800000" flipV="1">
            <a:off x="6215074" y="4886277"/>
            <a:ext cx="928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0(planet)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7347859" y="4857760"/>
            <a:ext cx="2010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origin       planet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en-GB" dirty="0"/>
          </a:p>
        </p:txBody>
      </p:sp>
      <p:sp>
        <p:nvSpPr>
          <p:cNvPr id="23" name="22 - Ορθογώνιο"/>
          <p:cNvSpPr/>
          <p:nvPr/>
        </p:nvSpPr>
        <p:spPr>
          <a:xfrm>
            <a:off x="7215207" y="5681979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 origin        host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en-GB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 rot="10800000" flipV="1">
            <a:off x="6286513" y="5643578"/>
            <a:ext cx="928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0(host)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5" name="24 - Δεξιό βέλος"/>
          <p:cNvSpPr/>
          <p:nvPr/>
        </p:nvSpPr>
        <p:spPr>
          <a:xfrm>
            <a:off x="7143768" y="507207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25 - Δεξιό βέλος"/>
          <p:cNvSpPr/>
          <p:nvPr/>
        </p:nvSpPr>
        <p:spPr>
          <a:xfrm>
            <a:off x="8143900" y="507207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 rot="5400000" flipH="1" flipV="1">
            <a:off x="6036479" y="5250669"/>
            <a:ext cx="214314" cy="14287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 rot="16200000" flipH="1">
            <a:off x="6072198" y="5572140"/>
            <a:ext cx="214314" cy="2143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Δεξιό βέλος"/>
          <p:cNvSpPr/>
          <p:nvPr/>
        </p:nvSpPr>
        <p:spPr>
          <a:xfrm>
            <a:off x="7072330" y="585789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31 - Δεξιό βέλος"/>
          <p:cNvSpPr/>
          <p:nvPr/>
        </p:nvSpPr>
        <p:spPr>
          <a:xfrm>
            <a:off x="8072462" y="585789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 advTm="72344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2000" dirty="0"/>
        </a:defPPr>
      </a:lstStyle>
    </a:tx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1463</Words>
  <Application>Microsoft Office PowerPoint</Application>
  <PresentationFormat>Προβολή στην οθόνη (4:3)</PresentationFormat>
  <Paragraphs>239</Paragraphs>
  <Slides>18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Arial</vt:lpstr>
      <vt:lpstr>Tahoma</vt:lpstr>
      <vt:lpstr>Wingdings</vt:lpstr>
      <vt:lpstr>Times New Roman</vt:lpstr>
      <vt:lpstr>Calibri</vt:lpstr>
      <vt:lpstr>Προεπιλεγμένη σχεδίαση</vt:lpstr>
      <vt:lpstr>Εξίσωση</vt:lpstr>
      <vt:lpstr>EXPLORING FREE FLOATING PLANETS WITH MICROLENSING</vt:lpstr>
      <vt:lpstr> General Information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Free Floating Planets with Microlensing</dc:title>
  <dc:creator>Vasiliki Fragkou</dc:creator>
  <cp:lastModifiedBy>User</cp:lastModifiedBy>
  <cp:revision>414</cp:revision>
  <dcterms:created xsi:type="dcterms:W3CDTF">2010-04-23T22:15:52Z</dcterms:created>
  <dcterms:modified xsi:type="dcterms:W3CDTF">2014-06-22T18:37:45Z</dcterms:modified>
</cp:coreProperties>
</file>