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307" r:id="rId5"/>
    <p:sldId id="308" r:id="rId6"/>
    <p:sldId id="309" r:id="rId7"/>
    <p:sldId id="310" r:id="rId8"/>
    <p:sldId id="311" r:id="rId9"/>
    <p:sldId id="313" r:id="rId10"/>
    <p:sldId id="312" r:id="rId11"/>
    <p:sldId id="314" r:id="rId12"/>
    <p:sldId id="315" r:id="rId13"/>
    <p:sldId id="268" r:id="rId14"/>
    <p:sldId id="269" r:id="rId15"/>
    <p:sldId id="272" r:id="rId16"/>
    <p:sldId id="274" r:id="rId17"/>
    <p:sldId id="275" r:id="rId18"/>
    <p:sldId id="276" r:id="rId19"/>
    <p:sldId id="277" r:id="rId20"/>
    <p:sldId id="319" r:id="rId21"/>
    <p:sldId id="317" r:id="rId22"/>
    <p:sldId id="279" r:id="rId23"/>
    <p:sldId id="295" r:id="rId24"/>
    <p:sldId id="318" r:id="rId25"/>
    <p:sldId id="316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80043"/>
    <a:srgbClr val="090062"/>
    <a:srgbClr val="000066"/>
    <a:srgbClr val="00008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AFF20-21A3-474C-82B3-95F64A8A910D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62D27-8027-5948-A8CD-17A6F2133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993D4-157C-E643-8F41-90C8A3BA936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55730-137E-2343-9E52-26C04AF79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DE9-7585-1F49-B33F-2055C5007508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CF1-A562-164B-8A7C-27B1B0F0F8F0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5C38-6941-B24D-B143-0D6B02E86413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F140-1FAE-464A-9D33-24DD4B8DA710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4921-9D6A-B148-A992-D2C8B6E6DA36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3B85-925E-F74B-BE7A-D21A6F4710A7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1D-5D34-FA48-828D-FFE8DCCD8E99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591-61ED-2F45-A8FE-FBE197AD0ED0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660-1A62-C741-8F07-2819F912397B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A40-C40A-9244-8E2A-EC5518491DE6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A483-1062-5B40-8F04-702B4330143D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80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79643-2296-8E47-80B1-4B790B73DFD1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7596-2006-6845-8659-B5D740EE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  <a:solidFill>
            <a:srgbClr val="000000">
              <a:alpha val="57000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Choose your own adventure!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fast radio bursts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295400"/>
          </a:xfrm>
          <a:solidFill>
            <a:srgbClr val="000000">
              <a:alpha val="53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Vikram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Ravi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University of Melbourne and CASS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Ryan Shannon and Paul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Lasky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267200"/>
            <a:ext cx="6400800" cy="76944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CFFCC"/>
                </a:solidFill>
              </a:rPr>
              <a:t>And </a:t>
            </a:r>
            <a:r>
              <a:rPr lang="en-US" sz="2200" dirty="0" smtClean="0">
                <a:solidFill>
                  <a:srgbClr val="CCFFCC"/>
                </a:solidFill>
              </a:rPr>
              <a:t>with particular </a:t>
            </a:r>
            <a:r>
              <a:rPr lang="en-US" sz="2200" dirty="0" smtClean="0">
                <a:solidFill>
                  <a:srgbClr val="CCFFCC"/>
                </a:solidFill>
              </a:rPr>
              <a:t>thanks to the Swinburne CAS staff and students</a:t>
            </a:r>
            <a:endParaRPr lang="en-US" sz="2200" dirty="0">
              <a:solidFill>
                <a:srgbClr val="CC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4641"/>
            <a:ext cx="1492250" cy="150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Follow-up observations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ATCA 4 – 8 GHz mosaic of FRB field at four epochs (3 days, 1.5 weeks, 1 month, 4 months)</a:t>
            </a: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rgbClr val="FFFFFF"/>
                </a:solidFill>
              </a:rPr>
              <a:t>Swift</a:t>
            </a:r>
            <a:r>
              <a:rPr lang="en-US" dirty="0" smtClean="0">
                <a:solidFill>
                  <a:srgbClr val="FFFFFF"/>
                </a:solidFill>
              </a:rPr>
              <a:t>/XRT – 3 days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VLT/</a:t>
            </a:r>
            <a:r>
              <a:rPr lang="en-US" dirty="0" err="1" smtClean="0">
                <a:solidFill>
                  <a:srgbClr val="FFFFFF"/>
                </a:solidFill>
              </a:rPr>
              <a:t>Xshooter</a:t>
            </a:r>
            <a:r>
              <a:rPr lang="en-US" dirty="0" smtClean="0">
                <a:solidFill>
                  <a:srgbClr val="FFFFFF"/>
                </a:solidFill>
              </a:rPr>
              <a:t> spectroscopy of </a:t>
            </a:r>
            <a:r>
              <a:rPr lang="en-US" i="1" dirty="0" smtClean="0">
                <a:solidFill>
                  <a:srgbClr val="FFFFFF"/>
                </a:solidFill>
              </a:rPr>
              <a:t>Swift</a:t>
            </a:r>
            <a:r>
              <a:rPr lang="en-US" dirty="0" smtClean="0">
                <a:solidFill>
                  <a:srgbClr val="FFFFFF"/>
                </a:solidFill>
              </a:rPr>
              <a:t> sources 	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267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449908"/>
            <a:ext cx="8229600" cy="1103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Parkes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follow-up for 56.5 hours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7" y="1523999"/>
            <a:ext cx="8773773" cy="37338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86747"/>
            <a:ext cx="8156582" cy="5871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FRB </a:t>
            </a:r>
            <a:r>
              <a:rPr lang="en-US" sz="3600" dirty="0" err="1" smtClean="0">
                <a:solidFill>
                  <a:srgbClr val="FFFFFF"/>
                </a:solidFill>
              </a:rPr>
              <a:t>fluences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143000"/>
            <a:ext cx="35052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6σ lower limiting </a:t>
            </a:r>
            <a:r>
              <a:rPr lang="en-US" dirty="0" err="1" smtClean="0">
                <a:solidFill>
                  <a:srgbClr val="008000"/>
                </a:solidFill>
              </a:rPr>
              <a:t>fluence</a:t>
            </a:r>
            <a:r>
              <a:rPr lang="en-US" dirty="0" smtClean="0">
                <a:solidFill>
                  <a:srgbClr val="008000"/>
                </a:solidFill>
              </a:rPr>
              <a:t> sensitivities at </a:t>
            </a:r>
            <a:r>
              <a:rPr lang="en-US" dirty="0" err="1" smtClean="0">
                <a:solidFill>
                  <a:srgbClr val="008000"/>
                </a:solidFill>
              </a:rPr>
              <a:t>Parkes</a:t>
            </a:r>
            <a:r>
              <a:rPr lang="en-US" dirty="0" smtClean="0">
                <a:solidFill>
                  <a:srgbClr val="008000"/>
                </a:solidFill>
              </a:rPr>
              <a:t>, for DM smearing at 200 and 1000 cm</a:t>
            </a:r>
            <a:r>
              <a:rPr lang="en-US" baseline="30000" dirty="0" smtClean="0">
                <a:solidFill>
                  <a:srgbClr val="008000"/>
                </a:solidFill>
              </a:rPr>
              <a:t>-3</a:t>
            </a:r>
            <a:r>
              <a:rPr lang="en-US" dirty="0" smtClean="0">
                <a:solidFill>
                  <a:srgbClr val="008000"/>
                </a:solidFill>
              </a:rPr>
              <a:t> pc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Why it’s hard to derive the intrinsic FRB luminosity function, and hence the rate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DM smearing.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Where are </a:t>
            </a:r>
            <a:r>
              <a:rPr lang="en-US" dirty="0" err="1" smtClean="0">
                <a:solidFill>
                  <a:schemeClr val="bg1"/>
                </a:solidFill>
              </a:rPr>
              <a:t>FRBs</a:t>
            </a:r>
            <a:r>
              <a:rPr lang="en-US" dirty="0" smtClean="0">
                <a:solidFill>
                  <a:schemeClr val="bg1"/>
                </a:solidFill>
              </a:rPr>
              <a:t> in the antenna beam patterns?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Frequency-dependent gain issues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How much of a role does time-variable diffractive scintillation play?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How does DM correlate with distance?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What does the intrinsic scatter in the DM-distance relation look like?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What is the host DM contribution, and do intervening objects play a role?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FRB source heuristics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Emission region size, with relativistic beaming: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Brightness temperature – coherent emission:</a:t>
            </a: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271076"/>
            <a:ext cx="5562600" cy="1824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2323428"/>
            <a:ext cx="4254500" cy="87697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Theoretical ideas on extragalactic </a:t>
            </a:r>
            <a:r>
              <a:rPr lang="en-US" dirty="0" err="1" smtClean="0">
                <a:solidFill>
                  <a:srgbClr val="FFFFFF"/>
                </a:solidFill>
              </a:rPr>
              <a:t>FRBs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335959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Giant pulses from pulsars</a:t>
            </a:r>
          </a:p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Luan &amp; </a:t>
            </a:r>
            <a:r>
              <a:rPr lang="en-US" sz="2200" dirty="0" err="1" smtClean="0">
                <a:solidFill>
                  <a:srgbClr val="008000"/>
                </a:solidFill>
              </a:rPr>
              <a:t>Goldreich</a:t>
            </a:r>
            <a:r>
              <a:rPr lang="en-US" sz="2200" dirty="0" smtClean="0">
                <a:solidFill>
                  <a:srgbClr val="008000"/>
                </a:solidFill>
              </a:rPr>
              <a:t> (2014)</a:t>
            </a:r>
          </a:p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(also </a:t>
            </a:r>
            <a:r>
              <a:rPr lang="en-US" sz="2200" dirty="0" err="1" smtClean="0">
                <a:solidFill>
                  <a:srgbClr val="008000"/>
                </a:solidFill>
              </a:rPr>
              <a:t>ETs</a:t>
            </a:r>
            <a:r>
              <a:rPr lang="en-US" sz="2200" dirty="0" smtClean="0">
                <a:solidFill>
                  <a:srgbClr val="008000"/>
                </a:solidFill>
              </a:rPr>
              <a:t>)</a:t>
            </a:r>
          </a:p>
          <a:p>
            <a:pPr algn="ctr"/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2766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FFFF"/>
                </a:solidFill>
              </a:rPr>
              <a:t>Magnetar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</a:rPr>
              <a:t>hyperflares</a:t>
            </a:r>
            <a:endParaRPr lang="en-US" sz="2200" dirty="0" smtClean="0">
              <a:solidFill>
                <a:srgbClr val="FFFFFF"/>
              </a:solidFill>
            </a:endParaRPr>
          </a:p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e.g., Popov &amp; </a:t>
            </a:r>
            <a:r>
              <a:rPr lang="en-US" sz="2200" dirty="0" err="1" smtClean="0">
                <a:solidFill>
                  <a:srgbClr val="008000"/>
                </a:solidFill>
              </a:rPr>
              <a:t>Postnov</a:t>
            </a:r>
            <a:r>
              <a:rPr lang="en-US" sz="2200" dirty="0" smtClean="0">
                <a:solidFill>
                  <a:srgbClr val="008000"/>
                </a:solidFill>
              </a:rPr>
              <a:t> (2013)</a:t>
            </a:r>
          </a:p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Lyutikov</a:t>
            </a:r>
            <a:r>
              <a:rPr lang="en-US" sz="2200" dirty="0" smtClean="0">
                <a:solidFill>
                  <a:srgbClr val="008000"/>
                </a:solidFill>
              </a:rPr>
              <a:t> (2006)</a:t>
            </a:r>
          </a:p>
          <a:p>
            <a:pPr algn="ctr"/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C</a:t>
            </a:r>
            <a:r>
              <a:rPr lang="en-US" sz="2200" dirty="0" smtClean="0">
                <a:solidFill>
                  <a:srgbClr val="FFFFFF"/>
                </a:solidFill>
              </a:rPr>
              <a:t>osmic strings</a:t>
            </a:r>
          </a:p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e.g., </a:t>
            </a:r>
            <a:r>
              <a:rPr lang="en-US" sz="2200" dirty="0" err="1" smtClean="0">
                <a:solidFill>
                  <a:srgbClr val="008000"/>
                </a:solidFill>
              </a:rPr>
              <a:t>Cai</a:t>
            </a:r>
            <a:r>
              <a:rPr lang="en-US" sz="2200" dirty="0" smtClean="0">
                <a:solidFill>
                  <a:srgbClr val="008000"/>
                </a:solidFill>
              </a:rPr>
              <a:t> et al. (2012)</a:t>
            </a:r>
          </a:p>
          <a:p>
            <a:pPr algn="ctr"/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369642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Compact object mergers</a:t>
            </a:r>
          </a:p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Kashiyama et al. (2013)</a:t>
            </a:r>
          </a:p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Totani</a:t>
            </a:r>
            <a:r>
              <a:rPr lang="en-US" sz="2200" dirty="0" smtClean="0">
                <a:solidFill>
                  <a:srgbClr val="008000"/>
                </a:solidFill>
              </a:rPr>
              <a:t> (2013)</a:t>
            </a:r>
          </a:p>
          <a:p>
            <a:pPr algn="ctr"/>
            <a:endParaRPr lang="en-US" sz="2200" dirty="0" smtClean="0">
              <a:solidFill>
                <a:srgbClr val="008000"/>
              </a:solidFill>
            </a:endParaRPr>
          </a:p>
          <a:p>
            <a:pPr algn="ctr"/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1054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FFFF"/>
                </a:solidFill>
              </a:rPr>
              <a:t>Blitzars</a:t>
            </a:r>
            <a:endParaRPr lang="en-US" sz="2200" dirty="0" smtClean="0">
              <a:solidFill>
                <a:srgbClr val="FFFFFF"/>
              </a:solidFill>
            </a:endParaRPr>
          </a:p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e.g., </a:t>
            </a:r>
            <a:r>
              <a:rPr lang="en-US" sz="2200" dirty="0" err="1" smtClean="0">
                <a:solidFill>
                  <a:srgbClr val="008000"/>
                </a:solidFill>
              </a:rPr>
              <a:t>Falcke</a:t>
            </a:r>
            <a:r>
              <a:rPr lang="en-US" sz="2200" dirty="0" smtClean="0">
                <a:solidFill>
                  <a:srgbClr val="008000"/>
                </a:solidFill>
              </a:rPr>
              <a:t> &amp; </a:t>
            </a:r>
            <a:r>
              <a:rPr lang="en-US" sz="2200" dirty="0" err="1" smtClean="0">
                <a:solidFill>
                  <a:srgbClr val="008000"/>
                </a:solidFill>
              </a:rPr>
              <a:t>Rezzolla</a:t>
            </a:r>
            <a:r>
              <a:rPr lang="en-US" sz="2200" dirty="0" smtClean="0">
                <a:solidFill>
                  <a:srgbClr val="008000"/>
                </a:solidFill>
              </a:rPr>
              <a:t> (2014)</a:t>
            </a:r>
          </a:p>
          <a:p>
            <a:pPr algn="ctr"/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Blitzars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757098"/>
          </a:xfrm>
        </p:spPr>
        <p:txBody>
          <a:bodyPr>
            <a:normAutofit fontScale="92500"/>
          </a:bodyPr>
          <a:lstStyle/>
          <a:p>
            <a:r>
              <a:rPr lang="en-US" sz="2400" i="1" dirty="0" err="1" smtClean="0">
                <a:solidFill>
                  <a:srgbClr val="FFFFFF"/>
                </a:solidFill>
              </a:rPr>
              <a:t>Supramassive</a:t>
            </a:r>
            <a:r>
              <a:rPr lang="en-US" sz="2400" i="1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neutron stars have masses above the maximum (TOV) non-rotating mass, but are supported by uniform rotation. </a:t>
            </a:r>
          </a:p>
          <a:p>
            <a:pPr lvl="1"/>
            <a:r>
              <a:rPr lang="en-US" sz="2400" i="1" dirty="0" smtClean="0">
                <a:solidFill>
                  <a:srgbClr val="FFFFFF"/>
                </a:solidFill>
              </a:rPr>
              <a:t>Electromagnetic spin-down -&gt; collapse to black hole!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Formation mechanism unclear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2671498"/>
            <a:ext cx="7207250" cy="4186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Falcke</a:t>
            </a:r>
            <a:r>
              <a:rPr lang="en-US" sz="2200" dirty="0" smtClean="0">
                <a:solidFill>
                  <a:srgbClr val="008000"/>
                </a:solidFill>
              </a:rPr>
              <a:t> &amp; </a:t>
            </a:r>
            <a:r>
              <a:rPr lang="en-US" sz="2200" dirty="0" err="1" smtClean="0">
                <a:solidFill>
                  <a:srgbClr val="008000"/>
                </a:solidFill>
              </a:rPr>
              <a:t>Rezzolla</a:t>
            </a:r>
            <a:r>
              <a:rPr lang="en-US" sz="2200" dirty="0" smtClean="0">
                <a:solidFill>
                  <a:srgbClr val="008000"/>
                </a:solidFill>
              </a:rPr>
              <a:t> (2013)</a:t>
            </a:r>
          </a:p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Dionysopoulou</a:t>
            </a:r>
            <a:r>
              <a:rPr lang="en-US" sz="2200" dirty="0" smtClean="0">
                <a:solidFill>
                  <a:srgbClr val="008000"/>
                </a:solidFill>
              </a:rPr>
              <a:t> et al. (2013)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Where are they – </a:t>
            </a:r>
            <a:r>
              <a:rPr lang="en-US" dirty="0" smtClean="0">
                <a:solidFill>
                  <a:srgbClr val="FFFFFF"/>
                </a:solidFill>
              </a:rPr>
              <a:t>short </a:t>
            </a:r>
            <a:r>
              <a:rPr lang="en-US" dirty="0" err="1" smtClean="0">
                <a:solidFill>
                  <a:srgbClr val="FFFFFF"/>
                </a:solidFill>
              </a:rPr>
              <a:t>GRBs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5146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Effective widths &lt; 2 </a:t>
            </a:r>
            <a:r>
              <a:rPr lang="en-US" dirty="0" err="1" smtClean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, typically hard gamma-rays, lower luminosities than long </a:t>
            </a:r>
            <a:r>
              <a:rPr lang="en-US" dirty="0" err="1" smtClean="0">
                <a:solidFill>
                  <a:srgbClr val="FFFFFF"/>
                </a:solidFill>
              </a:rPr>
              <a:t>GRBs</a:t>
            </a:r>
            <a:r>
              <a:rPr lang="en-US" dirty="0" smtClean="0">
                <a:solidFill>
                  <a:srgbClr val="FFFFFF"/>
                </a:solidFill>
              </a:rPr>
              <a:t>, found at </a:t>
            </a:r>
            <a:r>
              <a:rPr lang="en-US" dirty="0" err="1" smtClean="0">
                <a:solidFill>
                  <a:srgbClr val="FFFFFF"/>
                </a:solidFill>
              </a:rPr>
              <a:t>z</a:t>
            </a:r>
            <a:r>
              <a:rPr lang="en-US" dirty="0" smtClean="0">
                <a:solidFill>
                  <a:srgbClr val="FFFFFF"/>
                </a:solidFill>
              </a:rPr>
              <a:t> ~&lt; 2 and typically in low-SFR regions.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Most commonly linked with binary NS mergers.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Can be powered by black hole or millisecond </a:t>
            </a:r>
            <a:r>
              <a:rPr lang="en-US" dirty="0" err="1" smtClean="0">
                <a:solidFill>
                  <a:srgbClr val="FFFFFF"/>
                </a:solidFill>
              </a:rPr>
              <a:t>magnetar</a:t>
            </a:r>
            <a:r>
              <a:rPr lang="en-US" dirty="0" smtClean="0">
                <a:solidFill>
                  <a:srgbClr val="FFFFFF"/>
                </a:solidFill>
              </a:rPr>
              <a:t> remnants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733800"/>
            <a:ext cx="3429000" cy="2749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33800"/>
            <a:ext cx="3421101" cy="2749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6427113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Rezzolla</a:t>
            </a:r>
            <a:r>
              <a:rPr lang="en-US" sz="2200" dirty="0" smtClean="0">
                <a:solidFill>
                  <a:srgbClr val="008000"/>
                </a:solidFill>
              </a:rPr>
              <a:t> et al. (2011)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FFFFFF"/>
                </a:solidFill>
              </a:rPr>
              <a:t>Millisecond </a:t>
            </a:r>
            <a:r>
              <a:rPr lang="en-US" sz="3800" dirty="0" err="1" smtClean="0">
                <a:solidFill>
                  <a:srgbClr val="FFFFFF"/>
                </a:solidFill>
              </a:rPr>
              <a:t>magnetar</a:t>
            </a:r>
            <a:r>
              <a:rPr lang="en-US" sz="3800" dirty="0" smtClean="0">
                <a:solidFill>
                  <a:srgbClr val="FFFFFF"/>
                </a:solidFill>
              </a:rPr>
              <a:t> SGRB central engines</a:t>
            </a: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514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Used to explain features of X-ray afterglow </a:t>
            </a:r>
            <a:r>
              <a:rPr lang="en-US" dirty="0" err="1" smtClean="0">
                <a:solidFill>
                  <a:srgbClr val="FFFFFF"/>
                </a:solidFill>
              </a:rPr>
              <a:t>lightcurves</a:t>
            </a:r>
            <a:r>
              <a:rPr lang="en-US" dirty="0" smtClean="0">
                <a:solidFill>
                  <a:srgbClr val="FFFFFF"/>
                </a:solidFill>
              </a:rPr>
              <a:t> of </a:t>
            </a:r>
            <a:r>
              <a:rPr lang="en-US" dirty="0" err="1" smtClean="0">
                <a:solidFill>
                  <a:srgbClr val="FFFFFF"/>
                </a:solidFill>
              </a:rPr>
              <a:t>SGRBs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bright, quickly-varying flares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plateau phases. 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19383"/>
            <a:ext cx="9144000" cy="3138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2614483"/>
            <a:ext cx="3327400" cy="110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8288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Rowlinson</a:t>
            </a:r>
            <a:r>
              <a:rPr lang="en-US" sz="2200" dirty="0" smtClean="0">
                <a:solidFill>
                  <a:srgbClr val="008000"/>
                </a:solidFill>
              </a:rPr>
              <a:t> et al. (2013)</a:t>
            </a:r>
          </a:p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Zhang &amp; </a:t>
            </a:r>
            <a:r>
              <a:rPr lang="en-US" sz="2200" dirty="0" err="1" smtClean="0">
                <a:solidFill>
                  <a:srgbClr val="008000"/>
                </a:solidFill>
              </a:rPr>
              <a:t>Mezaros</a:t>
            </a:r>
            <a:r>
              <a:rPr lang="en-US" sz="2200" dirty="0" smtClean="0">
                <a:solidFill>
                  <a:srgbClr val="008000"/>
                </a:solidFill>
              </a:rPr>
              <a:t> (2001)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Supramassive</a:t>
            </a:r>
            <a:r>
              <a:rPr lang="en-US" dirty="0" smtClean="0">
                <a:solidFill>
                  <a:srgbClr val="FFFFFF"/>
                </a:solidFill>
              </a:rPr>
              <a:t>, collapsing central engines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1880098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20421"/>
            <a:ext cx="1885950" cy="1911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550" y="1220421"/>
            <a:ext cx="1847850" cy="1918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379" y="1226771"/>
            <a:ext cx="1918821" cy="1912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3528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Abrupt cut-offs are interpreted as </a:t>
            </a:r>
            <a:r>
              <a:rPr lang="en-US" sz="2200" dirty="0" err="1" smtClean="0">
                <a:solidFill>
                  <a:srgbClr val="FFFFFF"/>
                </a:solidFill>
              </a:rPr>
              <a:t>supramassive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</a:rPr>
              <a:t>protomagnetars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COLLAPSING TO BLACK HOLES</a:t>
            </a:r>
            <a:r>
              <a:rPr lang="en-US" sz="2200" dirty="0" smtClean="0">
                <a:solidFill>
                  <a:srgbClr val="FFFFFF"/>
                </a:solidFill>
              </a:rPr>
              <a:t>. </a:t>
            </a:r>
            <a:r>
              <a:rPr lang="en-US" sz="2200" i="1" dirty="0" smtClean="0">
                <a:solidFill>
                  <a:srgbClr val="FFFFFF"/>
                </a:solidFill>
              </a:rPr>
              <a:t>How likely is this (i.e. 0 &lt; </a:t>
            </a:r>
            <a:r>
              <a:rPr lang="en-US" sz="2200" i="1" dirty="0" err="1" smtClean="0">
                <a:solidFill>
                  <a:srgbClr val="FFFFFF"/>
                </a:solidFill>
              </a:rPr>
              <a:t>t</a:t>
            </a:r>
            <a:r>
              <a:rPr lang="en-US" sz="2200" i="1" baseline="-25000" dirty="0" err="1" smtClean="0">
                <a:solidFill>
                  <a:srgbClr val="FFFFFF"/>
                </a:solidFill>
              </a:rPr>
              <a:t>col</a:t>
            </a:r>
            <a:r>
              <a:rPr lang="en-US" sz="2200" i="1" dirty="0" smtClean="0">
                <a:solidFill>
                  <a:srgbClr val="FFFFFF"/>
                </a:solidFill>
              </a:rPr>
              <a:t> &lt; ∞)?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335760"/>
            <a:ext cx="5321300" cy="845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86980" y="4343400"/>
            <a:ext cx="199502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I, R, M</a:t>
            </a:r>
            <a:r>
              <a:rPr lang="en-US" sz="2000" baseline="-25000" dirty="0" smtClean="0"/>
              <a:t>TOV</a:t>
            </a:r>
            <a:r>
              <a:rPr lang="en-US" sz="2000" dirty="0" smtClean="0"/>
              <a:t>: from neutron star EOS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600" y="6172200"/>
            <a:ext cx="45560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, p</a:t>
            </a:r>
            <a:r>
              <a:rPr lang="en-US" sz="2000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dirty="0" smtClean="0">
                <a:solidFill>
                  <a:srgbClr val="000000"/>
                </a:solidFill>
              </a:rPr>
              <a:t>: measured from </a:t>
            </a:r>
            <a:r>
              <a:rPr lang="en-US" sz="2000" dirty="0" err="1" smtClean="0">
                <a:solidFill>
                  <a:srgbClr val="000000"/>
                </a:solidFill>
              </a:rPr>
              <a:t>Rowlinson</a:t>
            </a:r>
            <a:r>
              <a:rPr lang="en-US" sz="2000" dirty="0" smtClean="0">
                <a:solidFill>
                  <a:srgbClr val="000000"/>
                </a:solidFill>
              </a:rPr>
              <a:t> fit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001" y="5319861"/>
            <a:ext cx="487119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M</a:t>
            </a:r>
            <a:r>
              <a:rPr lang="en-US" sz="2000" baseline="-25000" dirty="0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: probability distribution from Galactic NS-NS binaries (</a:t>
            </a:r>
            <a:r>
              <a:rPr lang="en-US" sz="2000" dirty="0" err="1" smtClean="0">
                <a:solidFill>
                  <a:srgbClr val="000000"/>
                </a:solidFill>
              </a:rPr>
              <a:t>Kiziltan</a:t>
            </a:r>
            <a:r>
              <a:rPr lang="en-US" sz="2000" dirty="0" smtClean="0">
                <a:solidFill>
                  <a:srgbClr val="000000"/>
                </a:solidFill>
              </a:rPr>
              <a:t> et al. 2013).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533400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Rowlinson</a:t>
            </a:r>
            <a:r>
              <a:rPr lang="en-US" sz="2200" dirty="0" smtClean="0">
                <a:solidFill>
                  <a:srgbClr val="008000"/>
                </a:solidFill>
              </a:rPr>
              <a:t> et al. (2013)</a:t>
            </a:r>
          </a:p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Lasky</a:t>
            </a:r>
            <a:r>
              <a:rPr lang="en-US" sz="2200" dirty="0" smtClean="0">
                <a:solidFill>
                  <a:srgbClr val="008000"/>
                </a:solidFill>
              </a:rPr>
              <a:t> et al. (2014)</a:t>
            </a:r>
          </a:p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Ravi &amp; </a:t>
            </a:r>
            <a:r>
              <a:rPr lang="en-US" sz="2200" dirty="0" err="1" smtClean="0">
                <a:solidFill>
                  <a:srgbClr val="008000"/>
                </a:solidFill>
              </a:rPr>
              <a:t>Lasky</a:t>
            </a:r>
            <a:r>
              <a:rPr lang="en-US" sz="2200" dirty="0" smtClean="0">
                <a:solidFill>
                  <a:srgbClr val="008000"/>
                </a:solidFill>
              </a:rPr>
              <a:t> (2014) </a:t>
            </a:r>
          </a:p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(arXiv:1403.6327)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400" y="2438400"/>
            <a:ext cx="7467600" cy="430887"/>
            <a:chOff x="533400" y="2438400"/>
            <a:chExt cx="7467600" cy="430887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2438400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0.2%</a:t>
              </a:r>
              <a:endParaRPr lang="en-US" sz="2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95600" y="2438400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15%</a:t>
              </a:r>
              <a:endParaRPr lang="en-US" sz="2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15379" y="2438400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18%</a:t>
              </a:r>
              <a:endParaRPr lang="en-US" sz="2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9000" y="2438400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60%</a:t>
              </a:r>
              <a:endParaRPr lang="en-US" sz="2200" dirty="0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general collapse time prediction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610350" cy="4862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081986"/>
            <a:ext cx="41910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 – 44,000 </a:t>
            </a:r>
            <a:r>
              <a:rPr lang="en-US" sz="2400" dirty="0" err="1" smtClean="0"/>
              <a:t>s</a:t>
            </a:r>
            <a:r>
              <a:rPr lang="en-US" sz="2400" dirty="0" smtClean="0"/>
              <a:t> (95% confidence)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427113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Ravi &amp; </a:t>
            </a:r>
            <a:r>
              <a:rPr lang="en-US" sz="2200" dirty="0" err="1" smtClean="0">
                <a:solidFill>
                  <a:srgbClr val="008000"/>
                </a:solidFill>
              </a:rPr>
              <a:t>Lasky</a:t>
            </a:r>
            <a:r>
              <a:rPr lang="en-US" sz="2200" dirty="0" smtClean="0">
                <a:solidFill>
                  <a:srgbClr val="008000"/>
                </a:solidFill>
              </a:rPr>
              <a:t> (2014)</a:t>
            </a:r>
            <a:endParaRPr lang="en-US" sz="2200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23622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2007513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 </a:t>
            </a:r>
            <a:r>
              <a:rPr lang="en-US" sz="2200" dirty="0" err="1" smtClean="0"/>
              <a:t>EOSs</a:t>
            </a:r>
            <a:endParaRPr lang="en-US" sz="2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Fast radio bursts (</a:t>
            </a:r>
            <a:r>
              <a:rPr lang="en-US" dirty="0" err="1" smtClean="0">
                <a:solidFill>
                  <a:schemeClr val="bg1"/>
                </a:solidFill>
              </a:rPr>
              <a:t>FRBs</a:t>
            </a:r>
            <a:r>
              <a:rPr lang="en-US" dirty="0" smtClean="0">
                <a:solidFill>
                  <a:schemeClr val="bg1"/>
                </a:solidFill>
              </a:rPr>
              <a:t>) may be markers of a hitherto unknown class of extraordinarily energetic, and possibly cataclysmic, cosmological events.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slightly surprising consequence of the </a:t>
            </a:r>
            <a:r>
              <a:rPr lang="en-US" sz="3200" dirty="0" err="1" smtClean="0">
                <a:solidFill>
                  <a:schemeClr val="bg1"/>
                </a:solidFill>
              </a:rPr>
              <a:t>blitzar</a:t>
            </a:r>
            <a:r>
              <a:rPr lang="en-US" sz="3200" dirty="0" smtClean="0">
                <a:solidFill>
                  <a:schemeClr val="bg1"/>
                </a:solidFill>
              </a:rPr>
              <a:t> model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71272" y="990600"/>
            <a:ext cx="8391728" cy="5886734"/>
            <a:chOff x="371272" y="990600"/>
            <a:chExt cx="8391728" cy="58867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272" y="990600"/>
              <a:ext cx="8391728" cy="588673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6800" y="1371600"/>
              <a:ext cx="472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FFFFFF"/>
                  </a:solidFill>
                </a:rPr>
                <a:t>Supramassive</a:t>
              </a:r>
              <a:r>
                <a:rPr lang="en-US" sz="2200" dirty="0" smtClean="0">
                  <a:solidFill>
                    <a:srgbClr val="FFFFFF"/>
                  </a:solidFill>
                </a:rPr>
                <a:t> NS mass range: </a:t>
              </a:r>
              <a:r>
                <a:rPr lang="en-US" sz="2200" dirty="0" err="1" smtClean="0">
                  <a:solidFill>
                    <a:srgbClr val="FFFFFF"/>
                  </a:solidFill>
                </a:rPr>
                <a:t>t</a:t>
              </a:r>
              <a:r>
                <a:rPr lang="en-US" sz="2200" baseline="-25000" dirty="0" err="1" smtClean="0">
                  <a:solidFill>
                    <a:srgbClr val="FFFFFF"/>
                  </a:solidFill>
                </a:rPr>
                <a:t>col</a:t>
              </a:r>
              <a:r>
                <a:rPr lang="en-US" sz="2200" dirty="0" smtClean="0">
                  <a:solidFill>
                    <a:srgbClr val="FFFFFF"/>
                  </a:solidFill>
                </a:rPr>
                <a:t> &gt; 0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1272" y="990599"/>
            <a:ext cx="8391728" cy="5886735"/>
            <a:chOff x="371272" y="990599"/>
            <a:chExt cx="8391728" cy="58867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272" y="990599"/>
              <a:ext cx="8391728" cy="58867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5800" y="1371600"/>
              <a:ext cx="5105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FFFFFF"/>
                  </a:solidFill>
                </a:rPr>
                <a:t>Supramassive</a:t>
              </a:r>
              <a:r>
                <a:rPr lang="en-US" sz="2200" dirty="0" smtClean="0">
                  <a:solidFill>
                    <a:srgbClr val="FFFFFF"/>
                  </a:solidFill>
                </a:rPr>
                <a:t> NS mass range: </a:t>
              </a:r>
              <a:r>
                <a:rPr lang="en-US" sz="2200" dirty="0" err="1" smtClean="0">
                  <a:solidFill>
                    <a:srgbClr val="FFFFFF"/>
                  </a:solidFill>
                </a:rPr>
                <a:t>t</a:t>
              </a:r>
              <a:r>
                <a:rPr lang="en-US" sz="2200" baseline="-25000" dirty="0" err="1" smtClean="0">
                  <a:solidFill>
                    <a:srgbClr val="FFFFFF"/>
                  </a:solidFill>
                </a:rPr>
                <a:t>col</a:t>
              </a:r>
              <a:r>
                <a:rPr lang="en-US" sz="2200" dirty="0" smtClean="0">
                  <a:solidFill>
                    <a:srgbClr val="FFFFFF"/>
                  </a:solidFill>
                </a:rPr>
                <a:t> &gt; 1e2 </a:t>
              </a:r>
              <a:r>
                <a:rPr lang="en-US" sz="2200" dirty="0" err="1" smtClean="0">
                  <a:solidFill>
                    <a:srgbClr val="FFFFFF"/>
                  </a:solidFill>
                </a:rPr>
                <a:t>s</a:t>
              </a:r>
              <a:r>
                <a:rPr lang="en-US" sz="2200" dirty="0" smtClean="0">
                  <a:solidFill>
                    <a:srgbClr val="FFFFFF"/>
                  </a:solidFill>
                </a:rPr>
                <a:t>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1272" y="990598"/>
            <a:ext cx="8391728" cy="5886735"/>
            <a:chOff x="371272" y="990598"/>
            <a:chExt cx="8391728" cy="588673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272" y="990598"/>
              <a:ext cx="8391728" cy="58867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66800" y="1371600"/>
              <a:ext cx="5105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FFFFFF"/>
                  </a:solidFill>
                </a:rPr>
                <a:t>Supramassive</a:t>
              </a:r>
              <a:r>
                <a:rPr lang="en-US" sz="2200" dirty="0" smtClean="0">
                  <a:solidFill>
                    <a:srgbClr val="FFFFFF"/>
                  </a:solidFill>
                </a:rPr>
                <a:t> NS mass range: </a:t>
              </a:r>
              <a:r>
                <a:rPr lang="en-US" sz="2200" dirty="0" err="1" smtClean="0">
                  <a:solidFill>
                    <a:srgbClr val="FFFFFF"/>
                  </a:solidFill>
                </a:rPr>
                <a:t>t</a:t>
              </a:r>
              <a:r>
                <a:rPr lang="en-US" sz="2200" baseline="-25000" dirty="0" err="1" smtClean="0">
                  <a:solidFill>
                    <a:srgbClr val="FFFFFF"/>
                  </a:solidFill>
                </a:rPr>
                <a:t>col</a:t>
              </a:r>
              <a:r>
                <a:rPr lang="en-US" sz="2200" dirty="0" smtClean="0">
                  <a:solidFill>
                    <a:srgbClr val="FFFFFF"/>
                  </a:solidFill>
                </a:rPr>
                <a:t> &gt; 1e4 </a:t>
              </a:r>
              <a:r>
                <a:rPr lang="en-US" sz="2200" dirty="0" err="1" smtClean="0">
                  <a:solidFill>
                    <a:srgbClr val="FFFFFF"/>
                  </a:solidFill>
                </a:rPr>
                <a:t>s</a:t>
              </a:r>
              <a:r>
                <a:rPr lang="en-US" sz="2200" dirty="0" smtClean="0">
                  <a:solidFill>
                    <a:srgbClr val="FFFFFF"/>
                  </a:solidFill>
                </a:rPr>
                <a:t>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1272" y="990600"/>
            <a:ext cx="8391728" cy="5886735"/>
            <a:chOff x="371272" y="990600"/>
            <a:chExt cx="8391728" cy="58867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272" y="990600"/>
              <a:ext cx="8391728" cy="58867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66800" y="1371600"/>
              <a:ext cx="525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FFFFFF"/>
                  </a:solidFill>
                </a:rPr>
                <a:t>Supramassive</a:t>
              </a:r>
              <a:r>
                <a:rPr lang="en-US" sz="2200" dirty="0" smtClean="0">
                  <a:solidFill>
                    <a:srgbClr val="FFFFFF"/>
                  </a:solidFill>
                </a:rPr>
                <a:t> NS mass range: </a:t>
              </a:r>
              <a:r>
                <a:rPr lang="en-US" sz="2200" dirty="0" err="1" smtClean="0">
                  <a:solidFill>
                    <a:srgbClr val="FFFFFF"/>
                  </a:solidFill>
                </a:rPr>
                <a:t>t</a:t>
              </a:r>
              <a:r>
                <a:rPr lang="en-US" sz="2200" baseline="-25000" dirty="0" err="1" smtClean="0">
                  <a:solidFill>
                    <a:srgbClr val="FFFFFF"/>
                  </a:solidFill>
                </a:rPr>
                <a:t>col</a:t>
              </a:r>
              <a:r>
                <a:rPr lang="en-US" sz="2200" dirty="0" smtClean="0">
                  <a:solidFill>
                    <a:srgbClr val="FFFFFF"/>
                  </a:solidFill>
                </a:rPr>
                <a:t> &gt; 1e5 </a:t>
              </a:r>
              <a:r>
                <a:rPr lang="en-US" sz="2200" dirty="0" err="1" smtClean="0">
                  <a:solidFill>
                    <a:srgbClr val="FFFFFF"/>
                  </a:solidFill>
                </a:rPr>
                <a:t>s</a:t>
              </a:r>
              <a:r>
                <a:rPr lang="en-US" sz="2200" dirty="0" smtClean="0">
                  <a:solidFill>
                    <a:srgbClr val="FFFFFF"/>
                  </a:solidFill>
                </a:rPr>
                <a:t>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Possible caveats – generally on small timescales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784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rgbClr val="FFFFFF"/>
                </a:solidFill>
              </a:rPr>
              <a:t>Differential rotation support, rather than only uniform rotation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>
                <a:solidFill>
                  <a:srgbClr val="FFFFFF"/>
                </a:solidFill>
              </a:rPr>
              <a:t>Differential rotation is suppressed on Alfven timescale (&lt; 1 </a:t>
            </a:r>
            <a:r>
              <a:rPr lang="en-US" sz="2100" i="1" dirty="0" err="1" smtClean="0">
                <a:solidFill>
                  <a:srgbClr val="FFFFFF"/>
                </a:solidFill>
              </a:rPr>
              <a:t>s</a:t>
            </a:r>
            <a:r>
              <a:rPr lang="en-US" sz="2100" i="1" dirty="0" smtClean="0">
                <a:solidFill>
                  <a:srgbClr val="FFFFFF"/>
                </a:solidFill>
              </a:rPr>
              <a:t> for </a:t>
            </a:r>
            <a:r>
              <a:rPr lang="en-US" sz="2100" i="1" dirty="0" err="1" smtClean="0">
                <a:solidFill>
                  <a:srgbClr val="FFFFFF"/>
                </a:solidFill>
              </a:rPr>
              <a:t>protomagnetars</a:t>
            </a:r>
            <a:r>
              <a:rPr lang="en-US" sz="2100" i="1" dirty="0" smtClean="0">
                <a:solidFill>
                  <a:srgbClr val="FFFF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rgbClr val="FFFFFF"/>
                </a:solidFill>
              </a:rPr>
              <a:t>Gravitational radiation driven by bar-instabilities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>
                <a:solidFill>
                  <a:srgbClr val="FFFFFF"/>
                </a:solidFill>
              </a:rPr>
              <a:t>T/|</a:t>
            </a:r>
            <a:r>
              <a:rPr lang="en-US" sz="2100" i="1" dirty="0" err="1" smtClean="0">
                <a:solidFill>
                  <a:srgbClr val="FFFFFF"/>
                </a:solidFill>
              </a:rPr>
              <a:t>W|is</a:t>
            </a:r>
            <a:r>
              <a:rPr lang="en-US" sz="2100" i="1" dirty="0" smtClean="0">
                <a:solidFill>
                  <a:srgbClr val="FFFFFF"/>
                </a:solidFill>
              </a:rPr>
              <a:t> likely less than 0.14, independent of (plausible) equation of state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rgbClr val="FFFFFF"/>
                </a:solidFill>
              </a:rPr>
              <a:t>Is vacuum dipole spin-down a reasonable assumption?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>
                <a:solidFill>
                  <a:srgbClr val="FFFFFF"/>
                </a:solidFill>
              </a:rPr>
              <a:t>Hard to know (simulations suggest a crazy internal field structure), but likely on large scales.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rgbClr val="FFFFFF"/>
                </a:solidFill>
              </a:rPr>
              <a:t>Fall-back accretion torques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>
                <a:solidFill>
                  <a:srgbClr val="FFFFFF"/>
                </a:solidFill>
              </a:rPr>
              <a:t>Not likely to be significant because of small </a:t>
            </a:r>
            <a:r>
              <a:rPr lang="en-US" sz="2100" i="1" dirty="0" err="1" smtClean="0">
                <a:solidFill>
                  <a:srgbClr val="FFFFFF"/>
                </a:solidFill>
              </a:rPr>
              <a:t>ejecta</a:t>
            </a:r>
            <a:r>
              <a:rPr lang="en-US" sz="2100" i="1" dirty="0" smtClean="0">
                <a:solidFill>
                  <a:srgbClr val="FFFFFF"/>
                </a:solidFill>
              </a:rPr>
              <a:t> masses.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rgbClr val="FFFFFF"/>
                </a:solidFill>
              </a:rPr>
              <a:t>Gravitational radiation from magnetic field induced deformities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>
                <a:solidFill>
                  <a:srgbClr val="FFFFFF"/>
                </a:solidFill>
              </a:rPr>
              <a:t>Also not likely on long timescales     </a:t>
            </a:r>
            <a:endParaRPr lang="en-US" sz="2100" i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9CD9-98A4-A844-ACF8-782EFFAC648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6427113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See discussion in Ravi &amp; </a:t>
            </a:r>
            <a:r>
              <a:rPr lang="en-US" sz="1600" dirty="0" err="1" smtClean="0">
                <a:solidFill>
                  <a:srgbClr val="008000"/>
                </a:solidFill>
              </a:rPr>
              <a:t>Lasky</a:t>
            </a:r>
            <a:r>
              <a:rPr lang="en-US" sz="1600" dirty="0" smtClean="0">
                <a:solidFill>
                  <a:srgbClr val="008000"/>
                </a:solidFill>
              </a:rPr>
              <a:t> (2014)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Implications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the ~25% of </a:t>
            </a:r>
            <a:r>
              <a:rPr lang="en-US" dirty="0" err="1" smtClean="0">
                <a:solidFill>
                  <a:schemeClr val="bg1"/>
                </a:solidFill>
              </a:rPr>
              <a:t>SGRBs</a:t>
            </a:r>
            <a:r>
              <a:rPr lang="en-US" dirty="0" smtClean="0">
                <a:solidFill>
                  <a:schemeClr val="bg1"/>
                </a:solidFill>
              </a:rPr>
              <a:t> which show signatures of </a:t>
            </a:r>
            <a:r>
              <a:rPr lang="en-US" dirty="0" err="1" smtClean="0">
                <a:solidFill>
                  <a:schemeClr val="bg1"/>
                </a:solidFill>
              </a:rPr>
              <a:t>magnetar</a:t>
            </a:r>
            <a:r>
              <a:rPr lang="en-US" dirty="0" smtClean="0">
                <a:solidFill>
                  <a:schemeClr val="bg1"/>
                </a:solidFill>
              </a:rPr>
              <a:t> central engine collapse to a black holes, </a:t>
            </a:r>
            <a:r>
              <a:rPr lang="en-US" dirty="0" err="1" smtClean="0">
                <a:solidFill>
                  <a:schemeClr val="bg1"/>
                </a:solidFill>
              </a:rPr>
              <a:t>blitzar</a:t>
            </a:r>
            <a:r>
              <a:rPr lang="en-US" dirty="0" smtClean="0">
                <a:solidFill>
                  <a:schemeClr val="bg1"/>
                </a:solidFill>
              </a:rPr>
              <a:t>-like emission will occur within 13 hours of the SGRB.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Radio propagation in surrounding medium may be possible (Zhang 2014).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X-ray plateaus (and cut-offs) are also seen in ~5% of long </a:t>
            </a:r>
            <a:r>
              <a:rPr lang="en-US" dirty="0" err="1" smtClean="0">
                <a:solidFill>
                  <a:schemeClr val="bg1"/>
                </a:solidFill>
              </a:rPr>
              <a:t>GRBs</a:t>
            </a:r>
            <a:r>
              <a:rPr lang="en-US" dirty="0" smtClean="0">
                <a:solidFill>
                  <a:schemeClr val="bg1"/>
                </a:solidFill>
              </a:rPr>
              <a:t>, which are more common.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Collapse time predictions are exceedingly hard for long GRB </a:t>
            </a:r>
            <a:r>
              <a:rPr lang="en-US" dirty="0" err="1" smtClean="0">
                <a:solidFill>
                  <a:schemeClr val="bg1"/>
                </a:solidFill>
              </a:rPr>
              <a:t>supramassive</a:t>
            </a:r>
            <a:r>
              <a:rPr lang="en-US" dirty="0" smtClean="0">
                <a:solidFill>
                  <a:schemeClr val="bg1"/>
                </a:solidFill>
              </a:rPr>
              <a:t> central engines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rgbClr val="000000">
              <a:alpha val="50000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Conclusions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  <a:solidFill>
            <a:schemeClr val="tx1">
              <a:alpha val="68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Targeted FRB searches, despite skepticism, allow for interesting science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GRBs</a:t>
            </a:r>
            <a:r>
              <a:rPr lang="en-US" dirty="0" smtClean="0">
                <a:solidFill>
                  <a:srgbClr val="FFFFFF"/>
                </a:solidFill>
              </a:rPr>
              <a:t>, in particular, are an obvious trigger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LOFAR </a:t>
            </a:r>
            <a:r>
              <a:rPr lang="en-US" i="1" dirty="0" smtClean="0">
                <a:solidFill>
                  <a:srgbClr val="FFFFFF"/>
                </a:solidFill>
              </a:rPr>
              <a:t>should </a:t>
            </a:r>
            <a:r>
              <a:rPr lang="en-US" dirty="0" smtClean="0">
                <a:solidFill>
                  <a:srgbClr val="FFFFFF"/>
                </a:solidFill>
              </a:rPr>
              <a:t>do this every day!!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Distributions of FRB properties are hard to constrain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Range of pulse shape evolution possibilities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Range of minimum </a:t>
            </a:r>
            <a:r>
              <a:rPr lang="en-US" dirty="0" err="1" smtClean="0">
                <a:solidFill>
                  <a:srgbClr val="FFFFFF"/>
                </a:solidFill>
              </a:rPr>
              <a:t>fluences</a:t>
            </a: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Always, always try and look for things!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Cosmic string kinks, cusps, collisions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1"/>
            <a:ext cx="5181600" cy="3756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029200"/>
            <a:ext cx="5410200" cy="148317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62600" y="1219200"/>
            <a:ext cx="3200400" cy="352045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Among the most detailed FRB predictions!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Topological defects that are expected in grand unified theories to form during cosmic phase transitions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Predict linearly-</a:t>
            </a:r>
            <a:r>
              <a:rPr lang="en-US" dirty="0" err="1" smtClean="0">
                <a:solidFill>
                  <a:schemeClr val="bg1"/>
                </a:solidFill>
              </a:rPr>
              <a:t>polarised</a:t>
            </a:r>
            <a:r>
              <a:rPr lang="en-US" dirty="0" smtClean="0">
                <a:solidFill>
                  <a:schemeClr val="bg1"/>
                </a:solidFill>
              </a:rPr>
              <a:t> radio bursts coincident with cosmic-ray and gravitational-wave events. 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181600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>
                <a:solidFill>
                  <a:srgbClr val="FFFFFF"/>
                </a:solidFill>
              </a:rPr>
              <a:t>Burst durations ~ 1 ms</a:t>
            </a:r>
          </a:p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Calculations for L-band bursts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788313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Cai</a:t>
            </a:r>
            <a:r>
              <a:rPr lang="en-US" sz="2200" dirty="0" smtClean="0">
                <a:solidFill>
                  <a:srgbClr val="008000"/>
                </a:solidFill>
              </a:rPr>
              <a:t> et al. (2012)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Magnetar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hyperflares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841"/>
            <a:ext cx="8229600" cy="4716959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SGRs</a:t>
            </a:r>
            <a:r>
              <a:rPr lang="en-US" dirty="0" smtClean="0">
                <a:solidFill>
                  <a:schemeClr val="bg1"/>
                </a:solidFill>
              </a:rPr>
              <a:t> (10-13 known) are </a:t>
            </a:r>
            <a:r>
              <a:rPr lang="en-US" dirty="0" err="1" smtClean="0">
                <a:solidFill>
                  <a:schemeClr val="bg1"/>
                </a:solidFill>
              </a:rPr>
              <a:t>magnetars</a:t>
            </a:r>
            <a:r>
              <a:rPr lang="en-US" dirty="0" smtClean="0">
                <a:solidFill>
                  <a:schemeClr val="bg1"/>
                </a:solidFill>
              </a:rPr>
              <a:t> with B</a:t>
            </a:r>
            <a:r>
              <a:rPr lang="en-US" baseline="-25000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~ 10</a:t>
            </a:r>
            <a:r>
              <a:rPr lang="en-US" baseline="30000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 G, spin periods of 2 – 12 </a:t>
            </a:r>
            <a:r>
              <a:rPr lang="en-US" dirty="0" err="1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Characterised</a:t>
            </a:r>
            <a:r>
              <a:rPr lang="en-US" dirty="0" smtClean="0">
                <a:solidFill>
                  <a:schemeClr val="bg1"/>
                </a:solidFill>
              </a:rPr>
              <a:t> by active periods of repeated soft gamma-ray flaring, and rare </a:t>
            </a:r>
            <a:r>
              <a:rPr lang="en-US" dirty="0" err="1" smtClean="0">
                <a:solidFill>
                  <a:schemeClr val="bg1"/>
                </a:solidFill>
              </a:rPr>
              <a:t>hyperflares</a:t>
            </a:r>
            <a:r>
              <a:rPr lang="en-US" dirty="0" smtClean="0">
                <a:solidFill>
                  <a:schemeClr val="bg1"/>
                </a:solidFill>
              </a:rPr>
              <a:t> (up to 10</a:t>
            </a:r>
            <a:r>
              <a:rPr lang="en-US" baseline="30000" dirty="0" smtClean="0">
                <a:solidFill>
                  <a:schemeClr val="bg1"/>
                </a:solidFill>
              </a:rPr>
              <a:t>47</a:t>
            </a:r>
            <a:r>
              <a:rPr lang="en-US" dirty="0" smtClean="0">
                <a:solidFill>
                  <a:schemeClr val="bg1"/>
                </a:solidFill>
              </a:rPr>
              <a:t> erg s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Approximate scaling from solar flares suggests that 10</a:t>
            </a:r>
            <a:r>
              <a:rPr lang="en-US" baseline="30000" dirty="0" smtClean="0">
                <a:solidFill>
                  <a:schemeClr val="bg1"/>
                </a:solidFill>
              </a:rPr>
              <a:t>-4</a:t>
            </a:r>
            <a:r>
              <a:rPr lang="en-US" dirty="0" smtClean="0">
                <a:solidFill>
                  <a:schemeClr val="bg1"/>
                </a:solidFill>
              </a:rPr>
              <a:t> of the SGR luminosity is emitted in radio waves.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Rate estimate agrees with Thornton et al. 10</a:t>
            </a:r>
            <a:r>
              <a:rPr lang="en-US" baseline="30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/ sky / day  estimate for sources at </a:t>
            </a:r>
            <a:r>
              <a:rPr lang="en-US" dirty="0" err="1" smtClean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 &lt; 1.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Are </a:t>
            </a:r>
            <a:r>
              <a:rPr lang="en-US" dirty="0" err="1" smtClean="0">
                <a:solidFill>
                  <a:schemeClr val="bg1"/>
                </a:solidFill>
              </a:rPr>
              <a:t>hyperflares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magnetospheric</a:t>
            </a:r>
            <a:r>
              <a:rPr lang="en-US" dirty="0" smtClean="0">
                <a:solidFill>
                  <a:schemeClr val="bg1"/>
                </a:solidFill>
              </a:rPr>
              <a:t> or internal in origin?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593615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Popov &amp; </a:t>
            </a:r>
            <a:r>
              <a:rPr lang="en-US" sz="2200" dirty="0" err="1" smtClean="0">
                <a:solidFill>
                  <a:srgbClr val="008000"/>
                </a:solidFill>
              </a:rPr>
              <a:t>Postnov</a:t>
            </a:r>
            <a:r>
              <a:rPr lang="en-US" sz="2200" dirty="0" smtClean="0">
                <a:solidFill>
                  <a:srgbClr val="008000"/>
                </a:solidFill>
              </a:rPr>
              <a:t> (2013)</a:t>
            </a:r>
          </a:p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Lyutikov</a:t>
            </a:r>
            <a:r>
              <a:rPr lang="en-US" sz="2200" dirty="0" smtClean="0">
                <a:solidFill>
                  <a:srgbClr val="008000"/>
                </a:solidFill>
              </a:rPr>
              <a:t> (2006)</a:t>
            </a:r>
          </a:p>
          <a:p>
            <a:pPr algn="ctr"/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rgbClr val="000000">
              <a:alpha val="43000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Targeted searches for </a:t>
            </a:r>
            <a:r>
              <a:rPr lang="en-US" dirty="0" err="1" smtClean="0">
                <a:solidFill>
                  <a:srgbClr val="FFFFFF"/>
                </a:solidFill>
              </a:rPr>
              <a:t>FRBs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  <a:solidFill>
            <a:schemeClr val="tx1">
              <a:alpha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Huge benefits!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Identification of physical mechanism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Association with astrophysical source leads to new cosmological probe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Possibilities:	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Radio stars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Magnetars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Starburst regions, for </a:t>
            </a:r>
            <a:r>
              <a:rPr lang="en-US" dirty="0" err="1" smtClean="0">
                <a:solidFill>
                  <a:srgbClr val="FFFFFF"/>
                </a:solidFill>
              </a:rPr>
              <a:t>magnetars</a:t>
            </a:r>
            <a:r>
              <a:rPr lang="en-US" dirty="0" smtClean="0">
                <a:solidFill>
                  <a:srgbClr val="FFFFFF"/>
                </a:solidFill>
              </a:rPr>
              <a:t> and giant pulse emitting pulsars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GRBs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Outline of talk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Somewhat interesting properties of </a:t>
            </a:r>
            <a:r>
              <a:rPr lang="en-US" dirty="0" err="1" smtClean="0">
                <a:solidFill>
                  <a:srgbClr val="FFFFFF"/>
                </a:solidFill>
              </a:rPr>
              <a:t>Parkes</a:t>
            </a:r>
            <a:r>
              <a:rPr lang="en-US" dirty="0" smtClean="0">
                <a:solidFill>
                  <a:srgbClr val="FFFFFF"/>
                </a:solidFill>
              </a:rPr>
              <a:t> FRB 131104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Theoretical ideas - what could they be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Focus on “</a:t>
            </a:r>
            <a:r>
              <a:rPr lang="en-US" dirty="0" err="1" smtClean="0">
                <a:solidFill>
                  <a:srgbClr val="FFFFFF"/>
                </a:solidFill>
              </a:rPr>
              <a:t>Blitzars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Searching for </a:t>
            </a:r>
            <a:r>
              <a:rPr lang="en-US" dirty="0" err="1" smtClean="0">
                <a:solidFill>
                  <a:srgbClr val="FFFFFF"/>
                </a:solidFill>
              </a:rPr>
              <a:t>FRBs</a:t>
            </a:r>
            <a:r>
              <a:rPr lang="en-US" dirty="0" smtClean="0">
                <a:solidFill>
                  <a:srgbClr val="FFFFFF"/>
                </a:solidFill>
              </a:rPr>
              <a:t> following short gamma-ray bursts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9449"/>
            <a:ext cx="8077200" cy="3268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03442" cy="35894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086600" y="4953000"/>
            <a:ext cx="838200" cy="16002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1078282"/>
            <a:ext cx="3835400" cy="2045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1219200"/>
            <a:ext cx="1676400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Ryan Shannon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172200" y="1447798"/>
            <a:ext cx="609600" cy="30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  <a:solidFill>
            <a:srgbClr val="000000">
              <a:alpha val="41000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P855 observing program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635635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2012 ATNF Annual Report</a:t>
            </a:r>
            <a:endParaRPr lang="en-US" sz="2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2110"/>
            <a:ext cx="8991600" cy="812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2428"/>
            <a:ext cx="4286810" cy="2902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419600"/>
            <a:ext cx="9152351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00" y="2209800"/>
            <a:ext cx="4344900" cy="14815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3416300"/>
            <a:ext cx="4318000" cy="344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86600" cy="266858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7086600" y="228600"/>
            <a:ext cx="609600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7086600" y="914401"/>
            <a:ext cx="609600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086600" y="1600200"/>
            <a:ext cx="609600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7086600" y="2209800"/>
            <a:ext cx="609600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40550"/>
            <a:ext cx="4729154" cy="36174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4957754" y="5562600"/>
            <a:ext cx="1595446" cy="121920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38400"/>
            <a:ext cx="8001000" cy="1370541"/>
          </a:xfrm>
          <a:prstGeom prst="rect">
            <a:avLst/>
          </a:prstGeom>
          <a:ln w="571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Barsdell</a:t>
            </a:r>
            <a:r>
              <a:rPr lang="en-US" dirty="0" smtClean="0">
                <a:solidFill>
                  <a:srgbClr val="008000"/>
                </a:solidFill>
              </a:rPr>
              <a:t> et al. (2011)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3352800"/>
            <a:ext cx="914400" cy="9906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FRB131104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1999"/>
            <a:ext cx="8077200" cy="60829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23816"/>
            <a:ext cx="8439150" cy="6134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803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08" y="228600"/>
            <a:ext cx="3812292" cy="914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Modelling</a:t>
            </a:r>
            <a:r>
              <a:rPr lang="en-US" dirty="0" smtClean="0">
                <a:solidFill>
                  <a:srgbClr val="FFFFFF"/>
                </a:solidFill>
              </a:rPr>
              <a:t> the pulse shape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0308" y="1524000"/>
            <a:ext cx="34312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GAUSSIAN CONVOLVED WITH ONE-SIDED EXPONENTIAL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Gaussian width: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Scaled with DM smearing</a:t>
            </a: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DM: 777.7 +- 1 cm^-3 pc</a:t>
            </a:r>
          </a:p>
          <a:p>
            <a:pPr algn="ctr"/>
            <a:r>
              <a:rPr lang="en-US" sz="2000" dirty="0" err="1" smtClean="0">
                <a:solidFill>
                  <a:srgbClr val="FFFFFF"/>
                </a:solidFill>
              </a:rPr>
              <a:t>DM_beta</a:t>
            </a:r>
            <a:r>
              <a:rPr lang="en-US" sz="2000" dirty="0" smtClean="0">
                <a:solidFill>
                  <a:srgbClr val="FFFFFF"/>
                </a:solidFill>
              </a:rPr>
              <a:t>: -2.007 +- 0.007</a:t>
            </a: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Pulse-broadening: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Tau_0: 1.3 +0.6 -0.4 ms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Alpha: -1.5 +1.5 -2.0</a:t>
            </a: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NE2001 Galactic DM contribution is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69 cm</a:t>
            </a:r>
            <a:r>
              <a:rPr lang="en-US" sz="2400" baseline="30000" dirty="0" smtClean="0">
                <a:solidFill>
                  <a:srgbClr val="FFFFFF"/>
                </a:solidFill>
              </a:rPr>
              <a:t>-3</a:t>
            </a:r>
            <a:r>
              <a:rPr lang="en-US" sz="2400" dirty="0" smtClean="0">
                <a:solidFill>
                  <a:srgbClr val="FFFFFF"/>
                </a:solidFill>
              </a:rPr>
              <a:t> pc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3934"/>
            <a:ext cx="217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80"/>
                </a:solidFill>
              </a:rPr>
              <a:t>0.512 ms resolution</a:t>
            </a:r>
          </a:p>
          <a:p>
            <a:r>
              <a:rPr lang="en-US" dirty="0" smtClean="0">
                <a:solidFill>
                  <a:srgbClr val="000080"/>
                </a:solidFill>
              </a:rPr>
              <a:t>DM smearing </a:t>
            </a:r>
          </a:p>
          <a:p>
            <a:r>
              <a:rPr lang="en-US" dirty="0" smtClean="0">
                <a:solidFill>
                  <a:srgbClr val="000080"/>
                </a:solidFill>
              </a:rPr>
              <a:t>~ 0.6 - 1.5 ms</a:t>
            </a:r>
            <a:endParaRPr lang="en-US" dirty="0">
              <a:solidFill>
                <a:srgbClr val="00008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266405" y="4037806"/>
            <a:ext cx="304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4188708" y="37777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90% confidence intervals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7596-2006-6845-8659-B5D740EEAB9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75642" y="5791200"/>
            <a:ext cx="36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FRB 110220, Thornton et al. (2013)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308" y="1524000"/>
            <a:ext cx="3763691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theme/theme1.xml><?xml version="1.0" encoding="utf-8"?>
<a:theme xmlns:a="http://schemas.openxmlformats.org/drawingml/2006/main" name="pks_pres">
  <a:themeElements>
    <a:clrScheme name="Custom 3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pks_pres.thmx</Template>
  <TotalTime>3771</TotalTime>
  <Words>1258</Words>
  <Application>Microsoft Macintosh PowerPoint</Application>
  <PresentationFormat>On-screen Show (4:3)</PresentationFormat>
  <Paragraphs>186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pks_pres</vt:lpstr>
      <vt:lpstr>Choose your own adventure!  fast radio bursts </vt:lpstr>
      <vt:lpstr>Fast radio bursts (FRBs) may be markers of a hitherto unknown class of extraordinarily energetic, and possibly cataclysmic, cosmological events.</vt:lpstr>
      <vt:lpstr>Outline of talk</vt:lpstr>
      <vt:lpstr>The P855 observing program</vt:lpstr>
      <vt:lpstr>Slide 5</vt:lpstr>
      <vt:lpstr>Slide 6</vt:lpstr>
      <vt:lpstr>Slide 7</vt:lpstr>
      <vt:lpstr>FRB131104 </vt:lpstr>
      <vt:lpstr>Modelling the pulse shape</vt:lpstr>
      <vt:lpstr>Follow-up observations</vt:lpstr>
      <vt:lpstr>FRB fluences</vt:lpstr>
      <vt:lpstr>Why it’s hard to derive the intrinsic FRB luminosity function, and hence the rate</vt:lpstr>
      <vt:lpstr>FRB source heuristics</vt:lpstr>
      <vt:lpstr>Theoretical ideas on extragalactic FRBs</vt:lpstr>
      <vt:lpstr>Blitzars</vt:lpstr>
      <vt:lpstr>Where are they – short GRBs?</vt:lpstr>
      <vt:lpstr>Millisecond magnetar SGRB central engines</vt:lpstr>
      <vt:lpstr>Supramassive, collapsing central engines</vt:lpstr>
      <vt:lpstr>A general collapse time prediction</vt:lpstr>
      <vt:lpstr>A slightly surprising consequence of the blitzar model</vt:lpstr>
      <vt:lpstr>Possible caveats – generally on small timescales</vt:lpstr>
      <vt:lpstr>Implications</vt:lpstr>
      <vt:lpstr>Conclusions</vt:lpstr>
      <vt:lpstr>Cosmic string kinks, cusps, collisions</vt:lpstr>
      <vt:lpstr>Magnetar hyperflares</vt:lpstr>
      <vt:lpstr>Targeted searches for FRBs</vt:lpstr>
    </vt:vector>
  </TitlesOfParts>
  <Company>University of Melbourne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your own adventure!  Fast radio bursts </dc:title>
  <dc:creator>Vikram Ravi</dc:creator>
  <cp:lastModifiedBy>Vikram Ravi</cp:lastModifiedBy>
  <cp:revision>238</cp:revision>
  <dcterms:created xsi:type="dcterms:W3CDTF">2014-06-17T08:26:15Z</dcterms:created>
  <dcterms:modified xsi:type="dcterms:W3CDTF">2014-06-17T08:52:22Z</dcterms:modified>
</cp:coreProperties>
</file>