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8" r:id="rId5"/>
  </p:sldMasterIdLst>
  <p:notesMasterIdLst>
    <p:notesMasterId r:id="rId51"/>
  </p:notesMasterIdLst>
  <p:sldIdLst>
    <p:sldId id="257" r:id="rId6"/>
    <p:sldId id="264" r:id="rId7"/>
    <p:sldId id="265" r:id="rId8"/>
    <p:sldId id="267" r:id="rId9"/>
    <p:sldId id="268" r:id="rId10"/>
    <p:sldId id="269" r:id="rId11"/>
    <p:sldId id="274" r:id="rId12"/>
    <p:sldId id="276" r:id="rId13"/>
    <p:sldId id="277" r:id="rId14"/>
    <p:sldId id="281" r:id="rId15"/>
    <p:sldId id="285" r:id="rId16"/>
    <p:sldId id="287" r:id="rId17"/>
    <p:sldId id="288" r:id="rId18"/>
    <p:sldId id="289" r:id="rId19"/>
    <p:sldId id="290" r:id="rId20"/>
    <p:sldId id="291" r:id="rId21"/>
    <p:sldId id="292" r:id="rId22"/>
    <p:sldId id="295" r:id="rId23"/>
    <p:sldId id="298" r:id="rId24"/>
    <p:sldId id="297" r:id="rId25"/>
    <p:sldId id="301" r:id="rId26"/>
    <p:sldId id="296" r:id="rId27"/>
    <p:sldId id="309" r:id="rId28"/>
    <p:sldId id="333" r:id="rId29"/>
    <p:sldId id="322" r:id="rId30"/>
    <p:sldId id="323" r:id="rId31"/>
    <p:sldId id="325" r:id="rId32"/>
    <p:sldId id="336" r:id="rId33"/>
    <p:sldId id="327" r:id="rId34"/>
    <p:sldId id="328" r:id="rId35"/>
    <p:sldId id="339" r:id="rId36"/>
    <p:sldId id="337" r:id="rId37"/>
    <p:sldId id="331" r:id="rId38"/>
    <p:sldId id="332" r:id="rId39"/>
    <p:sldId id="334" r:id="rId40"/>
    <p:sldId id="313" r:id="rId41"/>
    <p:sldId id="304" r:id="rId42"/>
    <p:sldId id="315" r:id="rId43"/>
    <p:sldId id="314" r:id="rId44"/>
    <p:sldId id="319" r:id="rId45"/>
    <p:sldId id="261" r:id="rId46"/>
    <p:sldId id="320" r:id="rId47"/>
    <p:sldId id="321" r:id="rId48"/>
    <p:sldId id="317" r:id="rId49"/>
    <p:sldId id="33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84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1BC84-EE26-4A73-89F6-0B567C71142A}" type="datetimeFigureOut">
              <a:rPr lang="en-GB" smtClean="0"/>
              <a:t>17/06/2014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7E012-A0B2-4D87-B259-9915C573078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59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1917B2C-C06F-4F70-8DC8-1F41CB3B4052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B0545-64C5-4BBF-8861-0E728E2A3F87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D0F9ED-8480-4216-8C90-C1A1C33F3EAE}" type="slidenum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F293B6-F5DD-4243-AAD7-8938FE8D29CB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76A65F-8D6F-4439-BE2F-8F3E79757C1B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CF11FD-A94F-420A-B060-078C941387ED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FC15C9-F375-4671-B1C9-4439C89DBF63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D4CD58-EF4F-4771-BC5E-8E7BD14B9211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9289C7-4F5D-4CC2-9F00-AAF177EF729B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17/06/2014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Ierapetra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8A79-0841-4D77-B16A-26D575459A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40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17/06/2014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Ierapetra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8A79-0841-4D77-B16A-26D575459A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35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17/06/2014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Ierapetra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8A79-0841-4D77-B16A-26D575459A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88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30A4-CFA2-4E8B-8903-B2321881DDE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0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noProof="0" smtClean="0"/>
              <a:t>Fare clic per modificare lo stile del titolo</a:t>
            </a:r>
            <a:endParaRPr lang="en-US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 smtClean="0"/>
              <a:t>Fare clic per </a:t>
            </a:r>
            <a:r>
              <a:rPr lang="en-US" noProof="0" dirty="0" err="1" smtClean="0"/>
              <a:t>modificare</a:t>
            </a:r>
            <a:r>
              <a:rPr lang="it-IT" dirty="0" smtClean="0"/>
              <a:t>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777C84">
                    <a:lumMod val="50000"/>
                  </a:srgbClr>
                </a:solidFill>
              </a:rPr>
              <a:t>17/06/2014</a:t>
            </a:r>
            <a:endParaRPr lang="en-US" dirty="0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48000" y="6378575"/>
            <a:ext cx="4343400" cy="365125"/>
          </a:xfrm>
        </p:spPr>
        <p:txBody>
          <a:bodyPr/>
          <a:lstStyle>
            <a:lvl1pPr>
              <a:defRPr i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>
                <a:solidFill>
                  <a:srgbClr val="777C84">
                    <a:lumMod val="50000"/>
                  </a:srgbClr>
                </a:solidFill>
              </a:rPr>
              <a:t>Ierapetra</a:t>
            </a:r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243C6-363D-432D-B1A5-8CB73FC0D13D}" type="slidenum">
              <a:rPr lang="it-IT">
                <a:solidFill>
                  <a:srgbClr val="777C84">
                    <a:lumMod val="50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80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5651F-FD06-4755-84C9-020DC2F4EDF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20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18AFF-EB62-4CB9-B541-F0B8E3C7A58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47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15CF2-4102-486C-9C43-8FC87DA9B8A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2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0DE79-2682-440B-AB43-7D75C2D6554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36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E7E9E-30B2-4B7D-8851-52702B844C0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48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37139-DA39-431A-B375-0A90D562A11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1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17/06/2014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Ierapetra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8A79-0841-4D77-B16A-26D575459A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421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3ED60-031C-48C7-A219-3BC33C5F1DE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7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FD781-4C5D-45BE-8BEF-B1CE95B9FF0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58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5A7AA-29AD-4D1D-B79F-6E7F062AC0A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11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F22118-4CAB-4668-9128-1E8B212B44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D700-4C4D-4BBD-A11C-3A480632ADC0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10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D700-4C4D-4BBD-A11C-3A480632ADC0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05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D700-4C4D-4BBD-A11C-3A480632ADC0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6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D700-4C4D-4BBD-A11C-3A480632ADC0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81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D700-4C4D-4BBD-A11C-3A480632ADC0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93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D700-4C4D-4BBD-A11C-3A480632ADC0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5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17/06/2014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Ierapetra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8A79-0841-4D77-B16A-26D575459A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535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D700-4C4D-4BBD-A11C-3A480632ADC0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89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D700-4C4D-4BBD-A11C-3A480632ADC0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24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D700-4C4D-4BBD-A11C-3A480632ADC0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910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D700-4C4D-4BBD-A11C-3A480632ADC0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952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D700-4C4D-4BBD-A11C-3A480632ADC0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70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30A4-CFA2-4E8B-8903-B2321881DDE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92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noProof="0" smtClean="0"/>
              <a:t>Fare clic per modificare lo stile del titolo</a:t>
            </a:r>
            <a:endParaRPr lang="en-US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 smtClean="0"/>
              <a:t>Fare clic per </a:t>
            </a:r>
            <a:r>
              <a:rPr lang="en-US" noProof="0" dirty="0" err="1" smtClean="0"/>
              <a:t>modificare</a:t>
            </a:r>
            <a:r>
              <a:rPr lang="it-IT" dirty="0" smtClean="0"/>
              <a:t>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777C84">
                    <a:lumMod val="50000"/>
                  </a:srgbClr>
                </a:solidFill>
              </a:rPr>
              <a:t>17/06/2014</a:t>
            </a:r>
            <a:endParaRPr lang="en-US" dirty="0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48000" y="6378575"/>
            <a:ext cx="4343400" cy="365125"/>
          </a:xfrm>
        </p:spPr>
        <p:txBody>
          <a:bodyPr/>
          <a:lstStyle>
            <a:lvl1pPr>
              <a:defRPr i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>
                <a:solidFill>
                  <a:srgbClr val="777C84">
                    <a:lumMod val="50000"/>
                  </a:srgbClr>
                </a:solidFill>
              </a:rPr>
              <a:t>Ierapetra</a:t>
            </a:r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243C6-363D-432D-B1A5-8CB73FC0D13D}" type="slidenum">
              <a:rPr lang="it-IT">
                <a:solidFill>
                  <a:srgbClr val="777C84">
                    <a:lumMod val="50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09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5651F-FD06-4755-84C9-020DC2F4EDF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918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18AFF-EB62-4CB9-B541-F0B8E3C7A58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34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15CF2-4102-486C-9C43-8FC87DA9B8A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4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17/06/2014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Ierapetra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8A79-0841-4D77-B16A-26D575459A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9560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0DE79-2682-440B-AB43-7D75C2D6554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53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E7E9E-30B2-4B7D-8851-52702B844C0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72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37139-DA39-431A-B375-0A90D562A11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088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3ED60-031C-48C7-A219-3BC33C5F1DE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167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FD781-4C5D-45BE-8BEF-B1CE95B9FF0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747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5A7AA-29AD-4D1D-B79F-6E7F062AC0A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46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F22118-4CAB-4668-9128-1E8B212B44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059A-D7BE-4C9F-8653-EADDF94106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9F9D-534B-4FEA-BC0C-6FC86E7EF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13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059A-D7BE-4C9F-8653-EADDF94106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9F9D-534B-4FEA-BC0C-6FC86E7EF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12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059A-D7BE-4C9F-8653-EADDF94106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9F9D-534B-4FEA-BC0C-6FC86E7EF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6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17/06/2014</a:t>
            </a:r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Ierapetra</a:t>
            </a:r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8A79-0841-4D77-B16A-26D575459A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9405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059A-D7BE-4C9F-8653-EADDF94106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9F9D-534B-4FEA-BC0C-6FC86E7EF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982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059A-D7BE-4C9F-8653-EADDF94106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9F9D-534B-4FEA-BC0C-6FC86E7EF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086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059A-D7BE-4C9F-8653-EADDF94106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9F9D-534B-4FEA-BC0C-6FC86E7EF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490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059A-D7BE-4C9F-8653-EADDF94106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9F9D-534B-4FEA-BC0C-6FC86E7EF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444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059A-D7BE-4C9F-8653-EADDF94106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9F9D-534B-4FEA-BC0C-6FC86E7EF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376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059A-D7BE-4C9F-8653-EADDF94106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9F9D-534B-4FEA-BC0C-6FC86E7EF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584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059A-D7BE-4C9F-8653-EADDF94106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9F9D-534B-4FEA-BC0C-6FC86E7EF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0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059A-D7BE-4C9F-8653-EADDF94106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9F9D-534B-4FEA-BC0C-6FC86E7EF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5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17/06/2014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Ierapetra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8A79-0841-4D77-B16A-26D575459A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13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17/06/2014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Ierapetra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8A79-0841-4D77-B16A-26D575459A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50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17/06/2014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Ierapetra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8A79-0841-4D77-B16A-26D575459A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61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17/06/2014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Ierapetra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8A79-0841-4D77-B16A-26D575459A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33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17/06/2014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Ierapetra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E8A79-0841-4D77-B16A-26D575459A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41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09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36DE79-7361-44C2-88DE-FC48398EE98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7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5D700-4C4D-4BBD-A11C-3A480632ADC0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5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09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36DE79-7361-44C2-88DE-FC48398EE98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1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B059A-D7BE-4C9F-8653-EADDF94106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19F9D-534B-4FEA-BC0C-6FC86E7EF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6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esare.barbieri@unipd.i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cesare/Impostazioni%20locali/Temporary%20Internet%20Files/Content.IE5/CT6J4PEN/captions/p35cap1.shtml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543333" cy="1800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Aqueye Plus: a very fast single photon counter for astronomical photometry equipped with an Optical Vortex coronagraph</a:t>
            </a:r>
            <a:endParaRPr lang="en-GB" sz="3600" b="1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17/06/2014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Ierapetra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8A79-0841-4D77-B16A-26D575459AEE}" type="slidenum">
              <a:rPr lang="en-GB" smtClean="0"/>
              <a:t>1</a:t>
            </a:fld>
            <a:endParaRPr lang="en-GB"/>
          </a:p>
        </p:txBody>
      </p:sp>
      <p:sp>
        <p:nvSpPr>
          <p:cNvPr id="3" name="Rettangolo 2"/>
          <p:cNvSpPr/>
          <p:nvPr/>
        </p:nvSpPr>
        <p:spPr>
          <a:xfrm>
            <a:off x="698736" y="2483018"/>
            <a:ext cx="81937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E. Verroi</a:t>
            </a:r>
            <a:r>
              <a:rPr lang="it-IT" sz="2400" baseline="30000" dirty="0"/>
              <a:t>1</a:t>
            </a:r>
            <a:r>
              <a:rPr lang="it-IT" sz="2400" dirty="0"/>
              <a:t>, </a:t>
            </a:r>
            <a:r>
              <a:rPr lang="it-IT" sz="2400" dirty="0" smtClean="0"/>
              <a:t>G</a:t>
            </a:r>
            <a:r>
              <a:rPr lang="it-IT" sz="2400" dirty="0"/>
              <a:t>. Naletto</a:t>
            </a:r>
            <a:r>
              <a:rPr lang="it-IT" sz="2400" baseline="30000" dirty="0"/>
              <a:t>2,3</a:t>
            </a:r>
            <a:r>
              <a:rPr lang="it-IT" sz="2400" dirty="0"/>
              <a:t>, M. Zaccariotto</a:t>
            </a:r>
            <a:r>
              <a:rPr lang="it-IT" sz="2400" baseline="30000" dirty="0"/>
              <a:t>4</a:t>
            </a:r>
            <a:r>
              <a:rPr lang="it-IT" sz="2400" dirty="0"/>
              <a:t>, L. Zampieri</a:t>
            </a:r>
            <a:r>
              <a:rPr lang="it-IT" sz="2400" baseline="30000" dirty="0"/>
              <a:t>5</a:t>
            </a:r>
            <a:r>
              <a:rPr lang="it-IT" sz="2400" dirty="0"/>
              <a:t>, M. Barbieri</a:t>
            </a:r>
            <a:r>
              <a:rPr lang="it-IT" sz="2400" baseline="30000" dirty="0"/>
              <a:t>5</a:t>
            </a:r>
            <a:r>
              <a:rPr lang="it-IT" sz="2400" dirty="0"/>
              <a:t>, T. Occhipinti</a:t>
            </a:r>
            <a:r>
              <a:rPr lang="it-IT" sz="2400" baseline="30000" dirty="0"/>
              <a:t>7</a:t>
            </a:r>
            <a:r>
              <a:rPr lang="it-IT" sz="2400" dirty="0"/>
              <a:t> ,</a:t>
            </a:r>
            <a:endParaRPr lang="it-IT" sz="2400" dirty="0" smtClean="0"/>
          </a:p>
          <a:p>
            <a:pPr algn="ctr"/>
            <a:r>
              <a:rPr lang="it-IT" sz="2400" b="1" dirty="0" smtClean="0"/>
              <a:t>C</a:t>
            </a:r>
            <a:r>
              <a:rPr lang="it-IT" sz="2400" b="1" dirty="0"/>
              <a:t>. Barbieri</a:t>
            </a:r>
            <a:r>
              <a:rPr lang="it-IT" sz="2400" baseline="30000" dirty="0"/>
              <a:t>6</a:t>
            </a:r>
            <a:r>
              <a:rPr lang="it-IT" sz="2400" dirty="0"/>
              <a:t> </a:t>
            </a:r>
          </a:p>
          <a:p>
            <a:endParaRPr lang="en-GB" dirty="0"/>
          </a:p>
          <a:p>
            <a:r>
              <a:rPr lang="en-GB" sz="1600" baseline="30000" dirty="0"/>
              <a:t>1</a:t>
            </a:r>
            <a:r>
              <a:rPr lang="en-GB" sz="1600" dirty="0"/>
              <a:t> Centre of Studies and Activities for Space (CISAS) ‘ G. Colombo’, University of Padova, Via </a:t>
            </a:r>
            <a:r>
              <a:rPr lang="en-GB" sz="1600" dirty="0" err="1"/>
              <a:t>Venezia</a:t>
            </a:r>
            <a:r>
              <a:rPr lang="en-GB" sz="1600" dirty="0"/>
              <a:t> 15, 35131 Padova, Italy</a:t>
            </a:r>
          </a:p>
          <a:p>
            <a:r>
              <a:rPr lang="en-GB" sz="1600" baseline="30000" dirty="0"/>
              <a:t>2</a:t>
            </a:r>
            <a:r>
              <a:rPr lang="en-GB" sz="1600" dirty="0"/>
              <a:t> Department of Information Engineering, University of Padova, Via </a:t>
            </a:r>
            <a:r>
              <a:rPr lang="en-GB" sz="1600" dirty="0" err="1"/>
              <a:t>Gradenigo</a:t>
            </a:r>
            <a:r>
              <a:rPr lang="en-GB" sz="1600" dirty="0"/>
              <a:t>, 6/A, 35131 Padova, Italy;  </a:t>
            </a:r>
          </a:p>
          <a:p>
            <a:r>
              <a:rPr lang="it-IT" sz="1600" baseline="30000" dirty="0"/>
              <a:t>3</a:t>
            </a:r>
            <a:r>
              <a:rPr lang="it-IT" sz="1600" dirty="0"/>
              <a:t> CNR/IFN/LUXOR, Via </a:t>
            </a:r>
            <a:r>
              <a:rPr lang="it-IT" sz="1600" dirty="0" err="1"/>
              <a:t>Trasea</a:t>
            </a:r>
            <a:r>
              <a:rPr lang="it-IT" sz="1600" dirty="0"/>
              <a:t>, 7, 35131 Padova, </a:t>
            </a:r>
            <a:r>
              <a:rPr lang="it-IT" sz="1600" dirty="0" err="1"/>
              <a:t>Italy</a:t>
            </a:r>
            <a:endParaRPr lang="en-GB" sz="1600" dirty="0"/>
          </a:p>
          <a:p>
            <a:r>
              <a:rPr lang="en-GB" sz="1600" baseline="30000" dirty="0"/>
              <a:t>4 </a:t>
            </a:r>
            <a:r>
              <a:rPr lang="en-GB" sz="1600" dirty="0"/>
              <a:t>Department of Industrial Engineering, University of Padova, Via </a:t>
            </a:r>
            <a:r>
              <a:rPr lang="en-GB" sz="1600" dirty="0" err="1"/>
              <a:t>Venezia</a:t>
            </a:r>
            <a:r>
              <a:rPr lang="en-GB" sz="1600" dirty="0"/>
              <a:t> 1, 35131 Padova, Italy</a:t>
            </a:r>
          </a:p>
          <a:p>
            <a:r>
              <a:rPr lang="it-IT" sz="1600" baseline="30000" dirty="0"/>
              <a:t>5</a:t>
            </a:r>
            <a:r>
              <a:rPr lang="it-IT" sz="1600" dirty="0"/>
              <a:t> INAF </a:t>
            </a:r>
            <a:r>
              <a:rPr lang="en-GB" sz="1600" dirty="0"/>
              <a:t>Astronomical Observatory</a:t>
            </a:r>
            <a:r>
              <a:rPr lang="it-IT" sz="1600" dirty="0"/>
              <a:t> of Padova, Vicolo dell'Osservatorio 5, 35122 Padova, </a:t>
            </a:r>
            <a:r>
              <a:rPr lang="it-IT" sz="1600" dirty="0" err="1"/>
              <a:t>Italy</a:t>
            </a:r>
            <a:endParaRPr lang="en-GB" sz="1600" dirty="0"/>
          </a:p>
          <a:p>
            <a:r>
              <a:rPr lang="en-GB" sz="1600" baseline="30000" dirty="0"/>
              <a:t>6</a:t>
            </a:r>
            <a:r>
              <a:rPr lang="en-GB" sz="1600" dirty="0"/>
              <a:t> Department of Physics and Astronomy, University of Padova, </a:t>
            </a:r>
            <a:r>
              <a:rPr lang="en-GB" sz="1600" dirty="0" err="1"/>
              <a:t>Vicolo</a:t>
            </a:r>
            <a:r>
              <a:rPr lang="en-GB" sz="1600" dirty="0"/>
              <a:t> </a:t>
            </a:r>
            <a:r>
              <a:rPr lang="en-GB" sz="1600" dirty="0" err="1"/>
              <a:t>Osservatorio</a:t>
            </a:r>
            <a:r>
              <a:rPr lang="en-GB" sz="1600" dirty="0"/>
              <a:t> 3, 35122 Padova, Italy; </a:t>
            </a:r>
            <a:r>
              <a:rPr lang="en-GB" b="1" dirty="0"/>
              <a:t>e-mail: </a:t>
            </a:r>
            <a:r>
              <a:rPr lang="en-GB" b="1" dirty="0" smtClean="0">
                <a:hlinkClick r:id="rId2"/>
              </a:rPr>
              <a:t>cesare.barbieri@unipd.it</a:t>
            </a:r>
            <a:endParaRPr lang="en-GB" b="1" dirty="0" smtClean="0"/>
          </a:p>
          <a:p>
            <a:r>
              <a:rPr lang="it-IT" sz="1600" baseline="30000" dirty="0" smtClean="0"/>
              <a:t>7</a:t>
            </a:r>
            <a:r>
              <a:rPr lang="it-IT" sz="1600" dirty="0" smtClean="0"/>
              <a:t> </a:t>
            </a:r>
            <a:r>
              <a:rPr lang="it-IT" sz="1600" dirty="0" err="1" smtClean="0"/>
              <a:t>Adaptica</a:t>
            </a:r>
            <a:r>
              <a:rPr lang="it-IT" sz="1600" dirty="0" smtClean="0"/>
              <a:t> s.r.l. Padova, </a:t>
            </a:r>
            <a:r>
              <a:rPr lang="it-IT" sz="1600" dirty="0" err="1" smtClean="0"/>
              <a:t>Italy</a:t>
            </a:r>
            <a:endParaRPr lang="it-IT" sz="1600" dirty="0" smtClean="0"/>
          </a:p>
        </p:txBody>
      </p:sp>
    </p:spTree>
    <p:extLst>
      <p:ext uri="{BB962C8B-B14F-4D97-AF65-F5344CB8AC3E}">
        <p14:creationId xmlns:p14="http://schemas.microsoft.com/office/powerpoint/2010/main" val="87019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576064"/>
          </a:xfrm>
        </p:spPr>
        <p:txBody>
          <a:bodyPr>
            <a:noAutofit/>
          </a:bodyPr>
          <a:lstStyle/>
          <a:p>
            <a:r>
              <a:rPr lang="en-US" dirty="0" smtClean="0"/>
              <a:t>2 - The Orbital Angular Momentum of light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91BC-5304-4B49-AA53-877A76BDE31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07504" y="1268760"/>
            <a:ext cx="8890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total angular momentum 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000" baseline="4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a light beam can be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written as: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03814"/>
              </p:ext>
            </p:extLst>
          </p:nvPr>
        </p:nvGraphicFramePr>
        <p:xfrm>
          <a:off x="911039" y="1988840"/>
          <a:ext cx="70866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3" imgW="3568700" imgH="393700" progId="Equation.DSMT4">
                  <p:embed/>
                </p:oleObj>
              </mc:Choice>
              <mc:Fallback>
                <p:oleObj name="Equation" r:id="rId3" imgW="35687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039" y="1988840"/>
                        <a:ext cx="70866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tangolo 2"/>
          <p:cNvSpPr/>
          <p:nvPr/>
        </p:nvSpPr>
        <p:spPr>
          <a:xfrm>
            <a:off x="205867" y="3068960"/>
            <a:ext cx="854259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50000"/>
              </a:spcBef>
              <a:buFontTx/>
              <a:buChar char="-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he first term is the 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spin angular momentum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),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is tied to the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helicity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polarization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of the light beam. For a </a:t>
            </a: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photon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its value is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Math1"/>
              </a:rPr>
              <a:t>± </a:t>
            </a: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Math1"/>
              </a:rPr>
              <a:t>ħ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Math1"/>
              </a:rPr>
              <a:t> </a:t>
            </a:r>
            <a:endParaRPr lang="en-US" sz="2000" b="1" dirty="0">
              <a:latin typeface="Arial" pitchFamily="34" charset="0"/>
              <a:cs typeface="Arial" pitchFamily="34" charset="0"/>
              <a:sym typeface="Math1"/>
            </a:endParaRPr>
          </a:p>
          <a:p>
            <a:pPr marL="342900" lvl="0" indent="-342900" algn="just">
              <a:spcBef>
                <a:spcPct val="50000"/>
              </a:spcBef>
              <a:buFontTx/>
              <a:buChar char="-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second term is the 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orbital angular momentum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(OAM)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it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tied to the </a:t>
            </a: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structure of the wavefront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i.e. the orbital terms are generated by the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 of the phase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For a </a:t>
            </a: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photon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assumes the value </a:t>
            </a:r>
            <a:r>
              <a:rPr lang="en-US" sz="2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b="1" i="1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000" b="1" i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i="1" dirty="0">
                <a:solidFill>
                  <a:prstClr val="black"/>
                </a:solidFill>
                <a:latin typeface="French Script MT" pitchFamily="66" charset="0"/>
              </a:rPr>
              <a:t>l</a:t>
            </a:r>
            <a:r>
              <a:rPr lang="en-US" sz="2800" b="1" i="1" dirty="0">
                <a:solidFill>
                  <a:prstClr val="black"/>
                </a:solidFill>
              </a:rPr>
              <a:t> </a:t>
            </a: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Math1"/>
              </a:rPr>
              <a:t>ħ</a:t>
            </a:r>
            <a:r>
              <a:rPr lang="en-US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French Script MT" pitchFamily="66" charset="0"/>
              </a:rPr>
              <a:t>l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plane wave with </a:t>
            </a: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|| k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800" b="1" i="1" dirty="0">
                <a:solidFill>
                  <a:prstClr val="black"/>
                </a:solidFill>
                <a:latin typeface="French Script MT" pitchFamily="66" charset="0"/>
              </a:rPr>
              <a:t>l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Math1"/>
              </a:rPr>
              <a:t>≠ 0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Math1"/>
              </a:rPr>
              <a:t>for a helicoidal wave front, because </a:t>
            </a: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Math1"/>
              </a:rPr>
              <a:t>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Math1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Math1"/>
              </a:rPr>
              <a:t>precesses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Math1"/>
              </a:rPr>
              <a:t> around  </a:t>
            </a: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Math1"/>
              </a:rPr>
              <a:t>k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Math1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838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339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6A5D2-BC02-4015-8C86-E450FF6F4DB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</a:rPr>
              <a:pPr>
                <a:defRPr/>
              </a:pPr>
              <a:t>11</a:t>
            </a:fld>
            <a:endParaRPr lang="it-IT" smtClean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2229" name="CasellaDiTesto 4"/>
          <p:cNvSpPr txBox="1">
            <a:spLocks noChangeArrowheads="1"/>
          </p:cNvSpPr>
          <p:nvPr/>
        </p:nvSpPr>
        <p:spPr bwMode="auto">
          <a:xfrm>
            <a:off x="251520" y="188640"/>
            <a:ext cx="82809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Graphical </a:t>
            </a:r>
            <a:r>
              <a:rPr lang="en-US" sz="3200" b="1" dirty="0" smtClean="0">
                <a:solidFill>
                  <a:prstClr val="black"/>
                </a:solidFill>
              </a:rPr>
              <a:t>representation of L-G modes for </a:t>
            </a:r>
            <a:r>
              <a:rPr lang="en-US" sz="3200" b="1" i="1" dirty="0" smtClean="0">
                <a:solidFill>
                  <a:prstClr val="black"/>
                </a:solidFill>
              </a:rPr>
              <a:t>p</a:t>
            </a:r>
            <a:r>
              <a:rPr lang="en-US" sz="3200" b="1" dirty="0" smtClean="0">
                <a:solidFill>
                  <a:prstClr val="black"/>
                </a:solidFill>
              </a:rPr>
              <a:t> = 0  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2230" name="CasellaDiTesto 6"/>
          <p:cNvSpPr txBox="1">
            <a:spLocks noChangeArrowheads="1"/>
          </p:cNvSpPr>
          <p:nvPr/>
        </p:nvSpPr>
        <p:spPr bwMode="auto">
          <a:xfrm>
            <a:off x="45697" y="1971819"/>
            <a:ext cx="17284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prstClr val="black"/>
                </a:solidFill>
                <a:latin typeface="French Script MT" panose="03020402040607040605" pitchFamily="66" charset="0"/>
              </a:rPr>
              <a:t>l</a:t>
            </a:r>
            <a:r>
              <a:rPr lang="en-US" sz="3600" b="1" dirty="0">
                <a:solidFill>
                  <a:prstClr val="black"/>
                </a:solidFill>
                <a:latin typeface="French Script MT" panose="03020402040607040605" pitchFamily="66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= </a:t>
            </a:r>
            <a:r>
              <a:rPr lang="en-US" sz="2000" i="1" dirty="0">
                <a:solidFill>
                  <a:prstClr val="black"/>
                </a:solidFill>
              </a:rPr>
              <a:t>topological</a:t>
            </a:r>
          </a:p>
          <a:p>
            <a:r>
              <a:rPr lang="en-US" sz="2000" i="1" dirty="0">
                <a:solidFill>
                  <a:prstClr val="black"/>
                </a:solidFill>
              </a:rPr>
              <a:t>charge</a:t>
            </a:r>
          </a:p>
        </p:txBody>
      </p:sp>
      <p:grpSp>
        <p:nvGrpSpPr>
          <p:cNvPr id="2" name="Group 1082"/>
          <p:cNvGrpSpPr>
            <a:grpSpLocks/>
          </p:cNvGrpSpPr>
          <p:nvPr/>
        </p:nvGrpSpPr>
        <p:grpSpPr bwMode="auto">
          <a:xfrm>
            <a:off x="2128838" y="1844824"/>
            <a:ext cx="3307258" cy="4608512"/>
            <a:chOff x="3560" y="1122"/>
            <a:chExt cx="1781" cy="2766"/>
          </a:xfrm>
        </p:grpSpPr>
        <p:pic>
          <p:nvPicPr>
            <p:cNvPr id="52235" name="Picture 1083" descr="sm-p35fig1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6" y="1122"/>
              <a:ext cx="1775" cy="276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2236" name="Text Box 1084"/>
            <p:cNvSpPr txBox="1">
              <a:spLocks noChangeArrowheads="1"/>
            </p:cNvSpPr>
            <p:nvPr/>
          </p:nvSpPr>
          <p:spPr bwMode="auto">
            <a:xfrm>
              <a:off x="3560" y="1122"/>
              <a:ext cx="1778" cy="158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7938" indent="-7938"/>
              <a:r>
                <a:rPr lang="en-US" sz="1000" dirty="0">
                  <a:solidFill>
                    <a:prstClr val="black"/>
                  </a:solidFill>
                </a:rPr>
                <a:t>     </a:t>
              </a:r>
              <a:r>
                <a:rPr lang="en-US" sz="1400" i="1" dirty="0">
                  <a:solidFill>
                    <a:srgbClr val="C0504D"/>
                  </a:solidFill>
                </a:rPr>
                <a:t>Wavefront       </a:t>
              </a:r>
              <a:r>
                <a:rPr lang="en-US" sz="1400" i="1" dirty="0" smtClean="0">
                  <a:solidFill>
                    <a:srgbClr val="C0504D"/>
                  </a:solidFill>
                </a:rPr>
                <a:t>         </a:t>
              </a:r>
              <a:r>
                <a:rPr lang="en-US" sz="1400" i="1" dirty="0" smtClean="0">
                  <a:solidFill>
                    <a:prstClr val="black"/>
                  </a:solidFill>
                </a:rPr>
                <a:t> Intensity   </a:t>
              </a:r>
              <a:r>
                <a:rPr lang="en-US" sz="1400" i="1" dirty="0" smtClean="0">
                  <a:solidFill>
                    <a:srgbClr val="C0504D"/>
                  </a:solidFill>
                </a:rPr>
                <a:t>     </a:t>
              </a:r>
              <a:r>
                <a:rPr lang="en-US" sz="1400" i="1" dirty="0" smtClean="0">
                  <a:solidFill>
                    <a:prstClr val="black"/>
                  </a:solidFill>
                </a:rPr>
                <a:t>Phase</a:t>
              </a:r>
              <a:endParaRPr lang="en-US" sz="1400" i="1" dirty="0">
                <a:solidFill>
                  <a:prstClr val="black"/>
                </a:solidFill>
              </a:endParaRPr>
            </a:p>
          </p:txBody>
        </p:sp>
      </p:grpSp>
      <p:sp>
        <p:nvSpPr>
          <p:cNvPr id="78856" name="CasellaDiTesto 13"/>
          <p:cNvSpPr txBox="1">
            <a:spLocks noChangeArrowheads="1"/>
          </p:cNvSpPr>
          <p:nvPr/>
        </p:nvSpPr>
        <p:spPr bwMode="auto">
          <a:xfrm>
            <a:off x="5657748" y="2091620"/>
            <a:ext cx="3429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Graphics for </a:t>
            </a:r>
            <a:r>
              <a:rPr lang="en-US" sz="2400" b="1" i="1" dirty="0" smtClean="0">
                <a:solidFill>
                  <a:prstClr val="black"/>
                </a:solidFill>
              </a:rPr>
              <a:t>p</a:t>
            </a:r>
            <a:r>
              <a:rPr lang="en-US" sz="2400" dirty="0" smtClean="0">
                <a:solidFill>
                  <a:prstClr val="black"/>
                </a:solidFill>
              </a:rPr>
              <a:t> = 0.</a:t>
            </a:r>
          </a:p>
          <a:p>
            <a:pPr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The </a:t>
            </a:r>
            <a:r>
              <a:rPr lang="en-US" sz="2400" dirty="0">
                <a:solidFill>
                  <a:prstClr val="black"/>
                </a:solidFill>
              </a:rPr>
              <a:t>wavefront has </a:t>
            </a:r>
            <a:r>
              <a:rPr lang="en-US" sz="2400" dirty="0" smtClean="0">
                <a:solidFill>
                  <a:prstClr val="black"/>
                </a:solidFill>
              </a:rPr>
              <a:t>a </a:t>
            </a:r>
            <a:r>
              <a:rPr lang="en-US" sz="2400" i="1" dirty="0" smtClean="0">
                <a:solidFill>
                  <a:prstClr val="black"/>
                </a:solidFill>
              </a:rPr>
              <a:t>helicoidal </a:t>
            </a:r>
            <a:r>
              <a:rPr lang="en-US" sz="2400" i="1" dirty="0">
                <a:solidFill>
                  <a:prstClr val="black"/>
                </a:solidFill>
              </a:rPr>
              <a:t>shape</a:t>
            </a:r>
            <a:r>
              <a:rPr lang="en-US" sz="2400" dirty="0">
                <a:solidFill>
                  <a:prstClr val="black"/>
                </a:solidFill>
              </a:rPr>
              <a:t> composed by </a:t>
            </a:r>
            <a:r>
              <a:rPr lang="en-US" sz="2400" b="1" i="1" dirty="0">
                <a:solidFill>
                  <a:prstClr val="black"/>
                </a:solidFill>
              </a:rPr>
              <a:t>ℓ</a:t>
            </a:r>
            <a:r>
              <a:rPr lang="en-US" sz="2400" dirty="0">
                <a:solidFill>
                  <a:prstClr val="black"/>
                </a:solidFill>
              </a:rPr>
              <a:t> lobes disposed around the propagation axis </a:t>
            </a:r>
            <a:r>
              <a:rPr lang="en-US" sz="2400" i="1" dirty="0">
                <a:solidFill>
                  <a:prstClr val="black"/>
                </a:solidFill>
              </a:rPr>
              <a:t>z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</a:p>
          <a:p>
            <a:pPr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</a:rPr>
              <a:t>A phase singularity called </a:t>
            </a:r>
            <a:r>
              <a:rPr lang="en-US" sz="2400" i="1" dirty="0">
                <a:solidFill>
                  <a:prstClr val="black"/>
                </a:solidFill>
              </a:rPr>
              <a:t>Optical Vortex </a:t>
            </a:r>
            <a:r>
              <a:rPr lang="en-US" sz="2400" dirty="0">
                <a:solidFill>
                  <a:prstClr val="black"/>
                </a:solidFill>
              </a:rPr>
              <a:t>is nested inside the wavefront, along the axis z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52233" name="Connettore 2 11"/>
          <p:cNvCxnSpPr>
            <a:cxnSpLocks noChangeShapeType="1"/>
          </p:cNvCxnSpPr>
          <p:nvPr/>
        </p:nvCxnSpPr>
        <p:spPr bwMode="auto">
          <a:xfrm flipH="1">
            <a:off x="395536" y="3140968"/>
            <a:ext cx="1588" cy="2736304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" name="Ovale 2"/>
          <p:cNvSpPr/>
          <p:nvPr/>
        </p:nvSpPr>
        <p:spPr bwMode="auto">
          <a:xfrm>
            <a:off x="2168612" y="4562256"/>
            <a:ext cx="3267484" cy="81096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83568" y="4307612"/>
            <a:ext cx="1426518" cy="1261884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prstClr val="black"/>
                </a:solidFill>
              </a:rPr>
              <a:t>In our application</a:t>
            </a:r>
          </a:p>
          <a:p>
            <a:r>
              <a:rPr lang="en-US" sz="3600" b="1" i="1" dirty="0" smtClean="0">
                <a:solidFill>
                  <a:prstClr val="black"/>
                </a:solidFill>
                <a:latin typeface="French Script MT" panose="03020402040607040605" pitchFamily="66" charset="0"/>
              </a:rPr>
              <a:t>l</a:t>
            </a:r>
            <a:r>
              <a:rPr lang="en-US" sz="3600" b="1" dirty="0" smtClean="0">
                <a:solidFill>
                  <a:prstClr val="black"/>
                </a:solidFill>
                <a:latin typeface="French Script MT" panose="03020402040607040605" pitchFamily="66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= </a:t>
            </a:r>
            <a:r>
              <a:rPr lang="en-US" sz="2800" dirty="0" smtClean="0">
                <a:solidFill>
                  <a:prstClr val="black"/>
                </a:solidFill>
              </a:rPr>
              <a:t>2</a:t>
            </a:r>
            <a:endParaRPr lang="en-GB" sz="2800" dirty="0"/>
          </a:p>
        </p:txBody>
      </p:sp>
      <p:sp>
        <p:nvSpPr>
          <p:cNvPr id="5" name="Rettangolo 4"/>
          <p:cNvSpPr/>
          <p:nvPr/>
        </p:nvSpPr>
        <p:spPr>
          <a:xfrm>
            <a:off x="118520" y="709533"/>
            <a:ext cx="870195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prstClr val="black"/>
                </a:solidFill>
              </a:rPr>
              <a:t>The mathematical representation of OAM is usually done in terms of </a:t>
            </a:r>
            <a:r>
              <a:rPr lang="en-US" sz="2200" i="1" dirty="0">
                <a:solidFill>
                  <a:prstClr val="black"/>
                </a:solidFill>
              </a:rPr>
              <a:t>Laguerre - Gauss modes </a:t>
            </a:r>
            <a:r>
              <a:rPr lang="en-US" sz="2200" dirty="0">
                <a:solidFill>
                  <a:prstClr val="black"/>
                </a:solidFill>
              </a:rPr>
              <a:t>containing two integer numbers:</a:t>
            </a:r>
          </a:p>
          <a:p>
            <a:pPr>
              <a:defRPr/>
            </a:pPr>
            <a:r>
              <a:rPr lang="en-US" sz="2400" b="1" i="1" dirty="0">
                <a:solidFill>
                  <a:prstClr val="black"/>
                </a:solidFill>
                <a:latin typeface="French Script MT" panose="03020402040607040605" pitchFamily="66" charset="0"/>
              </a:rPr>
              <a:t>l</a:t>
            </a:r>
            <a:r>
              <a:rPr lang="en-US" sz="2400" b="1" dirty="0">
                <a:solidFill>
                  <a:prstClr val="black"/>
                </a:solidFill>
                <a:latin typeface="French Script MT" panose="03020402040607040605" pitchFamily="66" charset="0"/>
              </a:rPr>
              <a:t> </a:t>
            </a:r>
            <a:r>
              <a:rPr lang="en-US" sz="2000" i="1" dirty="0" smtClean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= nr. of helicoidal twists along a wavelength,  </a:t>
            </a:r>
            <a:r>
              <a:rPr lang="en-US" sz="2200" b="1" i="1" dirty="0">
                <a:solidFill>
                  <a:prstClr val="black"/>
                </a:solidFill>
              </a:rPr>
              <a:t>p</a:t>
            </a:r>
            <a:r>
              <a:rPr lang="en-US" sz="2200" dirty="0">
                <a:solidFill>
                  <a:prstClr val="black"/>
                </a:solidFill>
              </a:rPr>
              <a:t> = nr. of radial </a:t>
            </a:r>
            <a:r>
              <a:rPr lang="en-US" sz="2200" dirty="0" smtClean="0">
                <a:solidFill>
                  <a:prstClr val="black"/>
                </a:solidFill>
              </a:rPr>
              <a:t>nodes</a:t>
            </a: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44016"/>
            <a:ext cx="6192688" cy="692696"/>
          </a:xfrm>
        </p:spPr>
        <p:txBody>
          <a:bodyPr>
            <a:noAutofit/>
          </a:bodyPr>
          <a:lstStyle/>
          <a:p>
            <a:pPr eaLnBrk="1" hangingPunct="1">
              <a:tabLst>
                <a:tab pos="5651500" algn="l"/>
              </a:tabLst>
            </a:pPr>
            <a:r>
              <a:rPr lang="sv-SE" sz="4400" dirty="0" smtClean="0"/>
              <a:t>Imparting OV with </a:t>
            </a:r>
            <a:r>
              <a:rPr lang="sv-SE" sz="6000" dirty="0" smtClean="0">
                <a:latin typeface="Freestyle Script" panose="030804020302050B0404" pitchFamily="66" charset="0"/>
              </a:rPr>
              <a:t>l</a:t>
            </a:r>
            <a:r>
              <a:rPr lang="sv-SE" sz="4400" dirty="0" smtClean="0"/>
              <a:t> = 2  </a:t>
            </a:r>
            <a:endParaRPr lang="en-US" sz="4400" dirty="0" smtClean="0"/>
          </a:p>
        </p:txBody>
      </p:sp>
      <p:sp>
        <p:nvSpPr>
          <p:cNvPr id="2051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</a:rPr>
              <a:t>17/06/2014</a:t>
            </a:r>
            <a:endParaRPr lang="en-US" sz="100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053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</a:rPr>
              <a:t>Ierapetra</a:t>
            </a: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052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algn="ctr">
              <a:defRPr/>
            </a:pPr>
            <a:fld id="{BAE3A823-0718-4216-AA0F-5BD6C2B9AC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</a:rPr>
              <a:pPr algn="ctr">
                <a:defRPr/>
              </a:pPr>
              <a:t>12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56328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r="50000"/>
          <a:stretch/>
        </p:blipFill>
        <p:spPr bwMode="auto">
          <a:xfrm>
            <a:off x="5306640" y="2625318"/>
            <a:ext cx="2952328" cy="28701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179512" y="836712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eams nesting OV can be produced by inserting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the optical path </a:t>
            </a:r>
            <a:r>
              <a:rPr lang="en-US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phase modifying device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which imprints </a:t>
            </a:r>
            <a:r>
              <a:rPr lang="en-GB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vorticity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 the phase distribution of the incident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beam, in our case with a spiral plate having </a:t>
            </a:r>
            <a:r>
              <a:rPr lang="en-US" sz="3600" b="1" i="1" dirty="0">
                <a:solidFill>
                  <a:prstClr val="black"/>
                </a:solidFill>
                <a:latin typeface="French Script MT" panose="03020402040607040605" pitchFamily="66" charset="0"/>
              </a:rPr>
              <a:t>l</a:t>
            </a:r>
            <a:r>
              <a:rPr lang="en-US" sz="3600" b="1" dirty="0">
                <a:solidFill>
                  <a:prstClr val="black"/>
                </a:solidFill>
                <a:latin typeface="French Script MT" panose="03020402040607040605" pitchFamily="66" charset="0"/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= </a:t>
            </a:r>
            <a:r>
              <a:rPr lang="en-US" sz="2800" dirty="0" smtClean="0">
                <a:solidFill>
                  <a:prstClr val="black"/>
                </a:solidFill>
              </a:rPr>
              <a:t>2</a:t>
            </a:r>
            <a:r>
              <a:rPr lang="en-GB" sz="2800" dirty="0" smtClean="0">
                <a:solidFill>
                  <a:prstClr val="black"/>
                </a:solidFill>
              </a:rPr>
              <a:t>:</a:t>
            </a:r>
            <a:r>
              <a:rPr lang="it-IT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http://upload.wikimedia.org/wikipedia/commons/1/1f/Spiral-phase-plate.png"/>
          <p:cNvPicPr>
            <a:picLocks noChangeAspect="1" noChangeArrowheads="1"/>
          </p:cNvPicPr>
          <p:nvPr/>
        </p:nvPicPr>
        <p:blipFill rotWithShape="1">
          <a:blip r:embed="rId4"/>
          <a:srcRect l="32113"/>
          <a:stretch/>
        </p:blipFill>
        <p:spPr bwMode="auto">
          <a:xfrm>
            <a:off x="827583" y="2924944"/>
            <a:ext cx="4153481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3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4FF3D-CF20-45E9-AD3F-2C52F86D1467}" type="slidenum">
              <a:rPr lang="en-US">
                <a:solidFill>
                  <a:srgbClr val="777C84">
                    <a:lumMod val="50000"/>
                  </a:srgbClr>
                </a:solidFill>
              </a:rPr>
              <a:pPr>
                <a:defRPr/>
              </a:pPr>
              <a:t>13</a:t>
            </a:fld>
            <a:endParaRPr lang="en-US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5486400" y="228600"/>
            <a:ext cx="2986088" cy="2016125"/>
          </a:xfrm>
        </p:spPr>
        <p:txBody>
          <a:bodyPr/>
          <a:lstStyle/>
          <a:p>
            <a:r>
              <a:rPr lang="it-IT" smtClean="0">
                <a:solidFill>
                  <a:srgbClr val="000099"/>
                </a:solidFill>
              </a:rPr>
              <a:t> </a:t>
            </a:r>
            <a:endParaRPr lang="en-US" smtClean="0">
              <a:solidFill>
                <a:srgbClr val="000099"/>
              </a:solidFill>
            </a:endParaRPr>
          </a:p>
        </p:txBody>
      </p:sp>
      <p:pic>
        <p:nvPicPr>
          <p:cNvPr id="11268" name="Picture 4" descr="QuantEye_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3898900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6773" name="Text Box 5"/>
          <p:cNvSpPr txBox="1">
            <a:spLocks noChangeArrowheads="1"/>
          </p:cNvSpPr>
          <p:nvPr/>
        </p:nvSpPr>
        <p:spPr bwMode="auto">
          <a:xfrm>
            <a:off x="4226902" y="228600"/>
            <a:ext cx="491709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Those concepts were exposed in our study </a:t>
            </a:r>
            <a:r>
              <a:rPr lang="en-US" sz="2400" i="1" dirty="0" err="1" smtClean="0">
                <a:solidFill>
                  <a:prstClr val="black"/>
                </a:solidFill>
              </a:rPr>
              <a:t>QuantEYE</a:t>
            </a:r>
            <a:r>
              <a:rPr lang="en-US" sz="2400" dirty="0" smtClean="0">
                <a:solidFill>
                  <a:prstClr val="black"/>
                </a:solidFill>
              </a:rPr>
              <a:t> (the </a:t>
            </a:r>
            <a:r>
              <a:rPr lang="en-US" sz="2400" dirty="0">
                <a:solidFill>
                  <a:prstClr val="black"/>
                </a:solidFill>
              </a:rPr>
              <a:t>ESO Quantum </a:t>
            </a:r>
            <a:r>
              <a:rPr lang="en-US" sz="2400" dirty="0" smtClean="0">
                <a:solidFill>
                  <a:prstClr val="black"/>
                </a:solidFill>
              </a:rPr>
              <a:t>Eye, 2005) </a:t>
            </a:r>
            <a:r>
              <a:rPr lang="en-US" sz="2400" dirty="0">
                <a:solidFill>
                  <a:prstClr val="black"/>
                </a:solidFill>
              </a:rPr>
              <a:t>in the frame of the studies for the (then) 100m Overwhelmingly Large (OWL) telescope.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endParaRPr lang="en-US" sz="2400" dirty="0" smtClean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The study summarized the features of quantum optics applicable to Astronomy with </a:t>
            </a:r>
            <a:r>
              <a:rPr lang="en-US" sz="2400" b="1" dirty="0" smtClean="0">
                <a:solidFill>
                  <a:prstClr val="black"/>
                </a:solidFill>
              </a:rPr>
              <a:t>very large telescopes</a:t>
            </a:r>
            <a:r>
              <a:rPr lang="en-US" sz="2400" dirty="0" smtClean="0">
                <a:solidFill>
                  <a:prstClr val="black"/>
                </a:solidFill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demonstrated </a:t>
            </a:r>
            <a:r>
              <a:rPr lang="en-US" sz="2400" dirty="0">
                <a:solidFill>
                  <a:prstClr val="black"/>
                </a:solidFill>
              </a:rPr>
              <a:t>the possibility  to reach the </a:t>
            </a:r>
            <a:r>
              <a:rPr lang="en-US" sz="2400" b="1" dirty="0">
                <a:solidFill>
                  <a:prstClr val="black"/>
                </a:solidFill>
              </a:rPr>
              <a:t>picosecond time </a:t>
            </a:r>
            <a:r>
              <a:rPr lang="en-US" sz="2400" b="1" dirty="0" smtClean="0">
                <a:solidFill>
                  <a:prstClr val="black"/>
                </a:solidFill>
              </a:rPr>
              <a:t>resolution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needed to bring quantum optics concepts into the astronomical </a:t>
            </a:r>
            <a:r>
              <a:rPr lang="en-US" sz="2400" dirty="0" smtClean="0">
                <a:solidFill>
                  <a:prstClr val="black"/>
                </a:solidFill>
              </a:rPr>
              <a:t>domain  </a:t>
            </a:r>
            <a:r>
              <a:rPr lang="en-US" sz="2400" b="1" dirty="0" smtClean="0">
                <a:solidFill>
                  <a:prstClr val="black"/>
                </a:solidFill>
              </a:rPr>
              <a:t>with existing technologies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endParaRPr lang="en-US" sz="2400" i="1" dirty="0">
              <a:solidFill>
                <a:prstClr val="black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777C84">
                    <a:lumMod val="50000"/>
                  </a:srgbClr>
                </a:solidFill>
              </a:rPr>
              <a:t>17/06/2014</a:t>
            </a:r>
            <a:endParaRPr lang="en-US" dirty="0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777C84">
                    <a:lumMod val="50000"/>
                  </a:srgbClr>
                </a:solidFill>
              </a:rPr>
              <a:t>Ierapetra</a:t>
            </a:r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231342" y="5476983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and </a:t>
            </a:r>
            <a:r>
              <a:rPr lang="en-US" sz="2400" dirty="0" smtClean="0">
                <a:solidFill>
                  <a:prstClr val="black"/>
                </a:solidFill>
              </a:rPr>
              <a:t>pointed out </a:t>
            </a:r>
            <a:r>
              <a:rPr lang="en-US" sz="2400" dirty="0">
                <a:solidFill>
                  <a:prstClr val="black"/>
                </a:solidFill>
              </a:rPr>
              <a:t>that OAM too had interest for Astronomy.</a:t>
            </a:r>
            <a:endParaRPr lang="en-US" sz="2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8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6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99322-B9D5-45F9-A4E7-E1982C184D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772400" cy="676275"/>
          </a:xfrm>
        </p:spPr>
        <p:txBody>
          <a:bodyPr/>
          <a:lstStyle/>
          <a:p>
            <a:r>
              <a:rPr lang="en-US" sz="3600" b="1" dirty="0" smtClean="0"/>
              <a:t>Why Extremely Large Telescopes?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251520" y="764704"/>
            <a:ext cx="871296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611C"/>
              </a:buClr>
            </a:pPr>
            <a:r>
              <a:rPr lang="en-GB" sz="2200" dirty="0" smtClean="0">
                <a:solidFill>
                  <a:prstClr val="black"/>
                </a:solidFill>
              </a:rPr>
              <a:t>The above mentioned quantum correlations are fully developed on time scales of the order of the </a:t>
            </a:r>
            <a:r>
              <a:rPr lang="en-GB" sz="2200" b="1" i="1" dirty="0" smtClean="0">
                <a:solidFill>
                  <a:prstClr val="black"/>
                </a:solidFill>
              </a:rPr>
              <a:t>inverse optical bandwidth</a:t>
            </a:r>
            <a:r>
              <a:rPr lang="en-GB" sz="2200" dirty="0" smtClean="0">
                <a:solidFill>
                  <a:prstClr val="black"/>
                </a:solidFill>
              </a:rPr>
              <a:t>. For instance, with the very narrow band pass of  1 A (0.1 nm) in the visible, through a definite polarization state, typical time scales are </a:t>
            </a:r>
            <a:r>
              <a:rPr lang="en-GB" sz="2200" dirty="0" smtClean="0">
                <a:solidFill>
                  <a:prstClr val="black"/>
                </a:solidFill>
                <a:sym typeface="Symbol" pitchFamily="18" charset="2"/>
              </a:rPr>
              <a:t> </a:t>
            </a:r>
            <a:r>
              <a:rPr lang="en-GB" sz="2200" dirty="0" smtClean="0">
                <a:solidFill>
                  <a:prstClr val="black"/>
                </a:solidFill>
              </a:rPr>
              <a:t>10</a:t>
            </a:r>
            <a:r>
              <a:rPr lang="en-GB" sz="2200" baseline="30000" dirty="0" smtClean="0">
                <a:solidFill>
                  <a:prstClr val="black"/>
                </a:solidFill>
              </a:rPr>
              <a:t>-11</a:t>
            </a:r>
            <a:r>
              <a:rPr lang="en-GB" sz="2200" dirty="0" smtClean="0">
                <a:solidFill>
                  <a:prstClr val="black"/>
                </a:solidFill>
              </a:rPr>
              <a:t> seconds (</a:t>
            </a:r>
            <a:r>
              <a:rPr lang="en-GB" sz="2200" b="1" i="1" dirty="0" smtClean="0">
                <a:solidFill>
                  <a:prstClr val="black"/>
                </a:solidFill>
              </a:rPr>
              <a:t>10 picoseconds</a:t>
            </a:r>
            <a:r>
              <a:rPr lang="en-GB" sz="2200" dirty="0" smtClean="0">
                <a:solidFill>
                  <a:prstClr val="black"/>
                </a:solidFill>
              </a:rPr>
              <a:t>). Or else, photon rates of </a:t>
            </a:r>
            <a:r>
              <a:rPr lang="en-GB" sz="2200" dirty="0" err="1" smtClean="0">
                <a:solidFill>
                  <a:prstClr val="black"/>
                </a:solidFill>
              </a:rPr>
              <a:t>GigaHertz</a:t>
            </a:r>
            <a:r>
              <a:rPr lang="en-GB" sz="2200" dirty="0" smtClean="0">
                <a:solidFill>
                  <a:prstClr val="black"/>
                </a:solidFill>
              </a:rPr>
              <a:t> are required. Actually, the photon flux is very weak even for the brightest stars, </a:t>
            </a:r>
            <a:r>
              <a:rPr lang="en-GB" sz="2200" b="1" i="1" dirty="0" smtClean="0">
                <a:solidFill>
                  <a:prstClr val="black"/>
                </a:solidFill>
              </a:rPr>
              <a:t>so that only Extremely Large Telescopes (ELTs) can bring Quantum Optical effects in the astronomical reaches</a:t>
            </a:r>
            <a:r>
              <a:rPr lang="en-GB" sz="2200" dirty="0" smtClean="0">
                <a:solidFill>
                  <a:prstClr val="black"/>
                </a:solidFill>
              </a:rPr>
              <a:t>.</a:t>
            </a:r>
            <a:endParaRPr lang="en-GB" sz="2200" dirty="0">
              <a:solidFill>
                <a:prstClr val="black"/>
              </a:solidFill>
            </a:endParaRPr>
          </a:p>
        </p:txBody>
      </p:sp>
      <p:pic>
        <p:nvPicPr>
          <p:cNvPr id="197636" name="Picture 4" descr="ELTs and Correlation Func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89718"/>
            <a:ext cx="4608512" cy="257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4860032" y="3436545"/>
            <a:ext cx="410445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611C"/>
              </a:buClr>
            </a:pPr>
            <a:r>
              <a:rPr lang="en-US" sz="2200" dirty="0" smtClean="0">
                <a:solidFill>
                  <a:prstClr val="black"/>
                </a:solidFill>
              </a:rPr>
              <a:t>From another point of view</a:t>
            </a:r>
            <a:r>
              <a:rPr lang="en-US" sz="2200" i="1" dirty="0" smtClean="0">
                <a:solidFill>
                  <a:prstClr val="black"/>
                </a:solidFill>
              </a:rPr>
              <a:t>, </a:t>
            </a:r>
            <a:r>
              <a:rPr lang="en-US" sz="2200" b="1" i="1" dirty="0" smtClean="0">
                <a:solidFill>
                  <a:prstClr val="black"/>
                </a:solidFill>
              </a:rPr>
              <a:t>the </a:t>
            </a:r>
            <a:r>
              <a:rPr lang="en-US" sz="2200" b="1" i="1" dirty="0">
                <a:solidFill>
                  <a:prstClr val="black"/>
                </a:solidFill>
              </a:rPr>
              <a:t>amplitude of second order functions increases with the square of the telescope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i="1" dirty="0">
                <a:solidFill>
                  <a:prstClr val="black"/>
                </a:solidFill>
              </a:rPr>
              <a:t>area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(not diameter!), so that a 40m telescope will be 256 times more sensitive to such correlations than the existing 8-10m telescopes.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4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8229600" cy="561975"/>
          </a:xfrm>
        </p:spPr>
        <p:txBody>
          <a:bodyPr/>
          <a:lstStyle/>
          <a:p>
            <a:r>
              <a:rPr lang="en-US" altLang="en-US" sz="3600" dirty="0" smtClean="0"/>
              <a:t>Astrophysics below millisecond limit</a:t>
            </a:r>
            <a:endParaRPr lang="en-US" altLang="en-US" sz="3600" dirty="0"/>
          </a:p>
        </p:txBody>
      </p:sp>
      <p:sp>
        <p:nvSpPr>
          <p:cNvPr id="4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17/06/2014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Ierapetra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E7AD-CA0C-4682-819F-D9CDF5F56025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9253" name="Text Box 5"/>
          <p:cNvSpPr txBox="1">
            <a:spLocks noChangeArrowheads="1"/>
          </p:cNvSpPr>
          <p:nvPr/>
        </p:nvSpPr>
        <p:spPr bwMode="auto">
          <a:xfrm>
            <a:off x="539552" y="836712"/>
            <a:ext cx="8136904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prstClr val="black"/>
                </a:solidFill>
              </a:rPr>
              <a:t>At any rate, in addition to quantum effects there are also more conventional astrophysical phenomena below the millisecond frontier, e.g.: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663300"/>
                </a:solidFill>
              </a:rPr>
              <a:t>	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663300"/>
                </a:solidFill>
              </a:rPr>
              <a:t>	Earth Atmospheric phenomena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663300"/>
                </a:solidFill>
              </a:rPr>
              <a:t>	</a:t>
            </a:r>
            <a:r>
              <a:rPr lang="en-US" altLang="en-US" sz="2400" dirty="0" smtClean="0">
                <a:solidFill>
                  <a:srgbClr val="663300"/>
                </a:solidFill>
              </a:rPr>
              <a:t>Structures in the atmospheres of exoplanets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663300"/>
                </a:solidFill>
              </a:rPr>
              <a:t>	</a:t>
            </a:r>
            <a:r>
              <a:rPr lang="en-US" altLang="en-US" sz="2400" dirty="0" smtClean="0">
                <a:solidFill>
                  <a:prstClr val="black"/>
                </a:solidFill>
              </a:rPr>
              <a:t>Variability near black holes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prstClr val="black"/>
                </a:solidFill>
              </a:rPr>
              <a:t>	Surface convection on white dwarfs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prstClr val="black"/>
                </a:solidFill>
              </a:rPr>
              <a:t>	Non-radial oscillations in neutron stars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prstClr val="black"/>
                </a:solidFill>
              </a:rPr>
              <a:t>	Surface structures on neutron-stars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prstClr val="black"/>
                </a:solidFill>
              </a:rPr>
              <a:t>	Photon bubbles in accretion flows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prstClr val="black"/>
                </a:solidFill>
              </a:rPr>
              <a:t>	Free-electron lasers around </a:t>
            </a:r>
            <a:r>
              <a:rPr lang="en-US" altLang="en-US" sz="2400" i="1" dirty="0" err="1" smtClean="0">
                <a:solidFill>
                  <a:prstClr val="black"/>
                </a:solidFill>
              </a:rPr>
              <a:t>magnetars</a:t>
            </a:r>
            <a:r>
              <a:rPr lang="en-US" altLang="en-US" sz="2400" dirty="0" smtClean="0">
                <a:solidFill>
                  <a:prstClr val="black"/>
                </a:solidFill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prstClr val="black"/>
                </a:solidFill>
              </a:rPr>
              <a:t>	</a:t>
            </a:r>
            <a:r>
              <a:rPr lang="en-US" altLang="en-US" sz="2400" dirty="0" smtClean="0">
                <a:solidFill>
                  <a:srgbClr val="663300"/>
                </a:solidFill>
              </a:rPr>
              <a:t>	……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333399"/>
                </a:solidFill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99"/>
                </a:solidFill>
              </a:rPr>
              <a:t>	</a:t>
            </a:r>
            <a:r>
              <a:rPr lang="en-US" altLang="en-US" sz="2400" dirty="0" smtClean="0">
                <a:solidFill>
                  <a:srgbClr val="333399"/>
                </a:solidFill>
              </a:rPr>
              <a:t>and then </a:t>
            </a:r>
            <a:r>
              <a:rPr lang="en-US" altLang="en-US" sz="2400" b="1" i="1" dirty="0" smtClean="0">
                <a:solidFill>
                  <a:srgbClr val="333399"/>
                </a:solidFill>
              </a:rPr>
              <a:t>the unexpected</a:t>
            </a:r>
            <a:r>
              <a:rPr lang="en-US" altLang="en-US" sz="2400" dirty="0" smtClean="0">
                <a:solidFill>
                  <a:srgbClr val="333399"/>
                </a:solidFill>
              </a:rPr>
              <a:t>… </a:t>
            </a:r>
            <a:endParaRPr lang="it-IT" altLang="en-US" sz="2400" b="1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467544" y="214536"/>
            <a:ext cx="8305800" cy="838200"/>
          </a:xfrm>
        </p:spPr>
        <p:txBody>
          <a:bodyPr/>
          <a:lstStyle/>
          <a:p>
            <a:r>
              <a:rPr lang="en-US" sz="3200" b="1" dirty="0" smtClean="0"/>
              <a:t>From theory to reality: the key technological limitation is the detector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96752"/>
            <a:ext cx="8640960" cy="5184576"/>
          </a:xfrm>
        </p:spPr>
        <p:txBody>
          <a:bodyPr/>
          <a:lstStyle/>
          <a:p>
            <a:r>
              <a:rPr lang="en-US" sz="2200" dirty="0" smtClean="0">
                <a:cs typeface="Arial" pitchFamily="34" charset="0"/>
              </a:rPr>
              <a:t>The most critical point, and driver for the design of QUANTEYE, was the selection of very fast, efficient  and accurate </a:t>
            </a:r>
            <a:r>
              <a:rPr lang="en-US" sz="2200" b="1" i="1" dirty="0" smtClean="0">
                <a:cs typeface="Arial" pitchFamily="34" charset="0"/>
              </a:rPr>
              <a:t>photon counting detectors</a:t>
            </a:r>
            <a:r>
              <a:rPr lang="en-US" sz="2200" dirty="0" smtClean="0">
                <a:cs typeface="Arial" pitchFamily="34" charset="0"/>
              </a:rPr>
              <a:t>.</a:t>
            </a:r>
            <a:endParaRPr lang="en-US" sz="2200" b="1" i="1" dirty="0" smtClean="0">
              <a:cs typeface="Arial" pitchFamily="34" charset="0"/>
            </a:endParaRPr>
          </a:p>
          <a:p>
            <a:r>
              <a:rPr lang="en-US" sz="2200" b="1" i="1" dirty="0" smtClean="0">
                <a:cs typeface="Arial" pitchFamily="34" charset="0"/>
              </a:rPr>
              <a:t>No detector on the market had all needed capabilities</a:t>
            </a:r>
            <a:r>
              <a:rPr lang="en-US" sz="2200" dirty="0" smtClean="0">
                <a:cs typeface="Arial" pitchFamily="34" charset="0"/>
              </a:rPr>
              <a:t>: In order to proceed, we choose </a:t>
            </a:r>
            <a:r>
              <a:rPr lang="en-US" sz="2200" b="1" i="1" dirty="0" smtClean="0">
                <a:cs typeface="Arial" pitchFamily="34" charset="0"/>
              </a:rPr>
              <a:t>SPADs operating in Geiger mode</a:t>
            </a:r>
            <a:r>
              <a:rPr lang="en-US" sz="2200" dirty="0" smtClean="0">
                <a:cs typeface="Arial" pitchFamily="34" charset="0"/>
              </a:rPr>
              <a:t>. The main drawbacks of SPADs were (and still are) the small dimensions, the lack of CCD-like arrays, </a:t>
            </a:r>
            <a:r>
              <a:rPr lang="en-US" sz="2200" dirty="0">
                <a:cs typeface="Arial" pitchFamily="34" charset="0"/>
              </a:rPr>
              <a:t>a</a:t>
            </a:r>
            <a:r>
              <a:rPr lang="en-US" sz="2200" dirty="0" smtClean="0">
                <a:cs typeface="Arial" pitchFamily="34" charset="0"/>
              </a:rPr>
              <a:t> </a:t>
            </a:r>
            <a:r>
              <a:rPr lang="en-US" sz="2200" dirty="0" smtClean="0">
                <a:cs typeface="Arial" pitchFamily="34" charset="0"/>
                <a:sym typeface="Symbol"/>
              </a:rPr>
              <a:t></a:t>
            </a:r>
            <a:r>
              <a:rPr lang="en-US" sz="2200" dirty="0" smtClean="0">
                <a:cs typeface="Arial" pitchFamily="34" charset="0"/>
              </a:rPr>
              <a:t>70 ns dead-time and </a:t>
            </a:r>
            <a:r>
              <a:rPr lang="en-US" sz="2200" dirty="0" smtClean="0">
                <a:solidFill>
                  <a:prstClr val="black"/>
                </a:solidFill>
                <a:cs typeface="Arial" pitchFamily="34" charset="0"/>
              </a:rPr>
              <a:t>a </a:t>
            </a:r>
            <a:r>
              <a:rPr lang="en-US" sz="2200" dirty="0">
                <a:solidFill>
                  <a:prstClr val="black"/>
                </a:solidFill>
                <a:cs typeface="Arial" pitchFamily="34" charset="0"/>
                <a:sym typeface="Symbol"/>
              </a:rPr>
              <a:t></a:t>
            </a:r>
            <a:r>
              <a:rPr lang="en-US" sz="2200" dirty="0" smtClean="0">
                <a:cs typeface="Arial" pitchFamily="34" charset="0"/>
              </a:rPr>
              <a:t> 1.5% after-pulsing.</a:t>
            </a:r>
          </a:p>
          <a:p>
            <a:r>
              <a:rPr lang="en-US" sz="2200" dirty="0" smtClean="0">
                <a:cs typeface="Arial" pitchFamily="34" charset="0"/>
                <a:sym typeface="Symbol" pitchFamily="18" charset="2"/>
              </a:rPr>
              <a:t>To overcome both the SPAD limitations and the difficulties of a reasonable optical design (</a:t>
            </a:r>
            <a:r>
              <a:rPr lang="en-US" sz="2200" dirty="0" smtClean="0">
                <a:cs typeface="Arial" pitchFamily="34" charset="0"/>
              </a:rPr>
              <a:t>coupling the pupil of a very large telescope to </a:t>
            </a:r>
            <a:r>
              <a:rPr lang="en-US" sz="2200" dirty="0" smtClean="0">
                <a:cs typeface="Arial" pitchFamily="34" charset="0"/>
                <a:sym typeface="Symbol"/>
              </a:rPr>
              <a:t></a:t>
            </a:r>
            <a:r>
              <a:rPr lang="en-US" sz="2200" dirty="0" smtClean="0">
                <a:cs typeface="Arial" pitchFamily="34" charset="0"/>
              </a:rPr>
              <a:t> 100 </a:t>
            </a:r>
            <a:r>
              <a:rPr lang="en-US" sz="2200" dirty="0" smtClean="0">
                <a:cs typeface="Arial" pitchFamily="34" charset="0"/>
                <a:sym typeface="Symbol" pitchFamily="18" charset="2"/>
              </a:rPr>
              <a:t>m detectors), we </a:t>
            </a:r>
            <a:r>
              <a:rPr lang="en-US" sz="2200" b="1" i="1" dirty="0" smtClean="0">
                <a:cs typeface="Arial" pitchFamily="34" charset="0"/>
                <a:sym typeface="Symbol" pitchFamily="18" charset="2"/>
              </a:rPr>
              <a:t>split the problem</a:t>
            </a:r>
            <a:r>
              <a:rPr lang="en-US" sz="22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2200" dirty="0" smtClean="0">
                <a:cs typeface="Arial" pitchFamily="34" charset="0"/>
              </a:rPr>
              <a:t>by subdividing the large telescope pupil into </a:t>
            </a:r>
            <a:r>
              <a:rPr lang="en-US" sz="2200" b="1" i="1" dirty="0" smtClean="0">
                <a:cs typeface="Arial" pitchFamily="34" charset="0"/>
              </a:rPr>
              <a:t>N</a:t>
            </a:r>
            <a:r>
              <a:rPr lang="en-US" sz="2200" b="1" i="1" dirty="0" smtClean="0">
                <a:cs typeface="Arial" pitchFamily="34" charset="0"/>
                <a:sym typeface="Symbol" pitchFamily="18" charset="2"/>
              </a:rPr>
              <a:t></a:t>
            </a:r>
            <a:r>
              <a:rPr lang="en-US" sz="2200" b="1" i="1" dirty="0" smtClean="0">
                <a:cs typeface="Arial" pitchFamily="34" charset="0"/>
              </a:rPr>
              <a:t>N</a:t>
            </a:r>
            <a:r>
              <a:rPr lang="en-US" sz="2200" b="1" dirty="0" smtClean="0">
                <a:cs typeface="Arial" pitchFamily="34" charset="0"/>
              </a:rPr>
              <a:t> sub-pupils</a:t>
            </a:r>
            <a:r>
              <a:rPr lang="en-US" sz="2200" dirty="0" smtClean="0">
                <a:cs typeface="Arial" pitchFamily="34" charset="0"/>
              </a:rPr>
              <a:t>, each of them focused on a single SPAD. In such a way, a “sparse” SPAD array </a:t>
            </a:r>
            <a:r>
              <a:rPr lang="en-US" sz="2200" b="1" i="1" dirty="0" smtClean="0">
                <a:cs typeface="Arial" pitchFamily="34" charset="0"/>
              </a:rPr>
              <a:t>collecting all light and coping with the required very high count rate </a:t>
            </a:r>
            <a:r>
              <a:rPr lang="en-US" sz="2200" dirty="0" smtClean="0">
                <a:cs typeface="Arial" pitchFamily="34" charset="0"/>
              </a:rPr>
              <a:t>could be obtained. The distributes array samples the telescope pupil, so that a system of </a:t>
            </a:r>
            <a:r>
              <a:rPr lang="en-US" sz="2200" b="1" i="1" dirty="0" err="1" smtClean="0">
                <a:cs typeface="Arial" pitchFamily="34" charset="0"/>
              </a:rPr>
              <a:t>NxN</a:t>
            </a:r>
            <a:r>
              <a:rPr lang="en-US" sz="2200" b="1" dirty="0" smtClean="0">
                <a:cs typeface="Arial" pitchFamily="34" charset="0"/>
              </a:rPr>
              <a:t> parallel smaller </a:t>
            </a:r>
            <a:r>
              <a:rPr lang="en-US" sz="2200" dirty="0" smtClean="0">
                <a:cs typeface="Arial" pitchFamily="34" charset="0"/>
              </a:rPr>
              <a:t>telescopes was realized, </a:t>
            </a:r>
            <a:r>
              <a:rPr lang="en-US" sz="2200" b="1" i="1" dirty="0" smtClean="0">
                <a:cs typeface="Arial" pitchFamily="34" charset="0"/>
              </a:rPr>
              <a:t>each one acting as a fast photometer.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1C193-2F95-41E7-98D4-2989D1DCE05D}" type="slidenum">
              <a:rPr lang="it-IT">
                <a:solidFill>
                  <a:srgbClr val="777C84">
                    <a:lumMod val="50000"/>
                  </a:srgbClr>
                </a:solidFill>
              </a:rPr>
              <a:pPr>
                <a:defRPr/>
              </a:pPr>
              <a:t>16</a:t>
            </a:fld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777C84">
                    <a:lumMod val="50000"/>
                  </a:srgbClr>
                </a:solidFill>
              </a:rPr>
              <a:t>17/06/2014</a:t>
            </a:r>
            <a:endParaRPr lang="en-US" dirty="0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777C84">
                    <a:lumMod val="50000"/>
                  </a:srgbClr>
                </a:solidFill>
              </a:rPr>
              <a:t>Ierapetra</a:t>
            </a:r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9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b="1" dirty="0" err="1" smtClean="0"/>
              <a:t>QuantEYE</a:t>
            </a:r>
            <a:r>
              <a:rPr lang="en-US" b="1" dirty="0" smtClean="0"/>
              <a:t> optical design</a:t>
            </a:r>
            <a:r>
              <a:rPr lang="en-US" b="1" i="1" dirty="0" smtClean="0"/>
              <a:t>, </a:t>
            </a:r>
            <a:r>
              <a:rPr lang="en-US" b="1" i="1" dirty="0" err="1" smtClean="0"/>
              <a:t>NxN</a:t>
            </a:r>
            <a:r>
              <a:rPr lang="en-US" b="1" dirty="0" smtClean="0"/>
              <a:t>= 10x10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B6B3A-D52A-4F9F-9CA1-EB105B0FBCE6}" type="slidenum">
              <a:rPr lang="it-IT">
                <a:solidFill>
                  <a:srgbClr val="777C84">
                    <a:lumMod val="50000"/>
                  </a:srgbClr>
                </a:solidFill>
              </a:rPr>
              <a:pPr>
                <a:defRPr/>
              </a:pPr>
              <a:t>17</a:t>
            </a:fld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pic>
        <p:nvPicPr>
          <p:cNvPr id="7" name="Picture 4" descr="Optical 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914400"/>
            <a:ext cx="8583613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Imag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267200"/>
            <a:ext cx="19685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2514600" y="4572000"/>
            <a:ext cx="320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sym typeface="Symbol" pitchFamily="18" charset="2"/>
              </a:rPr>
              <a:t> telescope pupil subdivision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343400"/>
            <a:ext cx="2960688" cy="2036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2" name="Segnaposto data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777C84">
                    <a:lumMod val="50000"/>
                  </a:srgbClr>
                </a:solidFill>
              </a:rPr>
              <a:t>17/06/2014</a:t>
            </a:r>
            <a:endParaRPr lang="en-US" dirty="0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777C84">
                    <a:lumMod val="50000"/>
                  </a:srgbClr>
                </a:solidFill>
              </a:rPr>
              <a:t>Ierapetra</a:t>
            </a:r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7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8865" y="188640"/>
            <a:ext cx="8229600" cy="778098"/>
          </a:xfrm>
        </p:spPr>
        <p:txBody>
          <a:bodyPr/>
          <a:lstStyle/>
          <a:p>
            <a:r>
              <a:rPr lang="en-GB" b="1" dirty="0" smtClean="0"/>
              <a:t>Aqueye and Iqueye</a:t>
            </a:r>
            <a:endParaRPr lang="en-GB" b="1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D700-4C4D-4BBD-A11C-3A480632ADC0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37580" y="980728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To gain real experience with those novel instrumental concepts, we built two prototypes for much smaller telescopes, Aqueye for the Asiago 1.8m telescope and Iqueye for a 4m class telescope (initially the ESO 3.5m NTT in La Silla).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No quantum optics effect </a:t>
            </a:r>
            <a:r>
              <a:rPr lang="en-GB" sz="2800" dirty="0">
                <a:solidFill>
                  <a:prstClr val="black"/>
                </a:solidFill>
              </a:rPr>
              <a:t>i</a:t>
            </a:r>
            <a:r>
              <a:rPr lang="en-GB" sz="2800" dirty="0" smtClean="0">
                <a:solidFill>
                  <a:prstClr val="black"/>
                </a:solidFill>
              </a:rPr>
              <a:t>s detectable with such small telescopes, however we carry out with them frontier scientific observations thanks to the very accurate timing capabilities of the photometers.</a:t>
            </a:r>
          </a:p>
          <a:p>
            <a:r>
              <a:rPr lang="en-GB" sz="2800" b="1" dirty="0" smtClean="0">
                <a:solidFill>
                  <a:prstClr val="black"/>
                </a:solidFill>
              </a:rPr>
              <a:t>Actually, Aqueye and Iqueye are the best ‘time machines’ available to Astronomy.</a:t>
            </a:r>
            <a:endParaRPr lang="en-GB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1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85800"/>
          </a:xfrm>
        </p:spPr>
        <p:txBody>
          <a:bodyPr/>
          <a:lstStyle/>
          <a:p>
            <a:r>
              <a:rPr lang="en-US" b="1" dirty="0" err="1"/>
              <a:t>O</a:t>
            </a:r>
            <a:r>
              <a:rPr lang="en-US" b="1" dirty="0" err="1" smtClean="0"/>
              <a:t>ptomechanical</a:t>
            </a:r>
            <a:r>
              <a:rPr lang="en-US" b="1" dirty="0" smtClean="0"/>
              <a:t> design</a:t>
            </a:r>
          </a:p>
        </p:txBody>
      </p:sp>
      <p:sp>
        <p:nvSpPr>
          <p:cNvPr id="19459" name="Segnaposto contenuto 2"/>
          <p:cNvSpPr>
            <a:spLocks noGrp="1"/>
          </p:cNvSpPr>
          <p:nvPr>
            <p:ph idx="1"/>
          </p:nvPr>
        </p:nvSpPr>
        <p:spPr>
          <a:xfrm>
            <a:off x="179513" y="692696"/>
            <a:ext cx="8784976" cy="1669504"/>
          </a:xfrm>
        </p:spPr>
        <p:txBody>
          <a:bodyPr/>
          <a:lstStyle/>
          <a:p>
            <a:r>
              <a:rPr lang="en-GB" dirty="0" smtClean="0"/>
              <a:t>The light beam is divided in </a:t>
            </a:r>
            <a:r>
              <a:rPr lang="en-GB" b="1" i="1" dirty="0" smtClean="0"/>
              <a:t>four parts </a:t>
            </a:r>
            <a:r>
              <a:rPr lang="en-GB" dirty="0" smtClean="0"/>
              <a:t>by means of a pyramidal mirror. Each beam is then focused on its own SPAD by a 1:3 focal reducer made by a pair of doublets. Different filters can be inserted in each arm to produce simultaneous multicolour photometry.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A73C2-248A-4167-B5EE-E3648ADF144B}" type="slidenum">
              <a:rPr lang="it-IT">
                <a:solidFill>
                  <a:srgbClr val="777C84">
                    <a:lumMod val="50000"/>
                  </a:srgbClr>
                </a:solidFill>
              </a:rPr>
              <a:pPr>
                <a:defRPr/>
              </a:pPr>
              <a:t>19</a:t>
            </a:fld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 rot="10800000">
            <a:off x="2362200" y="4495800"/>
            <a:ext cx="5334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21"/>
          <p:cNvGrpSpPr>
            <a:grpSpLocks/>
          </p:cNvGrpSpPr>
          <p:nvPr/>
        </p:nvGrpSpPr>
        <p:grpSpPr bwMode="auto">
          <a:xfrm>
            <a:off x="4267200" y="2362200"/>
            <a:ext cx="4603750" cy="4038600"/>
            <a:chOff x="4267200" y="2362200"/>
            <a:chExt cx="4603750" cy="4038600"/>
          </a:xfrm>
        </p:grpSpPr>
        <p:pic>
          <p:nvPicPr>
            <p:cNvPr id="19473" name="Picture 7" descr="aqsez2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4267200" y="2362200"/>
              <a:ext cx="4603750" cy="40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4" name="CasellaDiTesto 11"/>
            <p:cNvSpPr txBox="1">
              <a:spLocks noChangeArrowheads="1"/>
            </p:cNvSpPr>
            <p:nvPr/>
          </p:nvSpPr>
          <p:spPr bwMode="auto">
            <a:xfrm>
              <a:off x="4419600" y="4800600"/>
              <a:ext cx="808748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b="1">
                  <a:solidFill>
                    <a:prstClr val="black"/>
                  </a:solidFill>
                  <a:latin typeface="Arial" pitchFamily="34" charset="0"/>
                </a:rPr>
                <a:t>SPAD</a:t>
              </a:r>
            </a:p>
          </p:txBody>
        </p:sp>
        <p:sp>
          <p:nvSpPr>
            <p:cNvPr id="19475" name="CasellaDiTesto 12"/>
            <p:cNvSpPr txBox="1">
              <a:spLocks noChangeArrowheads="1"/>
            </p:cNvSpPr>
            <p:nvPr/>
          </p:nvSpPr>
          <p:spPr bwMode="auto">
            <a:xfrm>
              <a:off x="6553200" y="5867400"/>
              <a:ext cx="762000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prstClr val="black"/>
                  </a:solidFill>
                  <a:latin typeface="Arial" pitchFamily="34" charset="0"/>
                </a:rPr>
                <a:t>filter</a:t>
              </a:r>
            </a:p>
          </p:txBody>
        </p:sp>
        <p:cxnSp>
          <p:nvCxnSpPr>
            <p:cNvPr id="15" name="Connettore 2 14"/>
            <p:cNvCxnSpPr>
              <a:stCxn id="19475" idx="0"/>
            </p:cNvCxnSpPr>
            <p:nvPr/>
          </p:nvCxnSpPr>
          <p:spPr>
            <a:xfrm rot="16200000" flipV="1">
              <a:off x="6438900" y="5372100"/>
              <a:ext cx="838200" cy="152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77" name="CasellaDiTesto 15"/>
            <p:cNvSpPr txBox="1">
              <a:spLocks noChangeArrowheads="1"/>
            </p:cNvSpPr>
            <p:nvPr/>
          </p:nvSpPr>
          <p:spPr bwMode="auto">
            <a:xfrm>
              <a:off x="7772400" y="5334000"/>
              <a:ext cx="1082348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prstClr val="black"/>
                  </a:solidFill>
                  <a:latin typeface="Arial" pitchFamily="34" charset="0"/>
                </a:rPr>
                <a:t>pyramid</a:t>
              </a:r>
            </a:p>
          </p:txBody>
        </p:sp>
        <p:cxnSp>
          <p:nvCxnSpPr>
            <p:cNvPr id="18" name="Connettore 2 17"/>
            <p:cNvCxnSpPr>
              <a:stCxn id="19477" idx="0"/>
            </p:cNvCxnSpPr>
            <p:nvPr/>
          </p:nvCxnSpPr>
          <p:spPr>
            <a:xfrm rot="5400000" flipH="1" flipV="1">
              <a:off x="7966869" y="4918869"/>
              <a:ext cx="762000" cy="6826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Connettore 2 23"/>
          <p:cNvCxnSpPr/>
          <p:nvPr/>
        </p:nvCxnSpPr>
        <p:spPr>
          <a:xfrm rot="16200000" flipV="1">
            <a:off x="2286000" y="4495800"/>
            <a:ext cx="53340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64" name="Gruppo 25"/>
          <p:cNvGrpSpPr>
            <a:grpSpLocks/>
          </p:cNvGrpSpPr>
          <p:nvPr/>
        </p:nvGrpSpPr>
        <p:grpSpPr bwMode="auto">
          <a:xfrm>
            <a:off x="821432" y="2780928"/>
            <a:ext cx="2814464" cy="3561515"/>
            <a:chOff x="533400" y="2286000"/>
            <a:chExt cx="3276601" cy="4138991"/>
          </a:xfrm>
        </p:grpSpPr>
        <p:grpSp>
          <p:nvGrpSpPr>
            <p:cNvPr id="19467" name="Gruppo 20"/>
            <p:cNvGrpSpPr>
              <a:grpSpLocks/>
            </p:cNvGrpSpPr>
            <p:nvPr/>
          </p:nvGrpSpPr>
          <p:grpSpPr bwMode="auto">
            <a:xfrm>
              <a:off x="533400" y="2286000"/>
              <a:ext cx="3276601" cy="4089400"/>
              <a:chOff x="533400" y="2286000"/>
              <a:chExt cx="3276601" cy="4089400"/>
            </a:xfrm>
          </p:grpSpPr>
          <p:pic>
            <p:nvPicPr>
              <p:cNvPr id="19469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3400" y="2286000"/>
                <a:ext cx="3200400" cy="40894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9" name="CasellaDiTesto 8"/>
              <p:cNvSpPr txBox="1"/>
              <p:nvPr/>
            </p:nvSpPr>
            <p:spPr>
              <a:xfrm>
                <a:off x="2514601" y="5029450"/>
                <a:ext cx="1082675" cy="369922"/>
              </a:xfrm>
              <a:prstGeom prst="rect">
                <a:avLst/>
              </a:prstGeom>
              <a:noFill/>
              <a:ln w="25400"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Arial" charset="0"/>
                  </a:rPr>
                  <a:t>pyramid</a:t>
                </a:r>
              </a:p>
            </p:txBody>
          </p:sp>
          <p:sp>
            <p:nvSpPr>
              <p:cNvPr id="19471" name="CasellaDiTesto 18"/>
              <p:cNvSpPr txBox="1">
                <a:spLocks noChangeArrowheads="1"/>
              </p:cNvSpPr>
              <p:nvPr/>
            </p:nvSpPr>
            <p:spPr bwMode="auto">
              <a:xfrm>
                <a:off x="1204397" y="2754868"/>
                <a:ext cx="1005403" cy="36933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prstClr val="black"/>
                    </a:solidFill>
                    <a:latin typeface="Arial" pitchFamily="34" charset="0"/>
                  </a:rPr>
                  <a:t>pinhole</a:t>
                </a:r>
              </a:p>
            </p:txBody>
          </p:sp>
          <p:sp>
            <p:nvSpPr>
              <p:cNvPr id="19472" name="CasellaDiTesto 19"/>
              <p:cNvSpPr txBox="1">
                <a:spLocks noChangeArrowheads="1"/>
              </p:cNvSpPr>
              <p:nvPr/>
            </p:nvSpPr>
            <p:spPr bwMode="auto">
              <a:xfrm>
                <a:off x="1752600" y="5639106"/>
                <a:ext cx="2057401" cy="36933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prstClr val="black"/>
                    </a:solidFill>
                    <a:latin typeface="Arial" pitchFamily="34" charset="0"/>
                  </a:rPr>
                  <a:t>1:3 focal reducer</a:t>
                </a:r>
              </a:p>
            </p:txBody>
          </p:sp>
        </p:grpSp>
        <p:sp>
          <p:nvSpPr>
            <p:cNvPr id="19468" name="CasellaDiTesto 24"/>
            <p:cNvSpPr txBox="1">
              <a:spLocks noChangeArrowheads="1"/>
            </p:cNvSpPr>
            <p:nvPr/>
          </p:nvSpPr>
          <p:spPr bwMode="auto">
            <a:xfrm>
              <a:off x="663389" y="6055659"/>
              <a:ext cx="808748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b="1">
                  <a:solidFill>
                    <a:prstClr val="black"/>
                  </a:solidFill>
                  <a:latin typeface="Arial" pitchFamily="34" charset="0"/>
                </a:rPr>
                <a:t>SPAD</a:t>
              </a:r>
            </a:p>
          </p:txBody>
        </p:sp>
      </p:grpSp>
      <p:sp>
        <p:nvSpPr>
          <p:cNvPr id="22" name="Segnaposto data 2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777C84">
                    <a:lumMod val="50000"/>
                  </a:srgbClr>
                </a:solidFill>
              </a:rPr>
              <a:t>17/06/2014</a:t>
            </a:r>
            <a:endParaRPr lang="en-US" dirty="0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777C84">
                    <a:lumMod val="50000"/>
                  </a:srgbClr>
                </a:solidFill>
              </a:rPr>
              <a:t>Ierapetra</a:t>
            </a:r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7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85800"/>
          </a:xfrm>
        </p:spPr>
        <p:txBody>
          <a:bodyPr/>
          <a:lstStyle/>
          <a:p>
            <a:r>
              <a:rPr lang="en-GB" dirty="0" smtClean="0"/>
              <a:t>Topics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700808"/>
            <a:ext cx="8064896" cy="418755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 theoretical foundations of our work</a:t>
            </a:r>
          </a:p>
          <a:p>
            <a:r>
              <a:rPr lang="en-GB" sz="2800" dirty="0" smtClean="0"/>
              <a:t>Aqueye and Iqueye</a:t>
            </a:r>
          </a:p>
          <a:p>
            <a:r>
              <a:rPr lang="en-GB" sz="2800" dirty="0" smtClean="0"/>
              <a:t>Results on optical pulsars</a:t>
            </a:r>
          </a:p>
          <a:p>
            <a:r>
              <a:rPr lang="en-GB" sz="2800" dirty="0" smtClean="0"/>
              <a:t>From </a:t>
            </a:r>
            <a:r>
              <a:rPr lang="en-GB" sz="2800" dirty="0"/>
              <a:t>Aqueye to Aqueye+</a:t>
            </a:r>
          </a:p>
          <a:p>
            <a:r>
              <a:rPr lang="en-GB" sz="2800" dirty="0" smtClean="0"/>
              <a:t>Conclusions</a:t>
            </a:r>
            <a:endParaRPr lang="en-GB" sz="28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777C84">
                    <a:lumMod val="50000"/>
                  </a:srgbClr>
                </a:solidFill>
              </a:rPr>
              <a:t>17/06/2014</a:t>
            </a:r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777C84">
                    <a:lumMod val="50000"/>
                  </a:srgbClr>
                </a:solidFill>
              </a:rPr>
              <a:t>Ierapetra</a:t>
            </a:r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D700-4C4D-4BBD-A11C-3A480632ADC0}" type="slidenum">
              <a:rPr lang="it-IT" smtClean="0">
                <a:solidFill>
                  <a:srgbClr val="777C84">
                    <a:lumMod val="50000"/>
                  </a:srgbClr>
                </a:solidFill>
              </a:rPr>
              <a:pPr/>
              <a:t>2</a:t>
            </a:fld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3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85800"/>
          </a:xfrm>
        </p:spPr>
        <p:txBody>
          <a:bodyPr/>
          <a:lstStyle/>
          <a:p>
            <a:r>
              <a:rPr lang="en-US" b="1" dirty="0" smtClean="0"/>
              <a:t>MPD’s SPADs</a:t>
            </a:r>
          </a:p>
        </p:txBody>
      </p:sp>
      <p:sp>
        <p:nvSpPr>
          <p:cNvPr id="18435" name="Segnaposto contenuto 2"/>
          <p:cNvSpPr>
            <a:spLocks noGrp="1"/>
          </p:cNvSpPr>
          <p:nvPr>
            <p:ph idx="1"/>
          </p:nvPr>
        </p:nvSpPr>
        <p:spPr>
          <a:xfrm>
            <a:off x="304800" y="836712"/>
            <a:ext cx="8659688" cy="2304256"/>
          </a:xfrm>
        </p:spPr>
        <p:txBody>
          <a:bodyPr/>
          <a:lstStyle/>
          <a:p>
            <a:r>
              <a:rPr lang="en-US" dirty="0" smtClean="0"/>
              <a:t>The selected detectors were Geiger mode SPADs produced by MPD (Italy). They are operated in continuous mode, the timing circuit and cooling stage are integrated in a ruggedized box. The timing accuracy out of the NIM connector is around </a:t>
            </a:r>
            <a:r>
              <a:rPr lang="en-US" b="1" dirty="0" smtClean="0"/>
              <a:t>35 ps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Their main drawbacks are the small sensitive area (100 µm diameter),  a </a:t>
            </a:r>
            <a:r>
              <a:rPr lang="en-US" dirty="0" smtClean="0">
                <a:sym typeface="Symbol" pitchFamily="18" charset="2"/>
              </a:rPr>
              <a:t></a:t>
            </a:r>
            <a:r>
              <a:rPr lang="en-US" dirty="0" smtClean="0"/>
              <a:t>77 ns dead time and a 1.5% after-pulsing probability.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96419-3693-46F7-945D-EAA4B29DEA71}" type="slidenum">
              <a:rPr lang="it-IT">
                <a:solidFill>
                  <a:srgbClr val="777C84">
                    <a:lumMod val="50000"/>
                  </a:srgbClr>
                </a:solidFill>
              </a:rPr>
              <a:pPr>
                <a:defRPr/>
              </a:pPr>
              <a:t>20</a:t>
            </a:fld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pic>
        <p:nvPicPr>
          <p:cNvPr id="18437" name="Picture 2" descr="C:\Documents and Settings\User\Documenti\Immagini\aqueye presentazione\mpdRu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940" y="4036219"/>
            <a:ext cx="24685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429000"/>
            <a:ext cx="5075238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data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777C84">
                    <a:lumMod val="50000"/>
                  </a:srgbClr>
                </a:solidFill>
              </a:rPr>
              <a:t>17/06/2014</a:t>
            </a:r>
            <a:endParaRPr lang="en-US" dirty="0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777C84">
                    <a:lumMod val="50000"/>
                  </a:srgbClr>
                </a:solidFill>
              </a:rPr>
              <a:t>Ierapetra</a:t>
            </a:r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317952" cy="685800"/>
          </a:xfrm>
        </p:spPr>
        <p:txBody>
          <a:bodyPr/>
          <a:lstStyle/>
          <a:p>
            <a:r>
              <a:rPr lang="en-US" b="1" dirty="0" smtClean="0"/>
              <a:t>Electronics and data acquisition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0929C-B2C3-4942-B11B-3576AE9D2745}" type="slidenum">
              <a:rPr lang="it-IT">
                <a:solidFill>
                  <a:srgbClr val="777C84">
                    <a:lumMod val="50000"/>
                  </a:srgbClr>
                </a:solidFill>
              </a:rPr>
              <a:pPr>
                <a:defRPr/>
              </a:pPr>
              <a:t>21</a:t>
            </a:fld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pic>
        <p:nvPicPr>
          <p:cNvPr id="7" name="Picture 4" descr="schema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1143000"/>
            <a:ext cx="8483504" cy="48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867400" y="4724400"/>
            <a:ext cx="2895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1" dirty="0">
                <a:solidFill>
                  <a:srgbClr val="002060"/>
                </a:solidFill>
              </a:rPr>
              <a:t>The arrival time of each photon is  stored </a:t>
            </a:r>
            <a:r>
              <a:rPr lang="en-US" b="1" dirty="0" smtClean="0">
                <a:solidFill>
                  <a:srgbClr val="002060"/>
                </a:solidFill>
              </a:rPr>
              <a:t>separately </a:t>
            </a:r>
            <a:r>
              <a:rPr lang="en-US" b="1" dirty="0">
                <a:solidFill>
                  <a:srgbClr val="002060"/>
                </a:solidFill>
              </a:rPr>
              <a:t>for each channel,  guaranteeing data integrity for the </a:t>
            </a:r>
            <a:r>
              <a:rPr lang="en-US" b="1" dirty="0" smtClean="0">
                <a:solidFill>
                  <a:srgbClr val="002060"/>
                </a:solidFill>
              </a:rPr>
              <a:t>subsequent </a:t>
            </a:r>
            <a:r>
              <a:rPr lang="en-US" b="1" dirty="0">
                <a:solidFill>
                  <a:srgbClr val="002060"/>
                </a:solidFill>
              </a:rPr>
              <a:t>scientific investigations.</a:t>
            </a:r>
          </a:p>
        </p:txBody>
      </p:sp>
      <p:sp>
        <p:nvSpPr>
          <p:cNvPr id="9" name="Ovale 8"/>
          <p:cNvSpPr/>
          <p:nvPr/>
        </p:nvSpPr>
        <p:spPr bwMode="auto">
          <a:xfrm>
            <a:off x="2514600" y="3048000"/>
            <a:ext cx="2895600" cy="3505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b="1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1371600" y="4572000"/>
            <a:ext cx="982663" cy="4619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>
                <a:solidFill>
                  <a:srgbClr val="FF0000"/>
                </a:solidFill>
                <a:latin typeface="Arial" pitchFamily="34" charset="0"/>
              </a:rPr>
              <a:t>ATFU</a:t>
            </a:r>
          </a:p>
        </p:txBody>
      </p:sp>
      <p:sp>
        <p:nvSpPr>
          <p:cNvPr id="11" name="Ovale 10"/>
          <p:cNvSpPr/>
          <p:nvPr/>
        </p:nvSpPr>
        <p:spPr bwMode="auto">
          <a:xfrm>
            <a:off x="5410200" y="3352800"/>
            <a:ext cx="3429000" cy="3505200"/>
          </a:xfrm>
          <a:prstGeom prst="ellipse">
            <a:avLst/>
          </a:prstGeom>
          <a:noFill/>
          <a:ln w="25400">
            <a:solidFill>
              <a:srgbClr val="00206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b="1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Ovale 11"/>
          <p:cNvSpPr/>
          <p:nvPr/>
        </p:nvSpPr>
        <p:spPr bwMode="auto">
          <a:xfrm>
            <a:off x="2743200" y="1066800"/>
            <a:ext cx="3124200" cy="1828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b="1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4530652" y="160278"/>
            <a:ext cx="3888432" cy="92333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</a:rPr>
              <a:t>A Time To Digital Converter board originally made for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</a:rPr>
              <a:t>CERN, at 40 GHz (ticks at 25 </a:t>
            </a: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</a:rPr>
              <a:t>ps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</a:rPr>
              <a:t>).</a:t>
            </a:r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" name="Segnaposto data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777C84">
                    <a:lumMod val="50000"/>
                  </a:srgbClr>
                </a:solidFill>
              </a:rPr>
              <a:t>17/06/2014</a:t>
            </a:r>
            <a:endParaRPr lang="en-US" dirty="0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777C84">
                    <a:lumMod val="50000"/>
                  </a:srgbClr>
                </a:solidFill>
              </a:rPr>
              <a:t>Ierapetra</a:t>
            </a:r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6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223900" y="96292"/>
            <a:ext cx="2242592" cy="685800"/>
          </a:xfrm>
        </p:spPr>
        <p:txBody>
          <a:bodyPr/>
          <a:lstStyle/>
          <a:p>
            <a:r>
              <a:rPr lang="en-US" sz="4400" dirty="0" err="1" smtClean="0"/>
              <a:t>AquEYE</a:t>
            </a:r>
            <a:endParaRPr lang="en-US" sz="4400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4F1CA-3144-4D17-9FF5-031929327BFD}" type="slidenum">
              <a:rPr lang="it-IT">
                <a:solidFill>
                  <a:srgbClr val="777C84">
                    <a:lumMod val="50000"/>
                  </a:srgbClr>
                </a:solidFill>
              </a:rPr>
              <a:pPr>
                <a:defRPr/>
              </a:pPr>
              <a:t>22</a:t>
            </a:fld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36512" y="838200"/>
            <a:ext cx="2763416" cy="559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sz="2400" dirty="0" err="1" smtClean="0">
                <a:solidFill>
                  <a:prstClr val="black"/>
                </a:solidFill>
              </a:rPr>
              <a:t>AquEYE</a:t>
            </a:r>
            <a:r>
              <a:rPr lang="en-US" sz="2400" dirty="0">
                <a:solidFill>
                  <a:prstClr val="black"/>
                </a:solidFill>
              </a:rPr>
              <a:t>, the Asiago Quantum Eye.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It was originally mounted </a:t>
            </a:r>
            <a:r>
              <a:rPr lang="en-US" sz="2400" dirty="0">
                <a:solidFill>
                  <a:prstClr val="black"/>
                </a:solidFill>
              </a:rPr>
              <a:t>on the </a:t>
            </a:r>
            <a:r>
              <a:rPr lang="en-US" sz="2400" dirty="0" smtClean="0">
                <a:solidFill>
                  <a:prstClr val="black"/>
                </a:solidFill>
              </a:rPr>
              <a:t>focal plane of the  imaging spectrograph AFOSC of </a:t>
            </a:r>
            <a:r>
              <a:rPr lang="en-US" sz="2400" dirty="0">
                <a:solidFill>
                  <a:prstClr val="black"/>
                </a:solidFill>
              </a:rPr>
              <a:t>the </a:t>
            </a:r>
            <a:r>
              <a:rPr lang="en-US" sz="2400" dirty="0" smtClean="0">
                <a:solidFill>
                  <a:prstClr val="black"/>
                </a:solidFill>
              </a:rPr>
              <a:t>182 cm </a:t>
            </a:r>
            <a:r>
              <a:rPr lang="en-US" sz="2400" dirty="0">
                <a:solidFill>
                  <a:prstClr val="black"/>
                </a:solidFill>
              </a:rPr>
              <a:t>Copernicus </a:t>
            </a:r>
            <a:r>
              <a:rPr lang="en-US" sz="2400" dirty="0" smtClean="0">
                <a:solidFill>
                  <a:prstClr val="black"/>
                </a:solidFill>
              </a:rPr>
              <a:t>telescope in </a:t>
            </a:r>
            <a:r>
              <a:rPr lang="en-US" sz="2400" dirty="0">
                <a:solidFill>
                  <a:prstClr val="black"/>
                </a:solidFill>
              </a:rPr>
              <a:t>place of the usual CCD camera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AFOSC </a:t>
            </a:r>
            <a:r>
              <a:rPr lang="en-US" sz="2400" dirty="0">
                <a:solidFill>
                  <a:prstClr val="black"/>
                </a:solidFill>
              </a:rPr>
              <a:t>plays the role of a 1:3 focal </a:t>
            </a:r>
            <a:r>
              <a:rPr lang="en-US" sz="2400" dirty="0" smtClean="0">
                <a:solidFill>
                  <a:prstClr val="black"/>
                </a:solidFill>
              </a:rPr>
              <a:t>reducer,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Segnaposto data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777C84">
                    <a:lumMod val="50000"/>
                  </a:srgbClr>
                </a:solidFill>
              </a:rPr>
              <a:t>17/06/2014</a:t>
            </a:r>
            <a:endParaRPr lang="en-US" dirty="0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777C84">
                    <a:lumMod val="50000"/>
                  </a:srgbClr>
                </a:solidFill>
              </a:rPr>
              <a:t>Ierapetra</a:t>
            </a:r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pic>
        <p:nvPicPr>
          <p:cNvPr id="11" name="Picture 2" descr="C:\Users\Gip\At work\Optics\Quantum applications\EYEs\AQUEYE\Photos\2013.01\IMG_3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48680"/>
            <a:ext cx="4049646" cy="5399835"/>
          </a:xfrm>
          <a:prstGeom prst="rect">
            <a:avLst/>
          </a:prstGeom>
          <a:noFill/>
        </p:spPr>
      </p:pic>
      <p:pic>
        <p:nvPicPr>
          <p:cNvPr id="10" name="Picture 4" descr="C:\Users\Gip\At work\Optics\Quantum applications\EYEs\AQUEYE\Photos\2013.01\IMG_3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5796" y="858292"/>
            <a:ext cx="2957938" cy="2218327"/>
          </a:xfrm>
          <a:prstGeom prst="rect">
            <a:avLst/>
          </a:prstGeom>
          <a:noFill/>
        </p:spPr>
      </p:pic>
      <p:pic>
        <p:nvPicPr>
          <p:cNvPr id="12" name="Picture 3" descr="C:\Users\Gip\At work\Optics\Quantum applications\EYEs\AQUEYE\Photos\2013.01\IMG_3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1151" y="3789040"/>
            <a:ext cx="2703060" cy="2027179"/>
          </a:xfrm>
          <a:prstGeom prst="rect">
            <a:avLst/>
          </a:prstGeom>
          <a:noFill/>
        </p:spPr>
      </p:pic>
      <p:cxnSp>
        <p:nvCxnSpPr>
          <p:cNvPr id="13" name="Connettore 2 12"/>
          <p:cNvCxnSpPr/>
          <p:nvPr/>
        </p:nvCxnSpPr>
        <p:spPr bwMode="auto">
          <a:xfrm flipV="1">
            <a:off x="4997209" y="2420888"/>
            <a:ext cx="1103942" cy="68772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lg"/>
            <a:tailEnd type="triangle" w="med" len="lg"/>
          </a:ln>
          <a:effectLst/>
        </p:spPr>
      </p:cxnSp>
      <p:sp>
        <p:nvSpPr>
          <p:cNvPr id="15" name="Ovale 14"/>
          <p:cNvSpPr/>
          <p:nvPr/>
        </p:nvSpPr>
        <p:spPr bwMode="auto">
          <a:xfrm>
            <a:off x="4456812" y="3022386"/>
            <a:ext cx="679622" cy="44484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6" name="Ovale 15"/>
          <p:cNvSpPr/>
          <p:nvPr/>
        </p:nvSpPr>
        <p:spPr bwMode="auto">
          <a:xfrm>
            <a:off x="4572000" y="3933056"/>
            <a:ext cx="502509" cy="44484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it-IT" smtClean="0">
              <a:solidFill>
                <a:srgbClr val="000000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 bwMode="auto">
          <a:xfrm>
            <a:off x="5136434" y="4258244"/>
            <a:ext cx="1050325" cy="402219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lg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1247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>
          <a:xfrm>
            <a:off x="107504" y="78904"/>
            <a:ext cx="4680520" cy="685800"/>
          </a:xfrm>
        </p:spPr>
        <p:txBody>
          <a:bodyPr/>
          <a:lstStyle/>
          <a:p>
            <a:r>
              <a:rPr lang="it-IT" sz="4000" dirty="0" smtClean="0"/>
              <a:t>Iqueye</a:t>
            </a:r>
            <a:r>
              <a:rPr lang="it-IT" sz="4000" dirty="0"/>
              <a:t> </a:t>
            </a:r>
            <a:r>
              <a:rPr lang="it-IT" dirty="0" smtClean="0"/>
              <a:t> </a:t>
            </a:r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>
          <a:xfrm>
            <a:off x="395536" y="1124744"/>
            <a:ext cx="4011338" cy="108012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IquEYE</a:t>
            </a:r>
            <a:r>
              <a:rPr lang="en-US" dirty="0" smtClean="0"/>
              <a:t>,  for the </a:t>
            </a:r>
            <a:r>
              <a:rPr lang="en-US" dirty="0" err="1" smtClean="0"/>
              <a:t>Nasmyth</a:t>
            </a:r>
            <a:r>
              <a:rPr lang="en-US" dirty="0" smtClean="0"/>
              <a:t> A focus of the ESO 3.5m NTT in La Silla (Chile). 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3AFE4-0AF1-40DB-A8F3-2CF90B450762}" type="slidenum">
              <a:rPr lang="it-IT" smtClean="0">
                <a:solidFill>
                  <a:srgbClr val="777C84">
                    <a:lumMod val="50000"/>
                  </a:srgbClr>
                </a:solidFill>
              </a:rPr>
              <a:pPr>
                <a:defRPr/>
              </a:pPr>
              <a:t>23</a:t>
            </a:fld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777C84">
                    <a:lumMod val="50000"/>
                  </a:srgbClr>
                </a:solidFill>
              </a:rPr>
              <a:t>17/06/2014</a:t>
            </a:r>
            <a:endParaRPr lang="en-US" dirty="0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777C84">
                    <a:lumMod val="50000"/>
                  </a:srgbClr>
                </a:solidFill>
              </a:rPr>
              <a:t>Ierapetra</a:t>
            </a:r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01308"/>
            <a:ext cx="4050376" cy="303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5879" y="476672"/>
            <a:ext cx="4266713" cy="568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63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ctrTitle"/>
          </p:nvPr>
        </p:nvSpPr>
        <p:spPr>
          <a:xfrm>
            <a:off x="1619672" y="908720"/>
            <a:ext cx="6336704" cy="2146920"/>
          </a:xfrm>
        </p:spPr>
        <p:txBody>
          <a:bodyPr/>
          <a:lstStyle/>
          <a:p>
            <a:pPr eaLnBrk="1" hangingPunct="1"/>
            <a:r>
              <a:rPr lang="en-US" dirty="0" smtClean="0"/>
              <a:t>Timing of</a:t>
            </a:r>
            <a:br>
              <a:rPr lang="en-US" dirty="0" smtClean="0"/>
            </a:br>
            <a:r>
              <a:rPr lang="en-US" dirty="0" smtClean="0"/>
              <a:t>the CRAB pulsar with Aqueye and Iqueye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5377D-AD0C-4499-991F-B96AA2B7947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71600" y="386104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 collaboration with M. </a:t>
            </a:r>
            <a:r>
              <a:rPr lang="en-GB" sz="2400" dirty="0" err="1" smtClean="0"/>
              <a:t>Calvani</a:t>
            </a:r>
            <a:r>
              <a:rPr lang="en-GB" sz="2400" dirty="0" smtClean="0"/>
              <a:t> (INAF </a:t>
            </a:r>
            <a:r>
              <a:rPr lang="en-GB" sz="2400" dirty="0" err="1" smtClean="0"/>
              <a:t>OAPd</a:t>
            </a:r>
            <a:r>
              <a:rPr lang="en-GB" sz="2400" dirty="0" smtClean="0"/>
              <a:t>, Italy), A. </a:t>
            </a:r>
            <a:r>
              <a:rPr lang="en-GB" sz="2400" dirty="0" err="1" smtClean="0"/>
              <a:t>Čadež</a:t>
            </a:r>
            <a:r>
              <a:rPr lang="en-GB" sz="2400" dirty="0" smtClean="0"/>
              <a:t> (</a:t>
            </a:r>
            <a:r>
              <a:rPr lang="en-GB" sz="2400" dirty="0" err="1" smtClean="0"/>
              <a:t>Lubljiana</a:t>
            </a:r>
            <a:r>
              <a:rPr lang="en-GB" sz="2400" dirty="0" smtClean="0"/>
              <a:t>, Slovenia), A. Shearer (NUI Galway, Ireland), R. </a:t>
            </a:r>
            <a:r>
              <a:rPr lang="en-GB" sz="2400" dirty="0" err="1" smtClean="0"/>
              <a:t>Mignani</a:t>
            </a:r>
            <a:r>
              <a:rPr lang="en-GB" sz="2400" dirty="0" smtClean="0"/>
              <a:t> (INAF Milano,  Italy)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894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Aqueye</a:t>
            </a:r>
            <a:r>
              <a:rPr lang="en-US" dirty="0" smtClean="0"/>
              <a:t> - Two days in Oct. 2008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777C84">
                    <a:lumMod val="50000"/>
                  </a:srgbClr>
                </a:solidFill>
              </a:rPr>
              <a:t>17/06/2014</a:t>
            </a:r>
            <a:endParaRPr lang="en-US" dirty="0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777C84">
                    <a:lumMod val="50000"/>
                  </a:srgbClr>
                </a:solidFill>
              </a:rPr>
              <a:t>Ierapetra</a:t>
            </a:r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243C6-363D-432D-B1A5-8CB73FC0D13D}" type="slidenum">
              <a:rPr lang="it-IT" smtClean="0">
                <a:solidFill>
                  <a:srgbClr val="777C84">
                    <a:lumMod val="50000"/>
                  </a:srgbClr>
                </a:solidFill>
              </a:rPr>
              <a:pPr>
                <a:defRPr/>
              </a:pPr>
              <a:t>25</a:t>
            </a:fld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pic>
        <p:nvPicPr>
          <p:cNvPr id="7" name="Immagine 6" descr="Oct 2008 lightcurve.jpg"/>
          <p:cNvPicPr>
            <a:picLocks noChangeAspect="1"/>
          </p:cNvPicPr>
          <p:nvPr/>
        </p:nvPicPr>
        <p:blipFill>
          <a:blip r:embed="rId2" cstate="print"/>
          <a:srcRect b="20000"/>
          <a:stretch>
            <a:fillRect/>
          </a:stretch>
        </p:blipFill>
        <p:spPr>
          <a:xfrm>
            <a:off x="1691680" y="908720"/>
            <a:ext cx="5486400" cy="3713871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04800" y="4797152"/>
            <a:ext cx="853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</a:rPr>
              <a:t>Folded light curve of the Crab pulsar. The folding period and the bin time are 0.0336216417 s and 33.6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</a:rPr>
              <a:t>μs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</a:rPr>
              <a:t>,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</a:rPr>
              <a:t>respectively.  </a:t>
            </a:r>
            <a:endParaRPr lang="en-US" sz="2000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</a:rPr>
              <a:t>Phase zero/one corresponds to the position of the </a:t>
            </a:r>
            <a:r>
              <a:rPr lang="en-US" sz="2000" b="1" i="1" dirty="0">
                <a:solidFill>
                  <a:prstClr val="black"/>
                </a:solidFill>
                <a:latin typeface="Arial" pitchFamily="34" charset="0"/>
              </a:rPr>
              <a:t>main peak in the radio band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</a:rPr>
              <a:t> and is marked with a vertical </a:t>
            </a:r>
            <a:r>
              <a:rPr lang="en-US" sz="2000" i="1" dirty="0">
                <a:solidFill>
                  <a:prstClr val="black"/>
                </a:solidFill>
                <a:latin typeface="Arial" pitchFamily="34" charset="0"/>
              </a:rPr>
              <a:t>green dashed line</a:t>
            </a:r>
            <a:r>
              <a:rPr lang="en-US" sz="2000" i="1" dirty="0" smtClean="0">
                <a:solidFill>
                  <a:prstClr val="black"/>
                </a:solidFill>
                <a:latin typeface="Arial" pitchFamily="34" charset="0"/>
              </a:rPr>
              <a:t>.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</a:rPr>
              <a:t>It appears that the </a:t>
            </a:r>
            <a:r>
              <a:rPr lang="en-US" sz="2000" i="1" dirty="0" smtClean="0">
                <a:solidFill>
                  <a:prstClr val="black"/>
                </a:solidFill>
                <a:latin typeface="Arial" pitchFamily="34" charset="0"/>
              </a:rPr>
              <a:t>radio peak follows the optical one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</a:rPr>
              <a:t>, as detailed later.</a:t>
            </a:r>
            <a:endParaRPr lang="en-US" sz="20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9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36104"/>
          </a:xfrm>
        </p:spPr>
        <p:txBody>
          <a:bodyPr/>
          <a:lstStyle/>
          <a:p>
            <a:r>
              <a:rPr lang="en-US" dirty="0" smtClean="0"/>
              <a:t>Phase drift and phase residuals</a:t>
            </a:r>
            <a:endParaRPr lang="en-US" dirty="0"/>
          </a:p>
        </p:txBody>
      </p:sp>
      <p:pic>
        <p:nvPicPr>
          <p:cNvPr id="7" name="Segnaposto contenuto 6" descr="Oct 2008 Phase drif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7984852" cy="3078497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777C84">
                    <a:lumMod val="50000"/>
                  </a:srgbClr>
                </a:solidFill>
              </a:rPr>
              <a:t>17/06/2014</a:t>
            </a:r>
            <a:endParaRPr lang="en-US" dirty="0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777C84">
                    <a:lumMod val="50000"/>
                  </a:srgbClr>
                </a:solidFill>
              </a:rPr>
              <a:t>Ierapetra</a:t>
            </a:r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243C6-363D-432D-B1A5-8CB73FC0D13D}" type="slidenum">
              <a:rPr lang="it-IT" smtClean="0">
                <a:solidFill>
                  <a:srgbClr val="777C84">
                    <a:lumMod val="50000"/>
                  </a:srgbClr>
                </a:solidFill>
              </a:rPr>
              <a:pPr>
                <a:defRPr/>
              </a:pPr>
              <a:t>26</a:t>
            </a:fld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51520" y="3861048"/>
            <a:ext cx="88669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prstClr val="black"/>
                </a:solidFill>
                <a:latin typeface="Arial" pitchFamily="34" charset="0"/>
              </a:rPr>
              <a:t>Left: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Phase-drift of the main peak of the Crab pulsar measured during the observing run in Asiago in October 2008. The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red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curve is the best-fitting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parabola.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R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eference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epoch t</a:t>
            </a:r>
            <a:r>
              <a:rPr lang="en-US" baseline="-25000" dirty="0">
                <a:solidFill>
                  <a:prstClr val="black"/>
                </a:solidFill>
                <a:latin typeface="Arial" pitchFamily="34" charset="0"/>
              </a:rPr>
              <a:t>0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 is </a:t>
            </a:r>
            <a:r>
              <a:rPr lang="en-US" i="1" dirty="0">
                <a:solidFill>
                  <a:prstClr val="black"/>
                </a:solidFill>
                <a:latin typeface="Arial" pitchFamily="34" charset="0"/>
              </a:rPr>
              <a:t>MJD=54749.0</a:t>
            </a:r>
            <a:r>
              <a:rPr lang="en-US" i="1" dirty="0" smtClean="0">
                <a:solidFill>
                  <a:prstClr val="black"/>
                </a:solidFill>
                <a:latin typeface="Arial" pitchFamily="34" charset="0"/>
              </a:rPr>
              <a:t>,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reference rotational period is </a:t>
            </a:r>
            <a:r>
              <a:rPr lang="en-US" i="1" dirty="0" err="1">
                <a:solidFill>
                  <a:prstClr val="black"/>
                </a:solidFill>
                <a:latin typeface="Arial" pitchFamily="34" charset="0"/>
              </a:rPr>
              <a:t>Pi</a:t>
            </a:r>
            <a:r>
              <a:rPr lang="en-US" i="1" baseline="-25000" dirty="0" err="1">
                <a:solidFill>
                  <a:prstClr val="black"/>
                </a:solidFill>
                <a:latin typeface="Arial" pitchFamily="34" charset="0"/>
              </a:rPr>
              <a:t>nit</a:t>
            </a:r>
            <a:r>
              <a:rPr lang="en-US" i="1" dirty="0">
                <a:solidFill>
                  <a:prstClr val="black"/>
                </a:solidFill>
                <a:latin typeface="Arial" pitchFamily="34" charset="0"/>
              </a:rPr>
              <a:t> = 0.0336216386529 s. </a:t>
            </a:r>
          </a:p>
        </p:txBody>
      </p:sp>
      <p:pic>
        <p:nvPicPr>
          <p:cNvPr id="10" name="Picture 5" descr="C:\Users\Gip\At work\Optics\Quantum applications\EYEs\AQUEYE\Figures\crab_phase_interpol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4869160"/>
            <a:ext cx="6851519" cy="752183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251520" y="5807005"/>
            <a:ext cx="8928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black"/>
                </a:solidFill>
                <a:latin typeface="Arial" pitchFamily="34" charset="0"/>
              </a:rPr>
              <a:t>Right: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Phase residuals (in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</a:rPr>
              <a:t>μs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) after subtracting the best-fitting parabola to the phase-drift.</a:t>
            </a:r>
          </a:p>
        </p:txBody>
      </p:sp>
    </p:spTree>
    <p:extLst>
      <p:ext uri="{BB962C8B-B14F-4D97-AF65-F5344CB8AC3E}">
        <p14:creationId xmlns:p14="http://schemas.microsoft.com/office/powerpoint/2010/main" val="13134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</a:t>
            </a:r>
            <a:r>
              <a:rPr lang="en-US" dirty="0" err="1" smtClean="0"/>
              <a:t>Jodrell</a:t>
            </a:r>
            <a:r>
              <a:rPr lang="en-US" dirty="0" smtClean="0"/>
              <a:t> Bank (radio)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777C84">
                    <a:lumMod val="50000"/>
                  </a:srgbClr>
                </a:solidFill>
              </a:rPr>
              <a:t>17/06/2014</a:t>
            </a:r>
            <a:endParaRPr lang="en-US" dirty="0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777C84">
                    <a:lumMod val="50000"/>
                  </a:srgbClr>
                </a:solidFill>
              </a:rPr>
              <a:t>Ierapetra</a:t>
            </a:r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243C6-363D-432D-B1A5-8CB73FC0D13D}" type="slidenum">
              <a:rPr lang="it-IT" smtClean="0">
                <a:solidFill>
                  <a:srgbClr val="777C84">
                    <a:lumMod val="50000"/>
                  </a:srgbClr>
                </a:solidFill>
              </a:rPr>
              <a:pPr>
                <a:defRPr/>
              </a:pPr>
              <a:t>27</a:t>
            </a:fld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90872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Rotational periods of the Crab pulsar compared to those reported in the JB radio ephemerides</a:t>
            </a:r>
            <a:endParaRPr lang="en-GB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"/>
          <a:stretch/>
        </p:blipFill>
        <p:spPr bwMode="auto">
          <a:xfrm>
            <a:off x="421493" y="1772816"/>
            <a:ext cx="825496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5" y="5661248"/>
            <a:ext cx="911066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32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6336" y="32544"/>
            <a:ext cx="8507288" cy="922114"/>
          </a:xfrm>
        </p:spPr>
        <p:txBody>
          <a:bodyPr/>
          <a:lstStyle/>
          <a:p>
            <a:r>
              <a:rPr lang="en-GB" sz="4000" dirty="0" smtClean="0"/>
              <a:t>The X- and Gamma flares of March 2013</a:t>
            </a:r>
            <a:endParaRPr lang="en-GB" sz="4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0DE79-2682-440B-AB43-7D75C2D655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3528" y="908720"/>
            <a:ext cx="82809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During </a:t>
            </a:r>
            <a:r>
              <a:rPr lang="en-US" sz="2200" dirty="0" smtClean="0"/>
              <a:t>the </a:t>
            </a:r>
            <a:r>
              <a:rPr lang="en-US" sz="2200" dirty="0"/>
              <a:t>flaring up of the Crab pulsar detected by Fermi, </a:t>
            </a:r>
            <a:r>
              <a:rPr lang="en-US" sz="2200" dirty="0" smtClean="0"/>
              <a:t>AGILE</a:t>
            </a:r>
            <a:r>
              <a:rPr lang="en-GB" sz="2200" dirty="0"/>
              <a:t> </a:t>
            </a:r>
            <a:r>
              <a:rPr lang="en-US" sz="2200" dirty="0" smtClean="0"/>
              <a:t>and </a:t>
            </a:r>
            <a:r>
              <a:rPr lang="en-US" sz="2200" dirty="0"/>
              <a:t>Integral </a:t>
            </a:r>
            <a:r>
              <a:rPr lang="en-US" sz="2200" dirty="0" smtClean="0"/>
              <a:t>in early March, 2013, </a:t>
            </a:r>
            <a:r>
              <a:rPr lang="en-US" sz="2200" dirty="0"/>
              <a:t>we were observing the </a:t>
            </a:r>
            <a:r>
              <a:rPr lang="en-US" sz="2200" dirty="0" smtClean="0"/>
              <a:t>pulsar</a:t>
            </a:r>
            <a:r>
              <a:rPr lang="en-GB" sz="2200" dirty="0"/>
              <a:t> </a:t>
            </a:r>
            <a:r>
              <a:rPr lang="en-US" sz="2200" dirty="0" smtClean="0"/>
              <a:t>with Aqueye.</a:t>
            </a:r>
            <a:endParaRPr lang="en-GB" sz="2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" t="7592" r="2941" b="8148"/>
          <a:stretch/>
        </p:blipFill>
        <p:spPr>
          <a:xfrm>
            <a:off x="107504" y="1981503"/>
            <a:ext cx="6160863" cy="447183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340375" y="1700808"/>
            <a:ext cx="26961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To our knowledge, </a:t>
            </a:r>
            <a:r>
              <a:rPr lang="en-GB" sz="2200" dirty="0" err="1" smtClean="0"/>
              <a:t>Aqueye’s</a:t>
            </a:r>
            <a:r>
              <a:rPr lang="en-GB" sz="2200" dirty="0" smtClean="0"/>
              <a:t> data are the only optical ones in that occasion. A</a:t>
            </a:r>
            <a:r>
              <a:rPr lang="en-US" sz="2200" dirty="0" smtClean="0"/>
              <a:t> </a:t>
            </a:r>
            <a:r>
              <a:rPr lang="en-US" sz="2200" dirty="0"/>
              <a:t>preliminary analysis of the light </a:t>
            </a:r>
            <a:r>
              <a:rPr lang="en-US" sz="2200" dirty="0" smtClean="0"/>
              <a:t>curves of 3 consecutive nights  </a:t>
            </a:r>
            <a:r>
              <a:rPr lang="en-US" sz="2200" dirty="0"/>
              <a:t>with a time resolution</a:t>
            </a:r>
            <a:endParaRPr lang="en-GB" sz="2200" dirty="0"/>
          </a:p>
          <a:p>
            <a:r>
              <a:rPr lang="en-US" sz="2200" dirty="0"/>
              <a:t>of 33.6 microseconds </a:t>
            </a:r>
            <a:r>
              <a:rPr lang="en-US" sz="2200" dirty="0" smtClean="0"/>
              <a:t>shows no </a:t>
            </a:r>
            <a:r>
              <a:rPr lang="en-US" sz="2200" dirty="0"/>
              <a:t>significant variation of the pulse </a:t>
            </a:r>
            <a:r>
              <a:rPr lang="en-US" sz="2200" dirty="0" smtClean="0"/>
              <a:t>shape</a:t>
            </a:r>
            <a:r>
              <a:rPr lang="en-GB" sz="2200" dirty="0"/>
              <a:t> </a:t>
            </a:r>
            <a:r>
              <a:rPr lang="en-GB" sz="2200" dirty="0" smtClean="0"/>
              <a:t>and amplitude </a:t>
            </a:r>
            <a:r>
              <a:rPr lang="en-US" sz="2200" dirty="0" smtClean="0"/>
              <a:t>during </a:t>
            </a:r>
            <a:r>
              <a:rPr lang="en-US" sz="2200" dirty="0"/>
              <a:t>the occurrence of the flare.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774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92163"/>
          </a:xfrm>
        </p:spPr>
        <p:txBody>
          <a:bodyPr/>
          <a:lstStyle/>
          <a:p>
            <a:r>
              <a:rPr lang="en-US" dirty="0" err="1" smtClean="0"/>
              <a:t>Iqueye</a:t>
            </a:r>
            <a:r>
              <a:rPr lang="en-US" dirty="0" smtClean="0"/>
              <a:t> at the NTT - 2009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A92FC-D3E3-4661-BE24-1CF1CAA74CE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3252" name="CasellaDiTesto 6"/>
          <p:cNvSpPr txBox="1">
            <a:spLocks noChangeArrowheads="1"/>
          </p:cNvSpPr>
          <p:nvPr/>
        </p:nvSpPr>
        <p:spPr bwMode="auto">
          <a:xfrm>
            <a:off x="611560" y="1628800"/>
            <a:ext cx="7992888" cy="378565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</a:rPr>
              <a:t>The Crab pulsar was observed 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</a:rPr>
              <a:t>with Iqueye at the NTT in 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</a:rPr>
              <a:t>January 2009 and again in December 2009.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</a:rPr>
              <a:t>In the last occasion simultaneous data were obtained with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</a:rPr>
              <a:t>Jodrell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</a:rPr>
              <a:t> Bank, which detected hundreds of Giant Radio Bursts during the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</a:rPr>
              <a:t>Iqueye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</a:rPr>
              <a:t> observations. 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4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/>
          <a:lstStyle/>
          <a:p>
            <a:r>
              <a:rPr lang="en-GB" dirty="0" smtClean="0"/>
              <a:t>The theoretical foundations</a:t>
            </a:r>
            <a:endParaRPr lang="en-GB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17/06/2014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Ierapetra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D700-4C4D-4BBD-A11C-3A480632ADC0}" type="slidenum">
              <a:rPr lang="it-IT" smtClean="0"/>
              <a:t>3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187624" y="2420888"/>
            <a:ext cx="6696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Quantum properties: statistics of photon arrival times and Intensity Interferometry</a:t>
            </a:r>
          </a:p>
          <a:p>
            <a:pPr marL="342900" indent="-342900">
              <a:buFont typeface="+mj-lt"/>
              <a:buAutoNum type="arabicPeriod"/>
            </a:pPr>
            <a:endParaRPr lang="en-GB" sz="2800" dirty="0"/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Photon Orbital Angular Momentum and Optical Vortices  for astronomical Coronagraphy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5890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25488"/>
          </a:xfrm>
        </p:spPr>
        <p:txBody>
          <a:bodyPr/>
          <a:lstStyle/>
          <a:p>
            <a:r>
              <a:rPr lang="en-US" smtClean="0"/>
              <a:t>The CRAB pulsar at the NTT </a:t>
            </a:r>
          </a:p>
        </p:txBody>
      </p:sp>
      <p:pic>
        <p:nvPicPr>
          <p:cNvPr id="34819" name="Immagine 3" descr="singoliimpulsi-1.jpg"/>
          <p:cNvPicPr>
            <a:picLocks noChangeAspect="1"/>
          </p:cNvPicPr>
          <p:nvPr/>
        </p:nvPicPr>
        <p:blipFill>
          <a:blip r:embed="rId2" cstate="print"/>
          <a:srcRect l="7500" r="5833"/>
          <a:stretch>
            <a:fillRect/>
          </a:stretch>
        </p:blipFill>
        <p:spPr bwMode="auto">
          <a:xfrm>
            <a:off x="336059" y="2060848"/>
            <a:ext cx="858634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777C84">
                    <a:lumMod val="50000"/>
                  </a:srgbClr>
                </a:solidFill>
              </a:rPr>
              <a:t>17/06/2014</a:t>
            </a:r>
            <a:endParaRPr lang="en-US" dirty="0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E83B5-30CA-4B85-ACFD-4A72B0E38599}" type="slidenum">
              <a:rPr lang="it-IT" smtClean="0">
                <a:solidFill>
                  <a:srgbClr val="777C84">
                    <a:lumMod val="50000"/>
                  </a:srgbClr>
                </a:solidFill>
              </a:rPr>
              <a:pPr>
                <a:defRPr/>
              </a:pPr>
              <a:t>30</a:t>
            </a:fld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777C84">
                    <a:lumMod val="50000"/>
                  </a:srgbClr>
                </a:solidFill>
              </a:rPr>
              <a:t>Ierapetra</a:t>
            </a:r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461143" y="908720"/>
            <a:ext cx="8215313" cy="5562600"/>
            <a:chOff x="245119" y="746720"/>
            <a:chExt cx="8215313" cy="5562600"/>
          </a:xfrm>
        </p:grpSpPr>
        <p:grpSp>
          <p:nvGrpSpPr>
            <p:cNvPr id="2" name="Gruppo 12"/>
            <p:cNvGrpSpPr>
              <a:grpSpLocks/>
            </p:cNvGrpSpPr>
            <p:nvPr/>
          </p:nvGrpSpPr>
          <p:grpSpPr bwMode="auto">
            <a:xfrm>
              <a:off x="245119" y="746720"/>
              <a:ext cx="8215313" cy="5562600"/>
              <a:chOff x="457200" y="838200"/>
              <a:chExt cx="8215313" cy="5562600"/>
            </a:xfrm>
          </p:grpSpPr>
          <p:pic>
            <p:nvPicPr>
              <p:cNvPr id="34825" name="Immagine 10" descr="full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7200" y="838200"/>
                <a:ext cx="8215313" cy="5562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826" name="CasellaDiTesto 11"/>
              <p:cNvSpPr txBox="1">
                <a:spLocks noChangeArrowheads="1"/>
              </p:cNvSpPr>
              <p:nvPr/>
            </p:nvSpPr>
            <p:spPr bwMode="auto">
              <a:xfrm>
                <a:off x="5621010" y="1925270"/>
                <a:ext cx="2422458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 smtClean="0">
                    <a:solidFill>
                      <a:prstClr val="black"/>
                    </a:solidFill>
                    <a:latin typeface="Arial" pitchFamily="34" charset="0"/>
                  </a:rPr>
                  <a:t>Time bin: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 smtClean="0">
                    <a:solidFill>
                      <a:prstClr val="black"/>
                    </a:solidFill>
                    <a:latin typeface="Arial" pitchFamily="34" charset="0"/>
                  </a:rPr>
                  <a:t>3microsec </a:t>
                </a:r>
                <a:r>
                  <a:rPr lang="en-US" sz="2000" b="1" dirty="0">
                    <a:solidFill>
                      <a:prstClr val="black"/>
                    </a:solidFill>
                    <a:latin typeface="Arial" pitchFamily="34" charset="0"/>
                  </a:rPr>
                  <a:t>= 10</a:t>
                </a:r>
                <a:r>
                  <a:rPr lang="en-US" sz="2000" b="1" baseline="30000" dirty="0">
                    <a:solidFill>
                      <a:prstClr val="black"/>
                    </a:solidFill>
                    <a:latin typeface="Arial" pitchFamily="34" charset="0"/>
                  </a:rPr>
                  <a:t>-4</a:t>
                </a:r>
                <a:r>
                  <a:rPr lang="en-US" sz="2000" b="1" dirty="0">
                    <a:solidFill>
                      <a:prstClr val="black"/>
                    </a:solidFill>
                    <a:latin typeface="Arial" pitchFamily="34" charset="0"/>
                  </a:rPr>
                  <a:t> P</a:t>
                </a:r>
              </a:p>
            </p:txBody>
          </p:sp>
        </p:grpSp>
        <p:sp>
          <p:nvSpPr>
            <p:cNvPr id="3" name="CasellaDiTesto 2"/>
            <p:cNvSpPr txBox="1"/>
            <p:nvPr/>
          </p:nvSpPr>
          <p:spPr>
            <a:xfrm>
              <a:off x="1763688" y="1556792"/>
              <a:ext cx="258908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Arial" pitchFamily="34" charset="0"/>
                </a:rPr>
                <a:t>A comparison with </a:t>
              </a:r>
              <a:r>
                <a:rPr lang="en-US" sz="2000" b="1" dirty="0" smtClean="0">
                  <a:solidFill>
                    <a:prstClr val="black"/>
                  </a:solidFill>
                  <a:latin typeface="Arial" pitchFamily="34" charset="0"/>
                </a:rPr>
                <a:t>JB radio ephemeris shows </a:t>
              </a:r>
              <a:r>
                <a:rPr lang="en-US" sz="2000" b="1" dirty="0">
                  <a:solidFill>
                    <a:prstClr val="black"/>
                  </a:solidFill>
                  <a:latin typeface="Arial" pitchFamily="34" charset="0"/>
                </a:rPr>
                <a:t>agreement </a:t>
              </a:r>
              <a:r>
                <a:rPr lang="en-US" sz="2000" b="1" dirty="0" smtClean="0">
                  <a:solidFill>
                    <a:prstClr val="black"/>
                  </a:solidFill>
                  <a:latin typeface="Arial" pitchFamily="34" charset="0"/>
                </a:rPr>
                <a:t>in the periods to </a:t>
              </a:r>
              <a:r>
                <a:rPr lang="en-US" sz="2000" b="1" dirty="0">
                  <a:solidFill>
                    <a:prstClr val="black"/>
                  </a:solidFill>
                  <a:latin typeface="Arial" pitchFamily="34" charset="0"/>
                </a:rPr>
                <a:t>the </a:t>
              </a:r>
              <a:r>
                <a:rPr lang="en-US" sz="2000" b="1" i="1" dirty="0">
                  <a:solidFill>
                    <a:prstClr val="black"/>
                  </a:solidFill>
                  <a:latin typeface="Arial" pitchFamily="34" charset="0"/>
                </a:rPr>
                <a:t>1 picosecond level</a:t>
              </a:r>
              <a:r>
                <a:rPr lang="en-US" sz="2000" b="1" dirty="0">
                  <a:solidFill>
                    <a:prstClr val="black"/>
                  </a:solidFill>
                  <a:latin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984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16017" y="188640"/>
            <a:ext cx="4104456" cy="117284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Waterfall diagram of the Crab pulsar</a:t>
            </a:r>
            <a:endParaRPr lang="en-GB" dirty="0"/>
          </a:p>
        </p:txBody>
      </p:sp>
      <p:pic>
        <p:nvPicPr>
          <p:cNvPr id="4" name="Immagin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" b="4492"/>
          <a:stretch/>
        </p:blipFill>
        <p:spPr bwMode="auto">
          <a:xfrm>
            <a:off x="179512" y="260648"/>
            <a:ext cx="4536504" cy="61041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538598" y="1484784"/>
            <a:ext cx="42118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Figure 2 . Waterfall diagram of a two hours Crab pulsar acquisition with Iqueye at NTT on 15 December 2009, binned at 4x10</a:t>
            </a:r>
            <a:r>
              <a:rPr lang="en-GB" sz="2000" baseline="30000" dirty="0">
                <a:solidFill>
                  <a:prstClr val="black"/>
                </a:solidFill>
              </a:rPr>
              <a:t>-5</a:t>
            </a:r>
            <a:r>
              <a:rPr lang="en-GB" sz="2000" dirty="0">
                <a:solidFill>
                  <a:prstClr val="black"/>
                </a:solidFill>
              </a:rPr>
              <a:t> s. The slight curvature of the vertical lines is due to the pulsar spin-down during the two hours. </a:t>
            </a:r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>
                <a:solidFill>
                  <a:prstClr val="black"/>
                </a:solidFill>
                <a:ea typeface="Calibri"/>
                <a:cs typeface="T3Font_5"/>
              </a:rPr>
              <a:t>The residual curvature allows to measure such period variation, namely </a:t>
            </a:r>
            <a:r>
              <a:rPr lang="en-GB" sz="2000" i="1" dirty="0" err="1">
                <a:solidFill>
                  <a:prstClr val="black"/>
                </a:solidFill>
                <a:ea typeface="Calibri"/>
                <a:cs typeface="T3Font_5"/>
              </a:rPr>
              <a:t>dP</a:t>
            </a:r>
            <a:r>
              <a:rPr lang="en-GB" sz="2000" i="1" dirty="0">
                <a:solidFill>
                  <a:prstClr val="black"/>
                </a:solidFill>
                <a:ea typeface="Calibri"/>
                <a:cs typeface="T3Font_5"/>
              </a:rPr>
              <a:t>/</a:t>
            </a:r>
            <a:r>
              <a:rPr lang="en-GB" sz="2000" i="1" dirty="0" err="1">
                <a:solidFill>
                  <a:prstClr val="black"/>
                </a:solidFill>
                <a:ea typeface="Calibri"/>
                <a:cs typeface="T3Font_5"/>
              </a:rPr>
              <a:t>dt</a:t>
            </a:r>
            <a:r>
              <a:rPr lang="en-GB" sz="2000" i="1" dirty="0">
                <a:solidFill>
                  <a:prstClr val="black"/>
                </a:solidFill>
                <a:ea typeface="Calibri"/>
                <a:cs typeface="T3Font_5"/>
              </a:rPr>
              <a:t> </a:t>
            </a:r>
            <a:r>
              <a:rPr lang="en-US" sz="2000" i="1" dirty="0">
                <a:solidFill>
                  <a:prstClr val="black"/>
                </a:solidFill>
                <a:ea typeface="Calibri"/>
                <a:cs typeface="T3Font_5"/>
              </a:rPr>
              <a:t>≈ </a:t>
            </a:r>
            <a:r>
              <a:rPr lang="en-GB" sz="2000" dirty="0">
                <a:solidFill>
                  <a:prstClr val="black"/>
                </a:solidFill>
                <a:ea typeface="Calibri"/>
                <a:cs typeface="T3Font_5"/>
              </a:rPr>
              <a:t>4</a:t>
            </a:r>
            <a:r>
              <a:rPr lang="en-GB" sz="2000" i="1" dirty="0">
                <a:solidFill>
                  <a:prstClr val="black"/>
                </a:solidFill>
                <a:ea typeface="Calibri"/>
                <a:cs typeface="T3Font_5"/>
              </a:rPr>
              <a:t>:</a:t>
            </a:r>
            <a:r>
              <a:rPr lang="en-GB" sz="2000" dirty="0">
                <a:solidFill>
                  <a:prstClr val="black"/>
                </a:solidFill>
                <a:ea typeface="Calibri"/>
                <a:cs typeface="T3Font_5"/>
              </a:rPr>
              <a:t>2</a:t>
            </a:r>
            <a:r>
              <a:rPr lang="en-US" sz="2000" i="1" dirty="0">
                <a:solidFill>
                  <a:prstClr val="black"/>
                </a:solidFill>
                <a:ea typeface="Calibri"/>
                <a:cs typeface="T3Font_5"/>
              </a:rPr>
              <a:t>×</a:t>
            </a:r>
            <a:r>
              <a:rPr lang="en-GB" sz="2000" dirty="0">
                <a:solidFill>
                  <a:prstClr val="black"/>
                </a:solidFill>
                <a:ea typeface="Calibri"/>
                <a:cs typeface="T3Font_5"/>
              </a:rPr>
              <a:t>10</a:t>
            </a:r>
            <a:r>
              <a:rPr lang="en-GB" sz="2000" i="1" baseline="30000" dirty="0">
                <a:solidFill>
                  <a:prstClr val="black"/>
                </a:solidFill>
                <a:ea typeface="Calibri"/>
                <a:cs typeface="Calibri"/>
              </a:rPr>
              <a:t>-</a:t>
            </a:r>
            <a:r>
              <a:rPr lang="en-GB" sz="2000" baseline="30000" dirty="0">
                <a:solidFill>
                  <a:prstClr val="black"/>
                </a:solidFill>
                <a:ea typeface="Calibri"/>
                <a:cs typeface="T3Font_5"/>
              </a:rPr>
              <a:t>13</a:t>
            </a:r>
            <a:r>
              <a:rPr lang="en-GB" sz="2000" dirty="0">
                <a:solidFill>
                  <a:prstClr val="black"/>
                </a:solidFill>
                <a:ea typeface="Calibri"/>
                <a:cs typeface="T3Font_5"/>
              </a:rPr>
              <a:t> s/s at the time of observation (</a:t>
            </a:r>
            <a:r>
              <a:rPr lang="en-GB" sz="2000" dirty="0" err="1">
                <a:solidFill>
                  <a:prstClr val="black"/>
                </a:solidFill>
                <a:ea typeface="Calibri"/>
                <a:cs typeface="T3Font_5"/>
              </a:rPr>
              <a:t>Zampieri</a:t>
            </a:r>
            <a:r>
              <a:rPr lang="en-GB" sz="2000" dirty="0">
                <a:solidFill>
                  <a:prstClr val="black"/>
                </a:solidFill>
                <a:ea typeface="Calibri"/>
                <a:cs typeface="T3Font_5"/>
              </a:rPr>
              <a:t> et al. 2014), corresponding to a change in the period of 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3Font_5"/>
              </a:rPr>
              <a:t>only 3 ns from the beginning to the end of the observation</a:t>
            </a:r>
            <a:r>
              <a:rPr lang="en-GB" sz="2000" dirty="0">
                <a:solidFill>
                  <a:prstClr val="black"/>
                </a:solidFill>
                <a:ea typeface="Calibri"/>
                <a:cs typeface="T3Font_5"/>
              </a:rPr>
              <a:t>, or equivalently to a total phase variation of </a:t>
            </a:r>
            <a:r>
              <a:rPr lang="en-US" sz="2000" i="1" dirty="0">
                <a:solidFill>
                  <a:prstClr val="black"/>
                </a:solidFill>
                <a:ea typeface="Calibri"/>
                <a:cs typeface="T3Font_5"/>
              </a:rPr>
              <a:t>−</a:t>
            </a:r>
            <a:r>
              <a:rPr lang="en-GB" sz="2000" dirty="0">
                <a:solidFill>
                  <a:prstClr val="black"/>
                </a:solidFill>
                <a:ea typeface="Calibri"/>
                <a:cs typeface="T3Font_5"/>
              </a:rPr>
              <a:t>0</a:t>
            </a:r>
            <a:r>
              <a:rPr lang="en-GB" sz="2000" i="1" dirty="0">
                <a:solidFill>
                  <a:prstClr val="black"/>
                </a:solidFill>
                <a:ea typeface="Calibri"/>
                <a:cs typeface="T3Font_5"/>
              </a:rPr>
              <a:t>.</a:t>
            </a:r>
            <a:r>
              <a:rPr lang="en-GB" sz="2000" dirty="0">
                <a:solidFill>
                  <a:prstClr val="black"/>
                </a:solidFill>
                <a:ea typeface="Calibri"/>
                <a:cs typeface="T3Font_5"/>
              </a:rPr>
              <a:t>0096. </a:t>
            </a:r>
            <a:endParaRPr lang="en-GB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Optical Braking Index in 2009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777C84">
                    <a:lumMod val="50000"/>
                  </a:srgbClr>
                </a:solidFill>
              </a:rPr>
              <a:t>17/06/2014</a:t>
            </a:r>
            <a:endParaRPr lang="en-US" dirty="0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777C84">
                    <a:lumMod val="50000"/>
                  </a:srgbClr>
                </a:solidFill>
              </a:rPr>
              <a:t>Ierapetra</a:t>
            </a:r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243C6-363D-432D-B1A5-8CB73FC0D13D}" type="slidenum">
              <a:rPr lang="it-IT" smtClean="0">
                <a:solidFill>
                  <a:srgbClr val="777C84">
                    <a:lumMod val="50000"/>
                  </a:srgbClr>
                </a:solidFill>
              </a:rPr>
              <a:pPr>
                <a:defRPr/>
              </a:pPr>
              <a:t>32</a:t>
            </a:fld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5918924" cy="46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444208" y="1988840"/>
            <a:ext cx="25217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optical braking index measured by Iqueye during year 2009 was around 2.435, with no indication of significant glitches.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925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562" y="980728"/>
            <a:ext cx="8656838" cy="1728192"/>
          </a:xfrm>
        </p:spPr>
        <p:txBody>
          <a:bodyPr/>
          <a:lstStyle/>
          <a:p>
            <a:r>
              <a:rPr lang="en-US" sz="2200" dirty="0" smtClean="0"/>
              <a:t>The observations in December 2009 had concurrent radio observations taken at </a:t>
            </a:r>
            <a:r>
              <a:rPr lang="en-US" sz="2200" dirty="0" err="1" smtClean="0"/>
              <a:t>Jodrell</a:t>
            </a:r>
            <a:r>
              <a:rPr lang="en-US" sz="2200" dirty="0" smtClean="0"/>
              <a:t> Bank. The radio data were de-dispersed, cleaned and analyzed to find so-called ‘giant radio pulses’ (GRPs ). 737 GRPs were identified above a 6.0-</a:t>
            </a:r>
            <a:r>
              <a:rPr lang="en-US" sz="2200" dirty="0" smtClean="0">
                <a:sym typeface="Symbol"/>
              </a:rPr>
              <a:t></a:t>
            </a:r>
            <a:r>
              <a:rPr lang="en-US" sz="2200" dirty="0" smtClean="0"/>
              <a:t> cutoff, of which 663 GRPs had concurrent optical observations. </a:t>
            </a:r>
            <a:endParaRPr lang="it-IT" sz="22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777C84">
                    <a:lumMod val="50000"/>
                  </a:srgbClr>
                </a:solidFill>
              </a:rPr>
              <a:t>17/06/2014</a:t>
            </a:r>
            <a:endParaRPr lang="en-US" dirty="0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777C84">
                    <a:lumMod val="50000"/>
                  </a:srgbClr>
                </a:solidFill>
              </a:rPr>
              <a:t>Ierapetra</a:t>
            </a:r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AE309-D29A-4AB5-9D74-5851DF3524D2}" type="slidenum">
              <a:rPr lang="it-IT" smtClean="0">
                <a:solidFill>
                  <a:srgbClr val="777C84">
                    <a:lumMod val="50000"/>
                  </a:srgbClr>
                </a:solidFill>
              </a:rPr>
              <a:pPr>
                <a:defRPr/>
              </a:pPr>
              <a:t>33</a:t>
            </a:fld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2840433"/>
            <a:ext cx="4847457" cy="347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5364088" y="2840433"/>
            <a:ext cx="34072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Distribution of the phases of those 663 GRPs with respect to the optical light curve.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</a:rPr>
              <a:t>Red: Frequency distribution of Crab pulsar Main-Pulse GRPs, with SNR &gt;6.0</a:t>
            </a:r>
            <a:r>
              <a:rPr lang="en-GB" sz="2000" dirty="0">
                <a:solidFill>
                  <a:prstClr val="black"/>
                </a:solidFill>
                <a:sym typeface="Symbol"/>
              </a:rPr>
              <a:t> </a:t>
            </a:r>
            <a:r>
              <a:rPr lang="en-GB" sz="2000" dirty="0">
                <a:solidFill>
                  <a:prstClr val="black"/>
                </a:solidFill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</a:rPr>
              <a:t>Blue: </a:t>
            </a:r>
            <a:r>
              <a:rPr lang="en-GB" sz="2000" dirty="0" err="1">
                <a:solidFill>
                  <a:prstClr val="black"/>
                </a:solidFill>
              </a:rPr>
              <a:t>Iqueye</a:t>
            </a:r>
            <a:r>
              <a:rPr lang="en-GB" sz="2000" dirty="0">
                <a:solidFill>
                  <a:prstClr val="black"/>
                </a:solidFill>
              </a:rPr>
              <a:t> optical </a:t>
            </a:r>
            <a:r>
              <a:rPr lang="en-GB" sz="2000" dirty="0" err="1">
                <a:solidFill>
                  <a:prstClr val="black"/>
                </a:solidFill>
              </a:rPr>
              <a:t>lightcurve</a:t>
            </a:r>
            <a:r>
              <a:rPr lang="en-GB" sz="2000" dirty="0">
                <a:solidFill>
                  <a:prstClr val="black"/>
                </a:solidFill>
              </a:rPr>
              <a:t> for the same observing period, showing how the optical peak precedes the radio peak. 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979712" y="18864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Concurrent GRBs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76162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777C84">
                    <a:lumMod val="50000"/>
                  </a:srgbClr>
                </a:solidFill>
              </a:rPr>
              <a:t>17/06/2014</a:t>
            </a:r>
            <a:endParaRPr lang="en-US" dirty="0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8E131-5927-44B7-8526-FF87A8CE73DD}" type="slidenum">
              <a:rPr lang="it-IT" smtClean="0">
                <a:solidFill>
                  <a:srgbClr val="777C84">
                    <a:lumMod val="50000"/>
                  </a:srgbClr>
                </a:solidFill>
              </a:rPr>
              <a:pPr>
                <a:defRPr/>
              </a:pPr>
              <a:t>34</a:t>
            </a:fld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777C84">
                    <a:lumMod val="50000"/>
                  </a:srgbClr>
                </a:solidFill>
              </a:rPr>
              <a:t>Ierapetra</a:t>
            </a:r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04800" y="332656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plot shows 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noticeable increase in optical flux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up to a 4-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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level in correspondence with the radio GRP,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agreement with previous findings (Shearer </a:t>
            </a:r>
            <a:r>
              <a:rPr lang="en-US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 al., 2003)</a:t>
            </a:r>
            <a:endParaRPr lang="it-IT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72159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5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685800"/>
          </a:xfrm>
        </p:spPr>
        <p:txBody>
          <a:bodyPr/>
          <a:lstStyle/>
          <a:p>
            <a:r>
              <a:rPr lang="en-GB" dirty="0" smtClean="0"/>
              <a:t>Radio - Optical Delay 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777C84">
                    <a:lumMod val="50000"/>
                  </a:srgbClr>
                </a:solidFill>
              </a:rPr>
              <a:t>17/06/2014</a:t>
            </a:r>
            <a:endParaRPr lang="en-US" dirty="0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777C84">
                    <a:lumMod val="50000"/>
                  </a:srgbClr>
                </a:solidFill>
              </a:rPr>
              <a:t>Ierapetra</a:t>
            </a:r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243C6-363D-432D-B1A5-8CB73FC0D13D}" type="slidenum">
              <a:rPr lang="it-IT" smtClean="0">
                <a:solidFill>
                  <a:srgbClr val="777C84">
                    <a:lumMod val="50000"/>
                  </a:srgbClr>
                </a:solidFill>
              </a:rPr>
              <a:pPr>
                <a:defRPr/>
              </a:pPr>
              <a:t>35</a:t>
            </a:fld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1043608" y="908720"/>
            <a:ext cx="6892194" cy="4824536"/>
            <a:chOff x="899592" y="836712"/>
            <a:chExt cx="6892194" cy="4824536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836712"/>
              <a:ext cx="6892194" cy="482453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13" name="Connettore 2 12"/>
            <p:cNvCxnSpPr/>
            <p:nvPr/>
          </p:nvCxnSpPr>
          <p:spPr>
            <a:xfrm>
              <a:off x="5940152" y="4653136"/>
              <a:ext cx="129614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asellaDiTesto 14"/>
          <p:cNvSpPr txBox="1"/>
          <p:nvPr/>
        </p:nvSpPr>
        <p:spPr>
          <a:xfrm>
            <a:off x="5706906" y="4787860"/>
            <a:ext cx="1745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Aqueye + Iqueye</a:t>
            </a:r>
            <a:endParaRPr lang="en-GB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67544" y="5847655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Aqueye and Iqueye error bars are dominated by the radio errors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718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D</a:t>
            </a:r>
            <a:r>
              <a:rPr lang="en-US" b="1" dirty="0" smtClean="0">
                <a:latin typeface="+mn-lt"/>
              </a:rPr>
              <a:t>evelopments of Iqueye</a:t>
            </a:r>
            <a:endParaRPr lang="en-US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980728"/>
            <a:ext cx="7920880" cy="4114800"/>
          </a:xfrm>
        </p:spPr>
        <p:txBody>
          <a:bodyPr/>
          <a:lstStyle/>
          <a:p>
            <a:r>
              <a:rPr lang="en-US" sz="2800" dirty="0" smtClean="0"/>
              <a:t>We have adapted Iqueye to the </a:t>
            </a:r>
            <a:r>
              <a:rPr lang="en-US" sz="2800" dirty="0" err="1" smtClean="0"/>
              <a:t>Cassegrain</a:t>
            </a:r>
            <a:r>
              <a:rPr lang="en-US" sz="2800" dirty="0" smtClean="0"/>
              <a:t> focus of the 4.2m William Herschel Telescope on the Roque de los </a:t>
            </a:r>
            <a:r>
              <a:rPr lang="en-US" sz="2800" dirty="0" err="1" smtClean="0"/>
              <a:t>Muchachos</a:t>
            </a:r>
            <a:r>
              <a:rPr lang="en-US" sz="2800" dirty="0" smtClean="0"/>
              <a:t>. A first engineering run was performed in November 2013, we hope to gain further observing time.</a:t>
            </a:r>
          </a:p>
          <a:p>
            <a:endParaRPr lang="en-US" sz="2800" dirty="0" smtClean="0"/>
          </a:p>
          <a:p>
            <a:r>
              <a:rPr lang="en-US" sz="2800" dirty="0" smtClean="0"/>
              <a:t>With the help of TNG personnel, an interface has been built for the </a:t>
            </a:r>
            <a:r>
              <a:rPr lang="en-US" sz="2800" dirty="0" err="1" smtClean="0"/>
              <a:t>Nasmyth</a:t>
            </a:r>
            <a:r>
              <a:rPr lang="en-US" sz="2800" dirty="0" smtClean="0"/>
              <a:t> A focus. A first run will be performed mid-June, 2014.</a:t>
            </a:r>
            <a:endParaRPr lang="en-US" sz="28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777C84">
                    <a:lumMod val="50000"/>
                  </a:srgbClr>
                </a:solidFill>
              </a:rPr>
              <a:t>17/06/2014</a:t>
            </a:r>
            <a:endParaRPr lang="en-US" dirty="0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777C84">
                    <a:lumMod val="50000"/>
                  </a:srgbClr>
                </a:solidFill>
              </a:rPr>
              <a:t>Ierapetra</a:t>
            </a:r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243C6-363D-432D-B1A5-8CB73FC0D13D}" type="slidenum">
              <a:rPr lang="it-IT" smtClean="0">
                <a:solidFill>
                  <a:srgbClr val="777C84">
                    <a:lumMod val="50000"/>
                  </a:srgbClr>
                </a:solidFill>
              </a:rPr>
              <a:pPr>
                <a:defRPr/>
              </a:pPr>
              <a:t>36</a:t>
            </a:fld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79296" cy="576064"/>
          </a:xfrm>
        </p:spPr>
        <p:txBody>
          <a:bodyPr/>
          <a:lstStyle/>
          <a:p>
            <a:r>
              <a:rPr lang="en-GB" sz="3600" b="1" dirty="0" smtClean="0"/>
              <a:t>From Aqueye to Aqueye+, the optical design</a:t>
            </a:r>
            <a:endParaRPr lang="en-GB" sz="3600" b="1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0DE79-2682-440B-AB43-7D75C2D655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20316" y="908720"/>
            <a:ext cx="838842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We have undertaken a major refurbishment of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Aqueye (Aqueye+):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342900" lvl="2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AFOSC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has been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eliminated,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and a dedicated focal reducer has been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implemented, with a field camera and a fifth SPAD which monitors the adjacent sky background</a:t>
            </a:r>
          </a:p>
          <a:p>
            <a:pPr marL="0" lvl="2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342900" lvl="2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A OV coronagraphic module with </a:t>
            </a:r>
            <a:r>
              <a:rPr lang="en-US" sz="3600" b="1" i="1" dirty="0">
                <a:solidFill>
                  <a:prstClr val="black"/>
                </a:solidFill>
                <a:latin typeface="French Script MT" panose="03020402040607040605" pitchFamily="66" charset="0"/>
              </a:rPr>
              <a:t>l</a:t>
            </a:r>
            <a:r>
              <a:rPr lang="en-US" sz="3600" b="1" dirty="0">
                <a:solidFill>
                  <a:prstClr val="black"/>
                </a:solidFill>
                <a:latin typeface="French Script MT" panose="03020402040607040605" pitchFamily="66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French Script MT" panose="03020402040607040605" pitchFamily="66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=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2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can be inserted, fed by a dichroic filter plus a very narrow filter </a:t>
            </a:r>
            <a:endParaRPr lang="en-US" sz="2400" dirty="0">
              <a:solidFill>
                <a:prstClr val="black"/>
              </a:solidFill>
              <a:latin typeface="Arial" pitchFamily="34" charset="0"/>
            </a:endParaRPr>
          </a:p>
          <a:p>
            <a:pPr marL="342900" lvl="2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240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342900" lvl="2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An adaptive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optics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module can be inserted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between the focal reducer and Aqueye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, to stabilize the star on the tip of the coronagraph phase plate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.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deformable mirror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is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driven by the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signals of the 4 SPADs.</a:t>
            </a:r>
            <a:endParaRPr lang="en-US" sz="24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4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overall design of Aqueye+</a:t>
            </a:r>
            <a:endParaRPr lang="en-GB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8A79-0841-4D77-B16A-26D575459A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6264696" cy="504056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 flipH="1">
            <a:off x="611561" y="2638653"/>
            <a:ext cx="1656183" cy="707886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F</a:t>
            </a:r>
            <a:r>
              <a:rPr lang="en-GB" sz="2000" dirty="0" smtClean="0">
                <a:solidFill>
                  <a:prstClr val="black"/>
                </a:solidFill>
              </a:rPr>
              <a:t>ifth SPAD for sky control 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8" name="Freccia a destra 7"/>
          <p:cNvSpPr/>
          <p:nvPr/>
        </p:nvSpPr>
        <p:spPr>
          <a:xfrm rot="21040243">
            <a:off x="2258246" y="2752536"/>
            <a:ext cx="1152128" cy="258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87624" y="4437112"/>
            <a:ext cx="1872208" cy="707886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C</a:t>
            </a:r>
            <a:r>
              <a:rPr lang="en-GB" sz="2000" dirty="0" smtClean="0"/>
              <a:t>oronagraphic module</a:t>
            </a:r>
            <a:endParaRPr lang="en-GB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788025" y="1412776"/>
            <a:ext cx="1152127" cy="707886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AdOpt</a:t>
            </a:r>
            <a:r>
              <a:rPr lang="en-GB" sz="2000" dirty="0" smtClean="0"/>
              <a:t> module</a:t>
            </a:r>
            <a:endParaRPr lang="en-GB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796136" y="2164794"/>
            <a:ext cx="1515608" cy="400110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Filter wheels</a:t>
            </a:r>
            <a:endParaRPr lang="en-GB" sz="2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439651" y="1124744"/>
            <a:ext cx="1476165" cy="1015663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Telescope </a:t>
            </a:r>
            <a:r>
              <a:rPr lang="en-GB" sz="2000" dirty="0" err="1" smtClean="0"/>
              <a:t>Cassegrain</a:t>
            </a:r>
            <a:r>
              <a:rPr lang="en-GB" sz="2000" dirty="0" smtClean="0"/>
              <a:t> interface</a:t>
            </a:r>
            <a:endParaRPr lang="en-GB" sz="2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668345" y="3102627"/>
            <a:ext cx="1475656" cy="1323439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Pyramid, SPADs and individual filters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519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OAM/OV Coronagraph</a:t>
            </a:r>
            <a:endParaRPr lang="en-GB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059832" y="6340988"/>
            <a:ext cx="2895600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8A79-0841-4D77-B16A-26D575459A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6"/>
          <a:stretch/>
        </p:blipFill>
        <p:spPr>
          <a:xfrm>
            <a:off x="2262402" y="828504"/>
            <a:ext cx="4469837" cy="320828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69333" y="2319768"/>
            <a:ext cx="2028953" cy="1015663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Spiral phase plate</a:t>
            </a:r>
          </a:p>
          <a:p>
            <a:r>
              <a:rPr lang="en-GB" sz="2000" dirty="0">
                <a:solidFill>
                  <a:prstClr val="black"/>
                </a:solidFill>
              </a:rPr>
              <a:t>w</a:t>
            </a:r>
            <a:r>
              <a:rPr lang="en-GB" sz="2000" dirty="0" smtClean="0">
                <a:solidFill>
                  <a:prstClr val="black"/>
                </a:solidFill>
              </a:rPr>
              <a:t>ith topological </a:t>
            </a:r>
          </a:p>
          <a:p>
            <a:r>
              <a:rPr lang="en-GB" sz="2000" dirty="0" smtClean="0">
                <a:solidFill>
                  <a:prstClr val="black"/>
                </a:solidFill>
              </a:rPr>
              <a:t>charge </a:t>
            </a:r>
            <a:r>
              <a:rPr lang="en-GB" sz="2000" dirty="0" smtClean="0">
                <a:solidFill>
                  <a:prstClr val="black"/>
                </a:solidFill>
                <a:latin typeface="Script MT Bold" pitchFamily="66" charset="0"/>
              </a:rPr>
              <a:t>l </a:t>
            </a:r>
            <a:r>
              <a:rPr lang="en-GB" sz="2000" dirty="0" smtClean="0">
                <a:solidFill>
                  <a:prstClr val="black"/>
                </a:solidFill>
              </a:rPr>
              <a:t>=2.</a:t>
            </a:r>
            <a:endParaRPr lang="en-GB" sz="2000" dirty="0">
              <a:solidFill>
                <a:prstClr val="black"/>
              </a:solidFill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4941944" y="1340768"/>
            <a:ext cx="2438368" cy="2882468"/>
            <a:chOff x="4941944" y="1340768"/>
            <a:chExt cx="2438368" cy="2882468"/>
          </a:xfrm>
        </p:grpSpPr>
        <p:sp>
          <p:nvSpPr>
            <p:cNvPr id="10" name="Freccia in su 9"/>
            <p:cNvSpPr/>
            <p:nvPr/>
          </p:nvSpPr>
          <p:spPr>
            <a:xfrm>
              <a:off x="4958329" y="2134082"/>
              <a:ext cx="76922" cy="107349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ccia in giù 10"/>
            <p:cNvSpPr/>
            <p:nvPr/>
          </p:nvSpPr>
          <p:spPr>
            <a:xfrm flipH="1">
              <a:off x="4941944" y="1340768"/>
              <a:ext cx="45719" cy="20016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5004048" y="3207573"/>
              <a:ext cx="2376264" cy="1015663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prstClr val="black"/>
                  </a:solidFill>
                </a:rPr>
                <a:t>Fourier stop: removes light scattered from pupil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1583809" y="2859447"/>
            <a:ext cx="3109510" cy="3391593"/>
            <a:chOff x="1583809" y="2859447"/>
            <a:chExt cx="3109510" cy="3391593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3419872" y="3363205"/>
              <a:ext cx="1259770" cy="41748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000" dirty="0" err="1" smtClean="0">
                  <a:solidFill>
                    <a:prstClr val="black"/>
                  </a:solidFill>
                </a:rPr>
                <a:t>Lyot</a:t>
              </a:r>
              <a:r>
                <a:rPr lang="en-GB" sz="2113" dirty="0">
                  <a:solidFill>
                    <a:prstClr val="black"/>
                  </a:solidFill>
                </a:rPr>
                <a:t> </a:t>
              </a:r>
              <a:r>
                <a:rPr lang="en-GB" sz="2000" dirty="0" smtClean="0">
                  <a:solidFill>
                    <a:prstClr val="black"/>
                  </a:solidFill>
                </a:rPr>
                <a:t>stop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  <p:sp>
          <p:nvSpPr>
            <p:cNvPr id="14" name="Freccia in su 13"/>
            <p:cNvSpPr/>
            <p:nvPr/>
          </p:nvSpPr>
          <p:spPr>
            <a:xfrm>
              <a:off x="4572000" y="2859447"/>
              <a:ext cx="121319" cy="54718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7" name="Immagine 16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73" t="11636" r="9389" b="12885"/>
            <a:stretch/>
          </p:blipFill>
          <p:spPr>
            <a:xfrm>
              <a:off x="1583809" y="3571948"/>
              <a:ext cx="1836063" cy="1355653"/>
            </a:xfrm>
            <a:prstGeom prst="rect">
              <a:avLst/>
            </a:prstGeom>
          </p:spPr>
        </p:pic>
        <p:sp>
          <p:nvSpPr>
            <p:cNvPr id="18" name="CasellaDiTesto 17"/>
            <p:cNvSpPr txBox="1"/>
            <p:nvPr/>
          </p:nvSpPr>
          <p:spPr>
            <a:xfrm>
              <a:off x="1583809" y="4927601"/>
              <a:ext cx="1836063" cy="1323439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prstClr val="black"/>
                  </a:solidFill>
                </a:rPr>
                <a:t>After the SPP,  </a:t>
              </a:r>
              <a:r>
                <a:rPr lang="en-GB" sz="2000" dirty="0">
                  <a:solidFill>
                    <a:prstClr val="black"/>
                  </a:solidFill>
                </a:rPr>
                <a:t>t</a:t>
              </a:r>
              <a:r>
                <a:rPr lang="en-GB" sz="2000" dirty="0" smtClean="0">
                  <a:solidFill>
                    <a:prstClr val="black"/>
                  </a:solidFill>
                </a:rPr>
                <a:t>he ring of light is removed by the </a:t>
              </a:r>
              <a:r>
                <a:rPr lang="en-GB" sz="2000" dirty="0" err="1" smtClean="0">
                  <a:solidFill>
                    <a:prstClr val="black"/>
                  </a:solidFill>
                </a:rPr>
                <a:t>Lyot</a:t>
              </a:r>
              <a:r>
                <a:rPr lang="en-GB" sz="2000" dirty="0" smtClean="0">
                  <a:solidFill>
                    <a:prstClr val="black"/>
                  </a:solidFill>
                </a:rPr>
                <a:t> stop.</a:t>
              </a:r>
            </a:p>
          </p:txBody>
        </p:sp>
      </p:grpSp>
      <p:sp>
        <p:nvSpPr>
          <p:cNvPr id="20" name="CasellaDiTesto 19"/>
          <p:cNvSpPr txBox="1"/>
          <p:nvPr/>
        </p:nvSpPr>
        <p:spPr>
          <a:xfrm>
            <a:off x="6876255" y="899249"/>
            <a:ext cx="2018753" cy="2862322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On the focal plane, the image of the bright primary star is strongly attenuated while the secondary passes almost unaltered.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0311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E618-56C4-45DF-8BF0-1E8FE3DCBC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431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smtClean="0"/>
              <a:t>All of Astronomy in Time and  Frequency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228600" y="4876800"/>
            <a:ext cx="8642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</a:rPr>
              <a:t>Pushing the time resolution</a:t>
            </a:r>
            <a:r>
              <a:rPr lang="en-US" sz="2400" b="1" i="1" dirty="0">
                <a:solidFill>
                  <a:prstClr val="black"/>
                </a:solidFill>
              </a:rPr>
              <a:t> towards the limits imposed by Heisenberg’s principle </a:t>
            </a:r>
            <a:r>
              <a:rPr lang="en-US" sz="2400" b="1" dirty="0">
                <a:solidFill>
                  <a:prstClr val="black"/>
                </a:solidFill>
              </a:rPr>
              <a:t>might have the same scientific impact of opening a new window. This new Astronomy can be designated as </a:t>
            </a:r>
            <a:r>
              <a:rPr lang="en-US" sz="2400" b="1" i="1" dirty="0">
                <a:solidFill>
                  <a:prstClr val="black"/>
                </a:solidFill>
              </a:rPr>
              <a:t>Quantum Astronomy, or Photonics Astronomy</a:t>
            </a:r>
            <a:r>
              <a:rPr lang="en-US" sz="2400" b="1" dirty="0">
                <a:solidFill>
                  <a:prstClr val="black"/>
                </a:solidFill>
              </a:rPr>
              <a:t>.</a:t>
            </a:r>
            <a:endParaRPr lang="en-US" sz="2400" b="1" i="1" u="sng" dirty="0">
              <a:solidFill>
                <a:srgbClr val="0000FF"/>
              </a:solidFill>
            </a:endParaRPr>
          </a:p>
        </p:txBody>
      </p:sp>
      <p:pic>
        <p:nvPicPr>
          <p:cNvPr id="7173" name="Picture 4" descr="Log_Time_Log_Frequency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584200"/>
            <a:ext cx="575945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826375" y="1629865"/>
            <a:ext cx="131762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L3 CCDs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MCP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STJ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PM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prstClr val="black"/>
                </a:solidFill>
              </a:rPr>
              <a:t>SiPM</a:t>
            </a:r>
            <a:endParaRPr lang="en-US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HPD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APD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SPAD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SSPD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319588" y="2996952"/>
            <a:ext cx="863600" cy="541337"/>
          </a:xfrm>
          <a:prstGeom prst="rect">
            <a:avLst/>
          </a:prstGeom>
          <a:solidFill>
            <a:srgbClr val="FF00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b="1">
              <a:solidFill>
                <a:prstClr val="black"/>
              </a:solidFill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5183187" y="1629865"/>
            <a:ext cx="2643188" cy="134193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5183188" y="3538289"/>
            <a:ext cx="2590006" cy="122466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7775575" y="1628799"/>
            <a:ext cx="1095375" cy="317180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b="1">
              <a:solidFill>
                <a:prstClr val="black"/>
              </a:solidFill>
            </a:endParaRPr>
          </a:p>
        </p:txBody>
      </p:sp>
      <p:sp>
        <p:nvSpPr>
          <p:cNvPr id="15373" name="Text Box 11"/>
          <p:cNvSpPr txBox="1">
            <a:spLocks noChangeArrowheads="1"/>
          </p:cNvSpPr>
          <p:nvPr/>
        </p:nvSpPr>
        <p:spPr bwMode="auto">
          <a:xfrm>
            <a:off x="87313" y="609600"/>
            <a:ext cx="13890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</a:rPr>
              <a:t>This slide conveys the idea of all of Astronomy in a time – frequency domain, and of the </a:t>
            </a:r>
            <a:r>
              <a:rPr lang="en-US" sz="2000" b="1" i="1" dirty="0">
                <a:solidFill>
                  <a:prstClr val="black"/>
                </a:solidFill>
              </a:rPr>
              <a:t>lower limit imposed by Heisenberg principle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</a:p>
          <a:p>
            <a:pPr>
              <a:defRPr/>
            </a:pP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7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Autofit/>
          </a:bodyPr>
          <a:lstStyle/>
          <a:p>
            <a:r>
              <a:rPr lang="en-GB" sz="3600" dirty="0" smtClean="0"/>
              <a:t>Coronagraphic theoretical performances</a:t>
            </a:r>
            <a:endParaRPr lang="en-GB" sz="36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17/06/2014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Ierapetra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8A79-0841-4D77-B16A-26D575459AEE}" type="slidenum">
              <a:rPr lang="en-GB" smtClean="0"/>
              <a:t>40</a:t>
            </a:fld>
            <a:endParaRPr lang="en-GB"/>
          </a:p>
        </p:txBody>
      </p:sp>
      <p:grpSp>
        <p:nvGrpSpPr>
          <p:cNvPr id="6" name="Gruppo 5"/>
          <p:cNvGrpSpPr/>
          <p:nvPr/>
        </p:nvGrpSpPr>
        <p:grpSpPr>
          <a:xfrm>
            <a:off x="1790700" y="966788"/>
            <a:ext cx="5877645" cy="5203325"/>
            <a:chOff x="1790700" y="966788"/>
            <a:chExt cx="5877645" cy="520332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700" y="966788"/>
              <a:ext cx="5877644" cy="520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e 7"/>
            <p:cNvSpPr/>
            <p:nvPr/>
          </p:nvSpPr>
          <p:spPr>
            <a:xfrm>
              <a:off x="2262403" y="4653056"/>
              <a:ext cx="5405942" cy="1008192"/>
            </a:xfrm>
            <a:prstGeom prst="ellipse">
              <a:avLst/>
            </a:prstGeom>
            <a:solidFill>
              <a:schemeClr val="accent1"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279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642194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The   </a:t>
            </a:r>
            <a:r>
              <a:rPr lang="en-GB" sz="3600" dirty="0" err="1" smtClean="0"/>
              <a:t>AdOpt</a:t>
            </a:r>
            <a:r>
              <a:rPr lang="en-GB" sz="3600" dirty="0" smtClean="0"/>
              <a:t> module</a:t>
            </a:r>
            <a:endParaRPr lang="en-GB" sz="36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17/06/2014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Ierapetra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8A79-0841-4D77-B16A-26D575459AEE}" type="slidenum">
              <a:rPr lang="en-GB" smtClean="0"/>
              <a:t>41</a:t>
            </a:fld>
            <a:endParaRPr lang="en-GB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36912"/>
            <a:ext cx="2614362" cy="1681671"/>
          </a:xfrm>
          <a:prstGeom prst="rect">
            <a:avLst/>
          </a:prstGeom>
        </p:spPr>
      </p:pic>
      <p:pic>
        <p:nvPicPr>
          <p:cNvPr id="7" name="Immagin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0648"/>
            <a:ext cx="511256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3886" y="4725144"/>
            <a:ext cx="3550281" cy="141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707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The real instrument</a:t>
            </a:r>
            <a:endParaRPr lang="en-GB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17/06/2014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Ierapetra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8A79-0841-4D77-B16A-26D575459AEE}" type="slidenum">
              <a:rPr lang="en-GB" smtClean="0"/>
              <a:t>42</a:t>
            </a:fld>
            <a:endParaRPr lang="en-GB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196752"/>
            <a:ext cx="8676456" cy="50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 smtClean="0"/>
              <a:t>The coronagraphic module</a:t>
            </a:r>
            <a:endParaRPr lang="en-GB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17/06/2014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Ierapetra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8A79-0841-4D77-B16A-26D575459AEE}" type="slidenum">
              <a:rPr lang="en-GB" smtClean="0"/>
              <a:t>43</a:t>
            </a:fld>
            <a:endParaRPr lang="en-GB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268760"/>
            <a:ext cx="6408712" cy="509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/>
          <a:lstStyle/>
          <a:p>
            <a:r>
              <a:rPr lang="en-GB" dirty="0" smtClean="0"/>
              <a:t>First tests at the telescope</a:t>
            </a:r>
            <a:endParaRPr lang="en-GB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0DE79-2682-440B-AB43-7D75C2D655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6166" y="2394960"/>
            <a:ext cx="4221215" cy="316591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747800" y="1012085"/>
            <a:ext cx="2241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May 8, 2014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5482064" cy="411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 smtClean="0"/>
              <a:t>Aqueye+ at the </a:t>
            </a:r>
            <a:r>
              <a:rPr lang="en-GB" dirty="0" err="1" smtClean="0"/>
              <a:t>Nasmyth</a:t>
            </a:r>
            <a:r>
              <a:rPr lang="en-GB" dirty="0" smtClean="0"/>
              <a:t> focus</a:t>
            </a:r>
            <a:endParaRPr lang="en-GB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17/06/2014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Ierapetra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8A79-0841-4D77-B16A-26D575459AEE}" type="slidenum">
              <a:rPr lang="en-GB" smtClean="0"/>
              <a:t>45</a:t>
            </a:fld>
            <a:endParaRPr lang="en-GB"/>
          </a:p>
        </p:txBody>
      </p:sp>
      <p:sp>
        <p:nvSpPr>
          <p:cNvPr id="6" name="CasellaDiTesto 5"/>
          <p:cNvSpPr txBox="1"/>
          <p:nvPr/>
        </p:nvSpPr>
        <p:spPr>
          <a:xfrm>
            <a:off x="683568" y="1268760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Prompted by the occurrence of the X- and Gamma- flare in March 2013, when Aqueye was the only optical instrument observing the Crab pulsar, we’ll make Aqueye+ a permanent addition to the Copernicus telescope, by mounting it on the </a:t>
            </a:r>
            <a:r>
              <a:rPr lang="en-GB" sz="3200" dirty="0" err="1" smtClean="0"/>
              <a:t>Nasmyth</a:t>
            </a:r>
            <a:r>
              <a:rPr lang="en-GB" sz="3200" dirty="0" smtClean="0"/>
              <a:t> focus.</a:t>
            </a:r>
          </a:p>
          <a:p>
            <a:endParaRPr lang="en-GB" sz="3200" dirty="0" smtClean="0"/>
          </a:p>
          <a:p>
            <a:r>
              <a:rPr lang="en-GB" sz="3200" dirty="0" smtClean="0"/>
              <a:t>Design is under way, with the hope to complete the interface by the end of 2014.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365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2972-4677-4405-99FF-0E286FAAFFC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288" cy="778098"/>
          </a:xfrm>
        </p:spPr>
        <p:txBody>
          <a:bodyPr/>
          <a:lstStyle/>
          <a:p>
            <a:r>
              <a:rPr lang="it-IT" sz="3200" dirty="0" smtClean="0"/>
              <a:t>1 -  Quantum </a:t>
            </a:r>
            <a:r>
              <a:rPr lang="en-US" sz="3600" dirty="0"/>
              <a:t>p</a:t>
            </a:r>
            <a:r>
              <a:rPr lang="en-US" sz="3600" dirty="0" smtClean="0"/>
              <a:t>roperties of the photon stream</a:t>
            </a:r>
            <a:endParaRPr lang="en-US" sz="3600" dirty="0"/>
          </a:p>
        </p:txBody>
      </p:sp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448134" y="1124744"/>
            <a:ext cx="8280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Quantum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properties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of a light beam are 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</a:rPr>
              <a:t>reflected in the second- (and </a:t>
            </a:r>
            <a:r>
              <a:rPr lang="en-US" sz="2400" b="1" i="1" dirty="0" smtClean="0">
                <a:solidFill>
                  <a:prstClr val="black"/>
                </a:solidFill>
                <a:latin typeface="Arial" pitchFamily="34" charset="0"/>
              </a:rPr>
              <a:t>higher) order 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</a:rPr>
              <a:t>coherence of light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, 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</a:rPr>
              <a:t>observable as correlations between pairs (</a:t>
            </a:r>
            <a:r>
              <a:rPr lang="en-US" sz="2400" b="1" i="1" dirty="0" smtClean="0">
                <a:solidFill>
                  <a:prstClr val="black"/>
                </a:solidFill>
                <a:latin typeface="Arial" pitchFamily="34" charset="0"/>
              </a:rPr>
              <a:t>or 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</a:rPr>
              <a:t>greater number) of photons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information content lies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in 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</a:rPr>
              <a:t>collective properties of groups of photons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, and cannot be ascribed to any one individual photon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Therefore, one has to investigate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the 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</a:rPr>
              <a:t>correlation in time (or space) between successive photon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s in the arriving photon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stream. The difference with conventional studies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may be significant 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</a:rPr>
              <a:t>if the photon emission process has involved more than one photon at a time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8303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5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5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777C84">
                    <a:lumMod val="50000"/>
                  </a:srgbClr>
                </a:solidFill>
              </a:rPr>
              <a:t>17/06/2014</a:t>
            </a:r>
            <a:endParaRPr lang="en-US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7C84">
                    <a:lumMod val="50000"/>
                  </a:srgbClr>
                </a:solidFill>
              </a:rPr>
              <a:t>Ierapetra</a:t>
            </a:r>
            <a:endParaRPr lang="en-US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B7A3-A752-47C3-B4B4-BB6B1D00A318}" type="slidenum">
              <a:rPr lang="en-US">
                <a:solidFill>
                  <a:srgbClr val="777C84">
                    <a:lumMod val="50000"/>
                  </a:srgbClr>
                </a:solidFill>
              </a:rPr>
              <a:pPr/>
              <a:t>6</a:t>
            </a:fld>
            <a:endParaRPr lang="en-US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7790" y="116632"/>
            <a:ext cx="7983388" cy="792088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Two photon </a:t>
            </a:r>
            <a:r>
              <a:rPr lang="en-US" sz="4000" dirty="0" smtClean="0">
                <a:solidFill>
                  <a:schemeClr val="tx1"/>
                </a:solidFill>
              </a:rPr>
              <a:t>correlation experiments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908720"/>
            <a:ext cx="87129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</a:rPr>
              <a:t>Realistically, in astronomical applications we might have some hope to detect </a:t>
            </a:r>
            <a:r>
              <a:rPr lang="en-US" sz="2200" b="1" dirty="0">
                <a:solidFill>
                  <a:prstClr val="black"/>
                </a:solidFill>
                <a:latin typeface="Arial" pitchFamily="34" charset="0"/>
              </a:rPr>
              <a:t>two-photon correlation </a:t>
            </a: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effects, which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can be ascribed to quantities of type </a:t>
            </a:r>
            <a:r>
              <a:rPr lang="en-US" sz="2200" b="1" i="1" dirty="0">
                <a:solidFill>
                  <a:prstClr val="black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 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*</a:t>
            </a:r>
            <a:r>
              <a:rPr lang="en-US" sz="2200" b="1" i="1" dirty="0">
                <a:solidFill>
                  <a:prstClr val="black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i.e. intensity multiplied by itself, which in the quantum limit means observations of pairs of photons, or of statistical two-photon properties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. 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143529"/>
              </p:ext>
            </p:extLst>
          </p:nvPr>
        </p:nvGraphicFramePr>
        <p:xfrm>
          <a:off x="2051720" y="2844896"/>
          <a:ext cx="3744416" cy="92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3" imgW="1892300" imgH="469900" progId="Equation.DSMT4">
                  <p:embed/>
                </p:oleObj>
              </mc:Choice>
              <mc:Fallback>
                <p:oleObj name="Equation" r:id="rId3" imgW="1892300" imgH="4699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844896"/>
                        <a:ext cx="3744416" cy="92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12"/>
          <p:cNvSpPr txBox="1">
            <a:spLocks noChangeArrowheads="1"/>
          </p:cNvSpPr>
          <p:nvPr/>
        </p:nvSpPr>
        <p:spPr bwMode="auto">
          <a:xfrm>
            <a:off x="6228184" y="3098532"/>
            <a:ext cx="2121158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(R.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</a:rPr>
              <a:t>Glauber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, 1965,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Nobel Prize 2005)</a:t>
            </a:r>
          </a:p>
        </p:txBody>
      </p:sp>
      <p:sp>
        <p:nvSpPr>
          <p:cNvPr id="9" name="Rettangolo 12"/>
          <p:cNvSpPr>
            <a:spLocks noChangeArrowheads="1"/>
          </p:cNvSpPr>
          <p:nvPr/>
        </p:nvSpPr>
        <p:spPr bwMode="auto">
          <a:xfrm>
            <a:off x="2477886" y="3861048"/>
            <a:ext cx="350448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en-US" sz="2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</a:t>
            </a:r>
            <a:r>
              <a:rPr lang="en-US" sz="2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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23528" y="4437112"/>
            <a:ext cx="856895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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 0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and </a:t>
            </a:r>
            <a:r>
              <a:rPr lang="en-US" sz="22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d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 0 correspond to </a:t>
            </a:r>
            <a:r>
              <a:rPr lang="en-GB" sz="2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Hanbury</a:t>
            </a: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Brown - </a:t>
            </a:r>
            <a:r>
              <a:rPr lang="en-GB" sz="2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Twiss</a:t>
            </a: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Intensity Interferometry</a:t>
            </a: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(</a:t>
            </a:r>
            <a:r>
              <a:rPr lang="en-GB" sz="2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Narrabri</a:t>
            </a: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. 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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 0 and </a:t>
            </a:r>
            <a:r>
              <a:rPr lang="en-US" sz="22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d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 0 correspond to 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photon correlation spectroscopy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(R = 10</a:t>
            </a:r>
            <a:r>
              <a:rPr lang="en-US" sz="22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9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- 10</a:t>
            </a:r>
            <a:r>
              <a:rPr lang="en-US" sz="22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10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necessary to resolve </a:t>
            </a:r>
            <a:r>
              <a:rPr lang="en-US" sz="2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lased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spectral lines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).</a:t>
            </a: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8567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504056"/>
          </a:xfrm>
        </p:spPr>
        <p:txBody>
          <a:bodyPr/>
          <a:lstStyle/>
          <a:p>
            <a:r>
              <a:rPr lang="en-GB" dirty="0" smtClean="0"/>
              <a:t>Intensity Interferometry</a:t>
            </a:r>
            <a:endParaRPr lang="en-GB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0DE79-2682-440B-AB43-7D75C2D655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23528" y="1037402"/>
            <a:ext cx="6408738" cy="5008562"/>
            <a:chOff x="204" y="618"/>
            <a:chExt cx="4264" cy="3245"/>
          </a:xfrm>
        </p:grpSpPr>
        <p:pic>
          <p:nvPicPr>
            <p:cNvPr id="7" name="Picture 3" descr="Glauber_1963_A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663"/>
              <a:ext cx="4264" cy="3200"/>
            </a:xfrm>
            <a:prstGeom prst="rect">
              <a:avLst/>
            </a:prstGeom>
            <a:noFill/>
          </p:spPr>
        </p:pic>
        <p:pic>
          <p:nvPicPr>
            <p:cNvPr id="8" name="Picture 4" descr="Glauber_1963_A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618"/>
              <a:ext cx="4128" cy="292"/>
            </a:xfrm>
            <a:prstGeom prst="rect">
              <a:avLst/>
            </a:prstGeom>
            <a:noFill/>
          </p:spPr>
        </p:pic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948265" y="1037402"/>
            <a:ext cx="201622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</a:rPr>
              <a:t>The first paper by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</a:rPr>
              <a:t>Glauber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</a:rPr>
              <a:t> made reference to the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</a:rPr>
              <a:t>1956 HBT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</a:rPr>
              <a:t>experiment, whose application to the astronomical field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</a:rPr>
              <a:t>became </a:t>
            </a:r>
            <a:r>
              <a:rPr lang="en-US" sz="2000" b="1" i="1" dirty="0">
                <a:solidFill>
                  <a:prstClr val="black"/>
                </a:solidFill>
                <a:latin typeface="Arial" pitchFamily="34" charset="0"/>
              </a:rPr>
              <a:t>Intensity </a:t>
            </a:r>
            <a:r>
              <a:rPr lang="en-US" sz="2000" b="1" i="1" dirty="0" smtClean="0">
                <a:solidFill>
                  <a:prstClr val="black"/>
                </a:solidFill>
                <a:latin typeface="Arial" pitchFamily="34" charset="0"/>
              </a:rPr>
              <a:t>Interferometry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</a:rPr>
              <a:t> 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</a:rPr>
              <a:t>(HBTII)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</a:rPr>
              <a:t>in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</a:rPr>
              <a:t>Narrabri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</a:rPr>
              <a:t> (Australia) . </a:t>
            </a:r>
            <a:endParaRPr lang="en-US" sz="20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85607" y="2564904"/>
            <a:ext cx="3240087" cy="8651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2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214313" y="44624"/>
            <a:ext cx="8572500" cy="6286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The </a:t>
            </a:r>
            <a:r>
              <a:rPr lang="en-US" b="1" dirty="0" err="1" smtClean="0"/>
              <a:t>Narrabri</a:t>
            </a:r>
            <a:r>
              <a:rPr lang="en-US" b="1" dirty="0" smtClean="0"/>
              <a:t> Intensity Interferometer</a:t>
            </a:r>
            <a:endParaRPr lang="it-IT" b="1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2F448-52FC-4931-BD40-98B3DBB5733F}" type="slidenum">
              <a:rPr lang="it-IT">
                <a:solidFill>
                  <a:srgbClr val="777C84">
                    <a:lumMod val="50000"/>
                  </a:srgbClr>
                </a:solidFill>
              </a:rPr>
              <a:pPr>
                <a:defRPr/>
              </a:pPr>
              <a:t>8</a:t>
            </a:fld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  <p:pic>
        <p:nvPicPr>
          <p:cNvPr id="13316" name="Picture 3" descr="nsi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1" y="653660"/>
            <a:ext cx="4847456" cy="3351404"/>
          </a:xfrm>
          <a:noFill/>
        </p:spPr>
      </p:pic>
      <p:sp>
        <p:nvSpPr>
          <p:cNvPr id="13317" name="CasellaDiTesto 7"/>
          <p:cNvSpPr txBox="1">
            <a:spLocks noChangeArrowheads="1"/>
          </p:cNvSpPr>
          <p:nvPr/>
        </p:nvSpPr>
        <p:spPr bwMode="auto">
          <a:xfrm>
            <a:off x="5220072" y="721727"/>
            <a:ext cx="355969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prstClr val="black"/>
                </a:solidFill>
                <a:cs typeface="Times New Roman" pitchFamily="18" charset="0"/>
              </a:rPr>
              <a:t>A ‘stellar interferometer’ </a:t>
            </a:r>
            <a:r>
              <a:rPr lang="en-US" sz="2200" dirty="0">
                <a:solidFill>
                  <a:prstClr val="black"/>
                </a:solidFill>
                <a:cs typeface="Times New Roman" pitchFamily="18" charset="0"/>
              </a:rPr>
              <a:t>was completed in 1965 at </a:t>
            </a:r>
            <a:r>
              <a:rPr lang="en-US" sz="2200" dirty="0" err="1">
                <a:solidFill>
                  <a:prstClr val="black"/>
                </a:solidFill>
                <a:cs typeface="Times New Roman" pitchFamily="18" charset="0"/>
              </a:rPr>
              <a:t>Narrabri</a:t>
            </a:r>
            <a:r>
              <a:rPr lang="en-US" sz="22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200" dirty="0" smtClean="0">
                <a:solidFill>
                  <a:prstClr val="black"/>
                </a:solidFill>
                <a:cs typeface="Times New Roman" pitchFamily="18" charset="0"/>
              </a:rPr>
              <a:t>Australia </a:t>
            </a:r>
            <a:r>
              <a:rPr lang="en-US" sz="2200" dirty="0">
                <a:solidFill>
                  <a:prstClr val="black"/>
                </a:solidFill>
                <a:cs typeface="Times New Roman" pitchFamily="18" charset="0"/>
              </a:rPr>
              <a:t>by R. </a:t>
            </a:r>
            <a:r>
              <a:rPr lang="en-US" sz="2200" dirty="0" err="1">
                <a:solidFill>
                  <a:prstClr val="black"/>
                </a:solidFill>
                <a:cs typeface="Times New Roman" pitchFamily="18" charset="0"/>
              </a:rPr>
              <a:t>Hanbury</a:t>
            </a:r>
            <a:r>
              <a:rPr lang="en-US" sz="2200" dirty="0">
                <a:solidFill>
                  <a:prstClr val="black"/>
                </a:solidFill>
                <a:cs typeface="Times New Roman" pitchFamily="18" charset="0"/>
              </a:rPr>
              <a:t> Brown and R. Q. </a:t>
            </a:r>
            <a:r>
              <a:rPr lang="en-US" sz="2200" dirty="0" err="1">
                <a:solidFill>
                  <a:prstClr val="black"/>
                </a:solidFill>
                <a:cs typeface="Times New Roman" pitchFamily="18" charset="0"/>
              </a:rPr>
              <a:t>Twiss</a:t>
            </a:r>
            <a:r>
              <a:rPr lang="en-US" sz="2200" dirty="0">
                <a:solidFill>
                  <a:prstClr val="black"/>
                </a:solidFill>
                <a:cs typeface="Times New Roman" pitchFamily="18" charset="0"/>
              </a:rPr>
              <a:t>.  </a:t>
            </a:r>
            <a:r>
              <a:rPr lang="en-US" sz="2200" dirty="0" smtClean="0">
                <a:solidFill>
                  <a:prstClr val="black"/>
                </a:solidFill>
                <a:cs typeface="Times New Roman" pitchFamily="18" charset="0"/>
              </a:rPr>
              <a:t>By </a:t>
            </a:r>
            <a:r>
              <a:rPr lang="en-US" sz="2200" dirty="0">
                <a:solidFill>
                  <a:prstClr val="black"/>
                </a:solidFill>
                <a:cs typeface="Times New Roman" pitchFamily="18" charset="0"/>
              </a:rPr>
              <a:t>the end of the decade it had measured the angular diameters of more than 30 stars, including Main Sequence blue stars.</a:t>
            </a:r>
            <a:endParaRPr lang="it-IT" sz="2200" dirty="0">
              <a:solidFill>
                <a:prstClr val="black"/>
              </a:solidFill>
            </a:endParaRPr>
          </a:p>
        </p:txBody>
      </p:sp>
      <p:sp>
        <p:nvSpPr>
          <p:cNvPr id="17414" name="CasellaDiTesto 8"/>
          <p:cNvSpPr txBox="1">
            <a:spLocks noChangeArrowheads="1"/>
          </p:cNvSpPr>
          <p:nvPr/>
        </p:nvSpPr>
        <p:spPr bwMode="auto">
          <a:xfrm>
            <a:off x="228600" y="4063131"/>
            <a:ext cx="8763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  <a:cs typeface="Times New Roman" pitchFamily="18" charset="0"/>
              </a:rPr>
              <a:t>The light-gathering power of the 6.5 m diameter mirrors, the detectors (photomultipliers), analog electronics etc. allowed the </a:t>
            </a:r>
            <a:r>
              <a:rPr lang="en-US" sz="2200" dirty="0" err="1">
                <a:solidFill>
                  <a:prstClr val="black"/>
                </a:solidFill>
                <a:cs typeface="Times New Roman" pitchFamily="18" charset="0"/>
              </a:rPr>
              <a:t>Narrabri</a:t>
            </a:r>
            <a:r>
              <a:rPr lang="en-US" sz="2200" dirty="0">
                <a:solidFill>
                  <a:prstClr val="black"/>
                </a:solidFill>
                <a:cs typeface="Times New Roman" pitchFamily="18" charset="0"/>
              </a:rPr>
              <a:t> interferometer to operate down to magnitude +2.0, a fairly bright limit indeed.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  <a:cs typeface="Times New Roman" pitchFamily="18" charset="0"/>
              </a:rPr>
              <a:t>The intrinsically low efficiency of the system made the HBTII essentially forgotten, in favor of Michelson type (amplitude and phase) interferometers, e.g. the ESO VLTI.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777C84">
                    <a:lumMod val="50000"/>
                  </a:srgbClr>
                </a:solidFill>
              </a:rPr>
              <a:t>17/06/2014</a:t>
            </a:r>
            <a:endParaRPr lang="en-US" dirty="0">
              <a:solidFill>
                <a:srgbClr val="777C84">
                  <a:lumMod val="50000"/>
                </a:srgb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777C84">
                    <a:lumMod val="50000"/>
                  </a:srgbClr>
                </a:solidFill>
              </a:rPr>
              <a:t>Ierapetra</a:t>
            </a:r>
            <a:endParaRPr lang="it-IT">
              <a:solidFill>
                <a:srgbClr val="777C8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17/06/2014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Ierapetra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E188-81D0-4E1B-B72D-E6F8F391682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2107"/>
            <a:ext cx="8077200" cy="836613"/>
          </a:xfrm>
        </p:spPr>
        <p:txBody>
          <a:bodyPr/>
          <a:lstStyle/>
          <a:p>
            <a:r>
              <a:rPr lang="en-US" sz="3600" b="1" dirty="0" smtClean="0"/>
              <a:t>Michelson vs Intensity Interferometry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800" dirty="0" smtClean="0"/>
              <a:t>(</a:t>
            </a:r>
            <a:r>
              <a:rPr lang="en-US" sz="2800" dirty="0" smtClean="0">
                <a:solidFill>
                  <a:prstClr val="black"/>
                </a:solidFill>
              </a:rPr>
              <a:t>Van </a:t>
            </a:r>
            <a:r>
              <a:rPr lang="en-US" sz="2800" dirty="0" err="1">
                <a:solidFill>
                  <a:prstClr val="black"/>
                </a:solidFill>
              </a:rPr>
              <a:t>Cittert</a:t>
            </a:r>
            <a:r>
              <a:rPr lang="en-US" sz="2800" dirty="0">
                <a:solidFill>
                  <a:prstClr val="black"/>
                </a:solidFill>
              </a:rPr>
              <a:t> - Zernike </a:t>
            </a:r>
            <a:r>
              <a:rPr lang="en-US" sz="2800" dirty="0" smtClean="0">
                <a:solidFill>
                  <a:prstClr val="black"/>
                </a:solidFill>
              </a:rPr>
              <a:t>theorem)</a:t>
            </a:r>
            <a:endParaRPr lang="en-US" sz="2800" dirty="0"/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069" y="1196752"/>
            <a:ext cx="8762999" cy="720725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	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Normalized correlation between two electromagnetic waves at different positions and times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Michelson interferometer):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6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424811"/>
              </p:ext>
            </p:extLst>
          </p:nvPr>
        </p:nvGraphicFramePr>
        <p:xfrm>
          <a:off x="2411760" y="2204864"/>
          <a:ext cx="4897243" cy="1045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4" imgW="2374560" imgH="507960" progId="Equation.DSMT4">
                  <p:embed/>
                </p:oleObj>
              </mc:Choice>
              <mc:Fallback>
                <p:oleObj name="Equation" r:id="rId4" imgW="23745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204864"/>
                        <a:ext cx="4897243" cy="10457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3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36670655"/>
              </p:ext>
            </p:extLst>
          </p:nvPr>
        </p:nvGraphicFramePr>
        <p:xfrm>
          <a:off x="1331640" y="4149080"/>
          <a:ext cx="61214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6" imgW="3035160" imgH="507960" progId="Equation.DSMT4">
                  <p:embed/>
                </p:oleObj>
              </mc:Choice>
              <mc:Fallback>
                <p:oleObj name="Equation" r:id="rId6" imgW="30351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149080"/>
                        <a:ext cx="6121400" cy="1023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6" name="Text Box 8"/>
          <p:cNvSpPr txBox="1">
            <a:spLocks noChangeArrowheads="1"/>
          </p:cNvSpPr>
          <p:nvPr/>
        </p:nvSpPr>
        <p:spPr bwMode="auto">
          <a:xfrm>
            <a:off x="495300" y="342900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Second order correlation (HBT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Intensity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nterferometry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):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39552" y="530120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Such correlation is 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proportional to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|</a:t>
            </a:r>
            <a:r>
              <a:rPr lang="el-GR" sz="2400" i="1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γ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|</a:t>
            </a:r>
            <a:r>
              <a:rPr lang="en-US" sz="2400" baseline="30000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 namely to the square of the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 fringe visibility in the Michelson interferometer. </a:t>
            </a:r>
            <a:endParaRPr lang="en-US" sz="24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8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6" grpId="0"/>
      <p:bldP spid="1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i Office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round/>
          <a:headEnd/>
          <a:tailEnd type="triangle" w="med" len="med"/>
        </a:ln>
      </a:spPr>
      <a:bodyPr/>
      <a:lstStyle>
        <a:defPPr>
          <a:defRPr>
            <a:ln>
              <a:solidFill>
                <a:schemeClr val="tx1"/>
              </a:solidFill>
            </a:ln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1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Tema di Office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round/>
          <a:headEnd/>
          <a:tailEnd type="triangle" w="med" len="med"/>
        </a:ln>
      </a:spPr>
      <a:bodyPr/>
      <a:lstStyle>
        <a:defPPr>
          <a:defRPr>
            <a:ln>
              <a:solidFill>
                <a:schemeClr val="tx1"/>
              </a:solidFill>
            </a:ln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2969</Words>
  <Application>Microsoft Office PowerPoint</Application>
  <PresentationFormat>Presentazione su schermo (4:3)</PresentationFormat>
  <Paragraphs>346</Paragraphs>
  <Slides>45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51" baseType="lpstr">
      <vt:lpstr>Tema di Office</vt:lpstr>
      <vt:lpstr>3_Tema di Office</vt:lpstr>
      <vt:lpstr>13_Tema di Office</vt:lpstr>
      <vt:lpstr>12_Tema di Office</vt:lpstr>
      <vt:lpstr>1_Tema di Office</vt:lpstr>
      <vt:lpstr>Equation</vt:lpstr>
      <vt:lpstr>Aqueye Plus: a very fast single photon counter for astronomical photometry equipped with an Optical Vortex coronagraph</vt:lpstr>
      <vt:lpstr>Topics</vt:lpstr>
      <vt:lpstr>The theoretical foundations</vt:lpstr>
      <vt:lpstr>All of Astronomy in Time and  Frequency</vt:lpstr>
      <vt:lpstr>1 -  Quantum properties of the photon stream</vt:lpstr>
      <vt:lpstr>Two photon correlation experiments</vt:lpstr>
      <vt:lpstr>Intensity Interferometry</vt:lpstr>
      <vt:lpstr>The Narrabri Intensity Interferometer</vt:lpstr>
      <vt:lpstr>Michelson vs Intensity Interferometry (Van Cittert - Zernike theorem)</vt:lpstr>
      <vt:lpstr>2 - The Orbital Angular Momentum of light</vt:lpstr>
      <vt:lpstr>Presentazione standard di PowerPoint</vt:lpstr>
      <vt:lpstr>Imparting OV with l = 2  </vt:lpstr>
      <vt:lpstr> </vt:lpstr>
      <vt:lpstr>Why Extremely Large Telescopes?</vt:lpstr>
      <vt:lpstr>Astrophysics below millisecond limit</vt:lpstr>
      <vt:lpstr>From theory to reality: the key technological limitation is the detector</vt:lpstr>
      <vt:lpstr>QuantEYE optical design, NxN= 10x10</vt:lpstr>
      <vt:lpstr>Aqueye and Iqueye</vt:lpstr>
      <vt:lpstr>Optomechanical design</vt:lpstr>
      <vt:lpstr>MPD’s SPADs</vt:lpstr>
      <vt:lpstr>Electronics and data acquisition</vt:lpstr>
      <vt:lpstr>AquEYE</vt:lpstr>
      <vt:lpstr>Iqueye  </vt:lpstr>
      <vt:lpstr>Timing of the CRAB pulsar with Aqueye and Iqueye</vt:lpstr>
      <vt:lpstr>Aqueye - Two days in Oct. 2008</vt:lpstr>
      <vt:lpstr>Phase drift and phase residuals</vt:lpstr>
      <vt:lpstr>Comparison with Jodrell Bank (radio)</vt:lpstr>
      <vt:lpstr>The X- and Gamma flares of March 2013</vt:lpstr>
      <vt:lpstr>Iqueye at the NTT - 2009</vt:lpstr>
      <vt:lpstr>The CRAB pulsar at the NTT </vt:lpstr>
      <vt:lpstr>Waterfall diagram of the Crab pulsar</vt:lpstr>
      <vt:lpstr>Optical Braking Index in 2009</vt:lpstr>
      <vt:lpstr>Presentazione standard di PowerPoint</vt:lpstr>
      <vt:lpstr>Presentazione standard di PowerPoint</vt:lpstr>
      <vt:lpstr>Radio - Optical Delay </vt:lpstr>
      <vt:lpstr>Developments of Iqueye</vt:lpstr>
      <vt:lpstr>From Aqueye to Aqueye+, the optical design</vt:lpstr>
      <vt:lpstr>The overall design of Aqueye+</vt:lpstr>
      <vt:lpstr>The OAM/OV Coronagraph</vt:lpstr>
      <vt:lpstr>Coronagraphic theoretical performances</vt:lpstr>
      <vt:lpstr>The   AdOpt module</vt:lpstr>
      <vt:lpstr>The real instrument</vt:lpstr>
      <vt:lpstr>The coronagraphic module</vt:lpstr>
      <vt:lpstr>First tests at the telescope</vt:lpstr>
      <vt:lpstr>Aqueye+ at the Nasmyth focus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cesare barbieri</dc:creator>
  <cp:lastModifiedBy>cesare barbieri</cp:lastModifiedBy>
  <cp:revision>47</cp:revision>
  <dcterms:created xsi:type="dcterms:W3CDTF">2013-04-10T16:41:28Z</dcterms:created>
  <dcterms:modified xsi:type="dcterms:W3CDTF">2014-06-17T05:40:16Z</dcterms:modified>
</cp:coreProperties>
</file>