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9" r:id="rId2"/>
    <p:sldId id="336" r:id="rId3"/>
    <p:sldId id="381" r:id="rId4"/>
    <p:sldId id="378" r:id="rId5"/>
    <p:sldId id="379" r:id="rId6"/>
    <p:sldId id="382" r:id="rId7"/>
    <p:sldId id="402" r:id="rId8"/>
    <p:sldId id="404" r:id="rId9"/>
    <p:sldId id="403" r:id="rId10"/>
    <p:sldId id="383" r:id="rId11"/>
    <p:sldId id="372" r:id="rId12"/>
    <p:sldId id="380" r:id="rId13"/>
    <p:sldId id="375" r:id="rId14"/>
    <p:sldId id="384" r:id="rId15"/>
    <p:sldId id="405" r:id="rId16"/>
    <p:sldId id="385" r:id="rId17"/>
    <p:sldId id="386" r:id="rId18"/>
    <p:sldId id="387" r:id="rId19"/>
    <p:sldId id="388" r:id="rId20"/>
    <p:sldId id="389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377" r:id="rId31"/>
    <p:sldId id="400" r:id="rId32"/>
    <p:sldId id="401" r:id="rId3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96" d="100"/>
          <a:sy n="96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6/20/14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2514600" y="1524000"/>
            <a:ext cx="4876800" cy="31242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Markos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Georganopoulos</a:t>
            </a:r>
            <a:r>
              <a:rPr lang="en-US" sz="1600" baseline="30000" dirty="0" smtClean="0">
                <a:solidFill>
                  <a:schemeClr val="tx1">
                    <a:lumMod val="95000"/>
                  </a:schemeClr>
                </a:solidFill>
              </a:rPr>
              <a:t>1,2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Eileen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Meyer</a:t>
            </a:r>
            <a:r>
              <a:rPr lang="en-US" sz="1600" baseline="30000" dirty="0" smtClean="0">
                <a:solidFill>
                  <a:schemeClr val="tx1">
                    <a:lumMod val="95000"/>
                  </a:schemeClr>
                </a:solidFill>
              </a:rPr>
              <a:t>3</a:t>
            </a:r>
            <a:endParaRPr lang="en-US" sz="1600" baseline="300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Rodrigo Nemmen</a:t>
            </a:r>
            <a:r>
              <a:rPr lang="en-US" sz="1600" baseline="30000" dirty="0" smtClean="0">
                <a:solidFill>
                  <a:schemeClr val="tx1">
                    <a:lumMod val="95000"/>
                  </a:schemeClr>
                </a:solidFill>
              </a:rPr>
              <a:t>4</a:t>
            </a:r>
            <a:endParaRPr lang="en-US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Amanda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Dotson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1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600" baseline="300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1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University of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Maryland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Baltimore County</a:t>
            </a:r>
          </a:p>
          <a:p>
            <a:pPr algn="ctr"/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2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NASA Goddard Space Flight Center</a:t>
            </a:r>
          </a:p>
          <a:p>
            <a:pPr algn="ctr"/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Space Telescope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Institute</a:t>
            </a:r>
          </a:p>
          <a:p>
            <a:pPr algn="ctr"/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4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University of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</a:rPr>
              <a:t>Sau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 Paulo, Brazil</a:t>
            </a:r>
          </a:p>
          <a:p>
            <a:pPr algn="ctr"/>
            <a:endParaRPr lang="en-US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0"/>
            <a:ext cx="8298485" cy="2286000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Understanding powerful jets at different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scales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Fermi era.</a:t>
            </a:r>
            <a:br>
              <a:rPr lang="en-US" sz="18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3" descr="IMG_2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0" y="1295400"/>
            <a:ext cx="1981200" cy="150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91440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981200"/>
            <a:ext cx="838200" cy="1004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3048000"/>
            <a:ext cx="8001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990600"/>
            <a:ext cx="914400" cy="93878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715000" y="1371600"/>
            <a:ext cx="2209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2" idx="1"/>
          </p:cNvCxnSpPr>
          <p:nvPr/>
        </p:nvCxnSpPr>
        <p:spPr>
          <a:xfrm>
            <a:off x="5867400" y="2133600"/>
            <a:ext cx="2133600" cy="34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15000" y="2590800"/>
            <a:ext cx="2362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3725" y="1793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3358" y="3479800"/>
            <a:ext cx="509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BLR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9558" y="5461000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1636701" cy="1371600"/>
          </a:xfrm>
          <a:prstGeom prst="rect">
            <a:avLst/>
          </a:prstGeom>
        </p:spPr>
      </p:pic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The pair production argument: not in the </a:t>
            </a:r>
            <a:r>
              <a:rPr lang="en-US" sz="2000" dirty="0" err="1" smtClean="0">
                <a:solidFill>
                  <a:srgbClr val="F9E98E"/>
                </a:solidFill>
              </a:rPr>
              <a:t>blr</a:t>
            </a:r>
            <a:endParaRPr lang="en-US" sz="2000" dirty="0">
              <a:solidFill>
                <a:srgbClr val="F9E98E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000431" y="373380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4343400"/>
            <a:ext cx="853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</a:t>
            </a:r>
            <a:r>
              <a:rPr lang="en-US" dirty="0"/>
              <a:t>-ray</a:t>
            </a:r>
            <a:r>
              <a:rPr lang="el-GR" dirty="0"/>
              <a:t> </a:t>
            </a:r>
            <a:r>
              <a:rPr lang="en-US" dirty="0"/>
              <a:t>propagation through the BLR  </a:t>
            </a:r>
            <a:r>
              <a:rPr lang="en-US" dirty="0" smtClean="0"/>
              <a:t>UV </a:t>
            </a:r>
            <a:r>
              <a:rPr lang="en-US" dirty="0"/>
              <a:t>photons:</a:t>
            </a:r>
            <a:endParaRPr lang="en-US" baseline="30000" dirty="0"/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Optical depths </a:t>
            </a:r>
            <a:r>
              <a:rPr lang="el-GR" dirty="0" smtClean="0"/>
              <a:t>τ</a:t>
            </a:r>
            <a:r>
              <a:rPr lang="en-US" dirty="0" smtClean="0"/>
              <a:t>~2-10</a:t>
            </a:r>
            <a:r>
              <a:rPr lang="en-US" dirty="0"/>
              <a:t> </a:t>
            </a:r>
            <a:r>
              <a:rPr lang="en-US" dirty="0" smtClean="0"/>
              <a:t>are expected, but absorption features are  not seen in the multi-</a:t>
            </a:r>
            <a:r>
              <a:rPr lang="en-US" dirty="0" err="1" smtClean="0"/>
              <a:t>GeV</a:t>
            </a:r>
            <a:r>
              <a:rPr lang="en-US" dirty="0" smtClean="0"/>
              <a:t> SED </a:t>
            </a:r>
            <a:r>
              <a:rPr lang="en-US" sz="1400" dirty="0"/>
              <a:t>[</a:t>
            </a:r>
            <a:r>
              <a:rPr lang="en-US" sz="1400" dirty="0" smtClean="0"/>
              <a:t>3C 279 </a:t>
            </a:r>
            <a:r>
              <a:rPr lang="en-US" sz="1400" dirty="0"/>
              <a:t>(Albert et al. 2008</a:t>
            </a:r>
            <a:r>
              <a:rPr lang="en-US" sz="1400" dirty="0" smtClean="0"/>
              <a:t>), PKS </a:t>
            </a:r>
            <a:r>
              <a:rPr lang="en-US" sz="1400" dirty="0"/>
              <a:t>1222_21 </a:t>
            </a:r>
            <a:r>
              <a:rPr lang="en-US" sz="1400" dirty="0" smtClean="0"/>
              <a:t>(</a:t>
            </a:r>
            <a:r>
              <a:rPr lang="en-US" sz="1400" dirty="0" err="1"/>
              <a:t>Aleksic</a:t>
            </a:r>
            <a:r>
              <a:rPr lang="en-US" sz="1400" dirty="0"/>
              <a:t> et al. </a:t>
            </a:r>
            <a:r>
              <a:rPr lang="en-US" sz="1400" dirty="0" smtClean="0"/>
              <a:t>2011), 1239</a:t>
            </a:r>
            <a:r>
              <a:rPr lang="en-US" sz="1400" dirty="0"/>
              <a:t>+0443         (</a:t>
            </a:r>
            <a:r>
              <a:rPr lang="en-US" sz="1400" dirty="0" err="1"/>
              <a:t>Pacciani</a:t>
            </a:r>
            <a:r>
              <a:rPr lang="en-US" sz="1400" dirty="0"/>
              <a:t> et al. 2012</a:t>
            </a:r>
            <a:r>
              <a:rPr lang="en-US" sz="1400" dirty="0" smtClean="0"/>
              <a:t>), PKS </a:t>
            </a:r>
            <a:r>
              <a:rPr lang="en-US" sz="1400" dirty="0"/>
              <a:t>1510-089   (</a:t>
            </a:r>
            <a:r>
              <a:rPr lang="en-US" sz="1400" dirty="0" err="1"/>
              <a:t>Abramowski</a:t>
            </a:r>
            <a:r>
              <a:rPr lang="en-US" sz="1400" dirty="0"/>
              <a:t> 2013</a:t>
            </a:r>
            <a:r>
              <a:rPr lang="en-US" sz="1400" dirty="0" smtClean="0"/>
              <a:t>), PKS </a:t>
            </a:r>
            <a:r>
              <a:rPr lang="en-US" sz="1400" dirty="0"/>
              <a:t>B1424-418 (</a:t>
            </a:r>
            <a:r>
              <a:rPr lang="en-US" sz="1400" dirty="0" err="1"/>
              <a:t>Tavecchio</a:t>
            </a:r>
            <a:r>
              <a:rPr lang="en-US" sz="1400" dirty="0"/>
              <a:t> et al. 2013</a:t>
            </a:r>
            <a:r>
              <a:rPr lang="en-US" sz="1400" dirty="0" smtClean="0"/>
              <a:t>)]</a:t>
            </a:r>
            <a:endParaRPr lang="en-US" sz="1400" dirty="0"/>
          </a:p>
          <a:p>
            <a:pPr algn="ctr"/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295400"/>
            <a:ext cx="4183811" cy="29565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81800" y="1600200"/>
            <a:ext cx="15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PKS 1221-21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5943600"/>
            <a:ext cx="535686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l-GR" dirty="0"/>
              <a:t>γ</a:t>
            </a:r>
            <a:r>
              <a:rPr lang="en-US" dirty="0" smtClean="0"/>
              <a:t>-rays cannot be produced within the BLR. </a:t>
            </a:r>
            <a:endParaRPr lang="en-US" dirty="0"/>
          </a:p>
        </p:txBody>
      </p:sp>
      <p:pic>
        <p:nvPicPr>
          <p:cNvPr id="21" name="Picture 20" descr="powerfigure1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95600"/>
            <a:ext cx="1763059" cy="13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268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914400"/>
            <a:ext cx="3429000" cy="4851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 </a:t>
            </a:r>
            <a:br>
              <a:rPr lang="en-US" sz="2000" dirty="0" smtClean="0"/>
            </a:br>
            <a:endParaRPr lang="en-US" sz="2000" dirty="0">
              <a:solidFill>
                <a:srgbClr val="F9E98E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32325" y="1793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5" descr="marsch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2781300" cy="466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990600"/>
            <a:ext cx="2388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PKS 1510-089, </a:t>
            </a:r>
            <a:r>
              <a:rPr lang="en-US" sz="1200" i="1" dirty="0" err="1" smtClean="0">
                <a:solidFill>
                  <a:srgbClr val="000000"/>
                </a:solidFill>
              </a:rPr>
              <a:t>Marscher</a:t>
            </a:r>
            <a:r>
              <a:rPr lang="en-US" sz="1200" i="1" dirty="0" smtClean="0">
                <a:solidFill>
                  <a:srgbClr val="000000"/>
                </a:solidFill>
              </a:rPr>
              <a:t> 2013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057400"/>
            <a:ext cx="457200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3733800"/>
            <a:ext cx="255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0.1 pc    1pc         10 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2133600"/>
            <a:ext cx="129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000000"/>
                </a:solidFill>
              </a:rPr>
              <a:t>Marscher</a:t>
            </a:r>
            <a:r>
              <a:rPr lang="en-US" sz="1200" i="1" dirty="0" smtClean="0">
                <a:solidFill>
                  <a:srgbClr val="000000"/>
                </a:solidFill>
              </a:rPr>
              <a:t> 2008</a:t>
            </a:r>
            <a:endParaRPr lang="en-US" sz="1200" i="1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858000" y="2057400"/>
            <a:ext cx="0" cy="274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772400" y="2057400"/>
            <a:ext cx="0" cy="27432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305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1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066800"/>
            <a:ext cx="3671498" cy="4876801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The energy dependent </a:t>
            </a:r>
            <a:r>
              <a:rPr lang="en-US" sz="2000" dirty="0" err="1" smtClean="0">
                <a:solidFill>
                  <a:srgbClr val="F9E98E"/>
                </a:solidFill>
              </a:rPr>
              <a:t>fermi</a:t>
            </a:r>
            <a:r>
              <a:rPr lang="en-US" sz="2000" dirty="0" smtClean="0">
                <a:solidFill>
                  <a:srgbClr val="F9E98E"/>
                </a:solidFill>
              </a:rPr>
              <a:t> variability method</a:t>
            </a:r>
            <a:endParaRPr lang="en-US" sz="2000" dirty="0">
              <a:solidFill>
                <a:srgbClr val="F9E98E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3725" y="1793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14400" y="5943600"/>
            <a:ext cx="8229600" cy="1438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57200" y="2438400"/>
            <a:ext cx="4114800" cy="30469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i="0" dirty="0" smtClean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Dotson et al. 2012, </a:t>
            </a:r>
            <a:r>
              <a:rPr lang="en-US" sz="1600" i="1" dirty="0" err="1" smtClean="0">
                <a:solidFill>
                  <a:srgbClr val="000000"/>
                </a:solidFill>
              </a:rPr>
              <a:t>ApJ</a:t>
            </a:r>
            <a:r>
              <a:rPr lang="en-US" sz="1600" i="1" dirty="0" smtClean="0">
                <a:solidFill>
                  <a:srgbClr val="000000"/>
                </a:solidFill>
              </a:rPr>
              <a:t>, 758, L15:  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Electron c</a:t>
            </a:r>
            <a:r>
              <a:rPr lang="en-US" sz="1600" i="0" dirty="0" smtClean="0">
                <a:solidFill>
                  <a:srgbClr val="000000"/>
                </a:solidFill>
              </a:rPr>
              <a:t>ooling </a:t>
            </a:r>
            <a:r>
              <a:rPr lang="en-US" sz="1600" dirty="0" smtClean="0">
                <a:solidFill>
                  <a:srgbClr val="000000"/>
                </a:solidFill>
              </a:rPr>
              <a:t>on the UV</a:t>
            </a:r>
            <a:r>
              <a:rPr lang="en-US" sz="1600" i="0" dirty="0" smtClean="0">
                <a:solidFill>
                  <a:srgbClr val="000000"/>
                </a:solidFill>
              </a:rPr>
              <a:t> BLR photons is </a:t>
            </a:r>
            <a:r>
              <a:rPr lang="en-US" sz="1600" dirty="0" smtClean="0">
                <a:solidFill>
                  <a:srgbClr val="000000"/>
                </a:solidFill>
              </a:rPr>
              <a:t>at</a:t>
            </a:r>
            <a:r>
              <a:rPr lang="en-US" sz="1600" i="0" dirty="0" smtClean="0">
                <a:solidFill>
                  <a:srgbClr val="000000"/>
                </a:solidFill>
              </a:rPr>
              <a:t> the onset of the Klein-</a:t>
            </a:r>
            <a:r>
              <a:rPr lang="en-US" sz="1600" i="0" dirty="0" err="1" smtClean="0">
                <a:solidFill>
                  <a:srgbClr val="000000"/>
                </a:solidFill>
              </a:rPr>
              <a:t>Nishina</a:t>
            </a:r>
            <a:r>
              <a:rPr lang="en-US" sz="1600" i="0" dirty="0" smtClean="0">
                <a:solidFill>
                  <a:srgbClr val="000000"/>
                </a:solidFill>
              </a:rPr>
              <a:t>  regime </a:t>
            </a:r>
            <a:r>
              <a:rPr lang="en-US" sz="1600" dirty="0" smtClean="0">
                <a:solidFill>
                  <a:srgbClr val="000000"/>
                </a:solidFill>
              </a:rPr>
              <a:t>=&gt;</a:t>
            </a:r>
            <a:r>
              <a:rPr lang="en-US" sz="1600" i="0" dirty="0" smtClean="0">
                <a:solidFill>
                  <a:srgbClr val="000000"/>
                </a:solidFill>
              </a:rPr>
              <a:t> energy independent. 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Electron c</a:t>
            </a:r>
            <a:r>
              <a:rPr lang="en-US" sz="1600" i="0" dirty="0" smtClean="0">
                <a:solidFill>
                  <a:srgbClr val="000000"/>
                </a:solidFill>
              </a:rPr>
              <a:t>ooling on the IR MT photons </a:t>
            </a:r>
            <a:r>
              <a:rPr lang="en-US" sz="1600" dirty="0" smtClean="0">
                <a:solidFill>
                  <a:srgbClr val="000000"/>
                </a:solidFill>
              </a:rPr>
              <a:t>is</a:t>
            </a:r>
            <a:r>
              <a:rPr lang="en-US" sz="1600" i="0" dirty="0" smtClean="0">
                <a:solidFill>
                  <a:srgbClr val="000000"/>
                </a:solidFill>
              </a:rPr>
              <a:t> in the Thomson regime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=&gt;</a:t>
            </a:r>
            <a:r>
              <a:rPr lang="en-US" sz="1600" i="0" dirty="0" smtClean="0">
                <a:solidFill>
                  <a:srgbClr val="000000"/>
                </a:solidFill>
              </a:rPr>
              <a:t> energy dependent.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i="0" dirty="0" smtClean="0">
                <a:solidFill>
                  <a:srgbClr val="000000"/>
                </a:solidFill>
              </a:rPr>
              <a:t> 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2057400"/>
            <a:ext cx="509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BLR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4114800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9200"/>
            <a:ext cx="8001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369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62600" y="1295400"/>
            <a:ext cx="3429000" cy="4394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134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The energy dependent </a:t>
            </a:r>
            <a:r>
              <a:rPr lang="en-US" sz="2000" dirty="0" err="1" smtClean="0">
                <a:solidFill>
                  <a:srgbClr val="F9E98E"/>
                </a:solidFill>
              </a:rPr>
              <a:t>fermi</a:t>
            </a:r>
            <a:r>
              <a:rPr lang="en-US" sz="2000" dirty="0" smtClean="0">
                <a:solidFill>
                  <a:srgbClr val="F9E98E"/>
                </a:solidFill>
              </a:rPr>
              <a:t> variability method</a:t>
            </a:r>
            <a:endParaRPr lang="en-US" sz="2000" dirty="0">
              <a:solidFill>
                <a:srgbClr val="F9E98E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24000" y="6019800"/>
            <a:ext cx="6400800" cy="58477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000000"/>
                </a:solidFill>
              </a:rPr>
              <a:t> PKS 1510-089: Slower </a:t>
            </a:r>
            <a:r>
              <a:rPr lang="en-US" sz="1600" dirty="0">
                <a:solidFill>
                  <a:srgbClr val="000000"/>
                </a:solidFill>
              </a:rPr>
              <a:t>d</a:t>
            </a:r>
            <a:r>
              <a:rPr lang="en-US" sz="1600" i="0" dirty="0" smtClean="0">
                <a:solidFill>
                  <a:srgbClr val="000000"/>
                </a:solidFill>
              </a:rPr>
              <a:t>ecay  time  in low energies (E&lt;500 MeV),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Flare </a:t>
            </a:r>
            <a:r>
              <a:rPr lang="en-US" sz="1600" i="0" dirty="0" smtClean="0">
                <a:solidFill>
                  <a:srgbClr val="000000"/>
                </a:solidFill>
              </a:rPr>
              <a:t>takes place inside </a:t>
            </a:r>
            <a:r>
              <a:rPr lang="en-US" sz="1600" dirty="0" smtClean="0">
                <a:solidFill>
                  <a:srgbClr val="000000"/>
                </a:solidFill>
              </a:rPr>
              <a:t>the</a:t>
            </a:r>
            <a:r>
              <a:rPr lang="en-US" sz="1600" i="0" dirty="0" smtClean="0">
                <a:solidFill>
                  <a:srgbClr val="000000"/>
                </a:solidFill>
              </a:rPr>
              <a:t>  MT with a radius of a few pc (TBD).</a:t>
            </a:r>
          </a:p>
        </p:txBody>
      </p:sp>
      <p:pic>
        <p:nvPicPr>
          <p:cNvPr id="14" name="Picture 13" descr="marsch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800"/>
            <a:ext cx="2781300" cy="4660900"/>
          </a:xfrm>
          <a:prstGeom prst="rect">
            <a:avLst/>
          </a:prstGeom>
        </p:spPr>
      </p:pic>
      <p:pic>
        <p:nvPicPr>
          <p:cNvPr id="5" name="Picture 4" descr="goodflare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3048000" cy="2145571"/>
          </a:xfrm>
          <a:prstGeom prst="rect">
            <a:avLst/>
          </a:prstGeom>
        </p:spPr>
      </p:pic>
      <p:pic>
        <p:nvPicPr>
          <p:cNvPr id="6" name="Picture 5" descr="goodflare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05200"/>
            <a:ext cx="3086259" cy="2209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1371600"/>
            <a:ext cx="200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Dotson et al., in prep.</a:t>
            </a:r>
            <a:endParaRPr lang="en-US" sz="1400" i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48200" y="1752600"/>
            <a:ext cx="2667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00600" y="1828800"/>
            <a:ext cx="2895600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" y="4419600"/>
            <a:ext cx="17526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T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f,HE</a:t>
            </a:r>
            <a:r>
              <a:rPr lang="en-US" sz="1200" dirty="0" smtClean="0">
                <a:solidFill>
                  <a:schemeClr val="bg1"/>
                </a:solidFill>
              </a:rPr>
              <a:t>=30.3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+4.4-</a:t>
            </a:r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.2 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" y="4876800"/>
            <a:ext cx="175373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T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f,LE</a:t>
            </a:r>
            <a:r>
              <a:rPr lang="en-US" sz="1200" dirty="0" smtClean="0">
                <a:solidFill>
                  <a:schemeClr val="bg1"/>
                </a:solidFill>
              </a:rPr>
              <a:t>=92.0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+10.0-12.7 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2590800"/>
            <a:ext cx="17526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T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f,HE</a:t>
            </a:r>
            <a:r>
              <a:rPr lang="en-US" sz="1200" dirty="0" smtClean="0">
                <a:solidFill>
                  <a:schemeClr val="bg1"/>
                </a:solidFill>
              </a:rPr>
              <a:t>=7.1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+1.4-1.9  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2057400"/>
            <a:ext cx="17526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T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f,HE</a:t>
            </a:r>
            <a:r>
              <a:rPr lang="en-US" sz="1200" dirty="0" smtClean="0">
                <a:solidFill>
                  <a:schemeClr val="bg1"/>
                </a:solidFill>
              </a:rPr>
              <a:t>=2.54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+0.89-1.30 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727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458200" cy="2286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LARGE SCALE JETs: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FAST and super-</a:t>
            </a:r>
            <a:r>
              <a:rPr lang="en-US" sz="2400" dirty="0" err="1" smtClean="0"/>
              <a:t>eddington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oR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Slow but extreme particle accelerators?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812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JET OF THE ARCHETYPICAL QUASAR 3C 273</a:t>
            </a:r>
            <a:endParaRPr lang="en-US" sz="2000" dirty="0"/>
          </a:p>
        </p:txBody>
      </p:sp>
      <p:pic>
        <p:nvPicPr>
          <p:cNvPr id="13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14" name="Rectangle 13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80618"/>
            <a:ext cx="3352800" cy="359800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52400" y="48768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" y="46482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62200" y="2667000"/>
            <a:ext cx="1600200" cy="381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362700"/>
            <a:ext cx="2743200" cy="4953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Jet length:</a:t>
            </a:r>
          </a:p>
          <a:p>
            <a:pPr algn="ctr"/>
            <a:r>
              <a:rPr lang="en-US" sz="1600" dirty="0"/>
              <a:t>~</a:t>
            </a:r>
            <a:r>
              <a:rPr lang="en-US" sz="1600" dirty="0" smtClean="0"/>
              <a:t>60 </a:t>
            </a:r>
            <a:r>
              <a:rPr lang="en-US" sz="1600" dirty="0" err="1" smtClean="0"/>
              <a:t>Kpc</a:t>
            </a:r>
            <a:r>
              <a:rPr lang="en-US" sz="1600" dirty="0" smtClean="0"/>
              <a:t> projected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6129867" y="4038600"/>
            <a:ext cx="728132" cy="1295400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FFFF"/>
            </a:solidFill>
          </a:ln>
          <a:effectLst/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200" y="2286000"/>
            <a:ext cx="1914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Marshall et al. 2005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325493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JET OF THE ARCHETYPICAL QUASAR 3C 273</a:t>
            </a:r>
            <a:endParaRPr lang="en-US" sz="2000" dirty="0"/>
          </a:p>
        </p:txBody>
      </p:sp>
      <p:pic>
        <p:nvPicPr>
          <p:cNvPr id="8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9" name="Rectangle 8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80618"/>
            <a:ext cx="3352800" cy="35980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2400" y="48768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" y="46482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362700"/>
            <a:ext cx="2743200" cy="4953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Jet length:</a:t>
            </a:r>
          </a:p>
          <a:p>
            <a:pPr algn="ctr"/>
            <a:r>
              <a:rPr lang="en-US" sz="1600" dirty="0"/>
              <a:t>~</a:t>
            </a:r>
            <a:r>
              <a:rPr lang="en-US" sz="1600" dirty="0" smtClean="0"/>
              <a:t>60 </a:t>
            </a:r>
            <a:r>
              <a:rPr lang="en-US" sz="1600" dirty="0" err="1" smtClean="0"/>
              <a:t>Kpc</a:t>
            </a:r>
            <a:r>
              <a:rPr lang="en-US" sz="1600" dirty="0" smtClean="0"/>
              <a:t> projected</a:t>
            </a:r>
            <a:endParaRPr lang="en-US" sz="1600" dirty="0"/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76200" y="1219200"/>
            <a:ext cx="9067800" cy="15790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ctr" rtl="0" latinLnBrk="0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X-rays:  SSC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or External Compton scattering off the CMB (EC/CMB)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In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equipartition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and no beaming they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underproduce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the X-rays severely.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            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214" y="1513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080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8" name="Rectangle 7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80618"/>
            <a:ext cx="3352800" cy="359800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52400" y="48768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" y="4648200"/>
            <a:ext cx="3352800" cy="0"/>
          </a:xfrm>
          <a:prstGeom prst="line">
            <a:avLst/>
          </a:prstGeom>
          <a:ln>
            <a:solidFill>
              <a:srgbClr val="FCF4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362700"/>
            <a:ext cx="2743200" cy="4953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Jet length:</a:t>
            </a:r>
          </a:p>
          <a:p>
            <a:pPr algn="ctr"/>
            <a:r>
              <a:rPr lang="en-US" sz="1600" dirty="0"/>
              <a:t>~</a:t>
            </a:r>
            <a:r>
              <a:rPr lang="en-US" sz="1600" dirty="0" smtClean="0"/>
              <a:t>60 </a:t>
            </a:r>
            <a:r>
              <a:rPr lang="en-US" sz="1600" dirty="0" err="1" smtClean="0"/>
              <a:t>Kpc</a:t>
            </a:r>
            <a:r>
              <a:rPr lang="en-US" sz="1600" dirty="0" smtClean="0"/>
              <a:t> projected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85214" y="1513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0"/>
            <a:ext cx="1774688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702733" y="2705100"/>
            <a:ext cx="440267" cy="33443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/>
          </p:cNvSpPr>
          <p:nvPr/>
        </p:nvSpPr>
        <p:spPr>
          <a:xfrm>
            <a:off x="3429000" y="567267"/>
            <a:ext cx="5355167" cy="1761067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marL="0" algn="ctr" rtl="0" latinLnBrk="0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If the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Kpc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scale jet retains the pc-scale relativistic speeds, the X-ray emission</a:t>
            </a: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an be interpreted as EC/CMB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(</a:t>
            </a:r>
            <a:r>
              <a:rPr lang="en-US" sz="2000" i="1" dirty="0" err="1" smtClean="0">
                <a:latin typeface="Arial"/>
                <a:cs typeface="Arial"/>
              </a:rPr>
              <a:t>Tavecchio</a:t>
            </a:r>
            <a:r>
              <a:rPr lang="en-US" sz="2000" i="1" dirty="0" smtClean="0">
                <a:latin typeface="Arial"/>
                <a:cs typeface="Arial"/>
              </a:rPr>
              <a:t> et al 2000, </a:t>
            </a:r>
            <a:r>
              <a:rPr lang="en-US" sz="2000" i="1" dirty="0" err="1" smtClean="0">
                <a:latin typeface="Arial"/>
                <a:cs typeface="Arial"/>
              </a:rPr>
              <a:t>Celotti</a:t>
            </a:r>
            <a:r>
              <a:rPr lang="en-US" sz="2000" i="1" dirty="0" smtClean="0">
                <a:latin typeface="Arial"/>
                <a:cs typeface="Arial"/>
              </a:rPr>
              <a:t> et al. 2001).</a:t>
            </a:r>
            <a:endParaRPr lang="en-US" sz="2000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       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5549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5214" y="1513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9" name="Rectangle 8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0" y="5257800"/>
            <a:ext cx="0" cy="15240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6700" y="2857500"/>
            <a:ext cx="3822700" cy="2946400"/>
          </a:xfrm>
          <a:prstGeom prst="rect">
            <a:avLst/>
          </a:prstGeom>
          <a:solidFill>
            <a:srgbClr val="FFFFFF"/>
          </a:solidFill>
          <a:ln>
            <a:solidFill>
              <a:srgbClr val="43C2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87400" y="3149600"/>
            <a:ext cx="12700" cy="2044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7400" y="5194300"/>
            <a:ext cx="29845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54200" y="5308600"/>
            <a:ext cx="8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3499" y="3708400"/>
            <a:ext cx="125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n(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05000" y="3810000"/>
            <a:ext cx="1295400" cy="9652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30300" y="3238500"/>
            <a:ext cx="774700" cy="5715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73100" y="1485900"/>
            <a:ext cx="7543800" cy="400110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US" sz="2000" b="0" dirty="0" smtClean="0">
                <a:latin typeface="Arial"/>
                <a:cs typeface="Arial"/>
              </a:rPr>
              <a:t>Requires </a:t>
            </a:r>
            <a:r>
              <a:rPr lang="en-US" sz="2000" b="0" dirty="0">
                <a:latin typeface="Arial"/>
                <a:cs typeface="Arial"/>
              </a:rPr>
              <a:t>relativistic large scale jets </a:t>
            </a:r>
            <a:r>
              <a:rPr lang="en-US" sz="2000" b="0" dirty="0" smtClean="0">
                <a:latin typeface="Arial"/>
                <a:cs typeface="Arial"/>
              </a:rPr>
              <a:t>(</a:t>
            </a:r>
            <a:r>
              <a:rPr lang="el-GR" sz="2000" b="0" dirty="0" smtClean="0">
                <a:latin typeface="Arial"/>
                <a:cs typeface="Arial"/>
              </a:rPr>
              <a:t>Γ</a:t>
            </a:r>
            <a:r>
              <a:rPr lang="en-US" sz="2000" b="0" dirty="0" smtClean="0">
                <a:latin typeface="Arial"/>
                <a:cs typeface="Arial"/>
              </a:rPr>
              <a:t>~10-20)</a:t>
            </a:r>
            <a:endParaRPr lang="en-US" sz="2000" b="0" dirty="0">
              <a:latin typeface="Arial"/>
              <a:cs typeface="Arial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68300" y="990600"/>
            <a:ext cx="8077200" cy="400110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US" sz="2000" b="0" dirty="0" smtClean="0">
                <a:latin typeface="Arial"/>
                <a:cs typeface="Arial"/>
              </a:rPr>
              <a:t>Extends </a:t>
            </a:r>
            <a:r>
              <a:rPr lang="en-US" sz="2000" b="0" dirty="0">
                <a:latin typeface="Arial"/>
                <a:cs typeface="Arial"/>
              </a:rPr>
              <a:t>the electron energy distribution (EED) down to   </a:t>
            </a:r>
            <a:r>
              <a:rPr lang="en-US" sz="2000" b="0" dirty="0" smtClean="0">
                <a:latin typeface="Arial"/>
                <a:cs typeface="Arial"/>
              </a:rPr>
              <a:t>~1  </a:t>
            </a:r>
            <a:r>
              <a:rPr lang="en-US" sz="2000" b="0" dirty="0">
                <a:latin typeface="Arial"/>
                <a:cs typeface="Arial"/>
              </a:rPr>
              <a:t>MeV 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5100" y="1917700"/>
            <a:ext cx="8801100" cy="707886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US" sz="2000" b="0" dirty="0" smtClean="0">
                <a:latin typeface="Arial"/>
                <a:cs typeface="Arial"/>
              </a:rPr>
              <a:t>Requires (</a:t>
            </a:r>
            <a:r>
              <a:rPr lang="en-US" sz="2000" b="0" dirty="0">
                <a:latin typeface="Arial"/>
                <a:cs typeface="Arial"/>
              </a:rPr>
              <a:t>super) </a:t>
            </a:r>
            <a:r>
              <a:rPr lang="en-US" sz="2000" b="0" dirty="0" err="1">
                <a:latin typeface="Arial"/>
                <a:cs typeface="Arial"/>
              </a:rPr>
              <a:t>Eddington</a:t>
            </a:r>
            <a:r>
              <a:rPr lang="en-US" sz="2000" b="0" dirty="0">
                <a:latin typeface="Arial"/>
                <a:cs typeface="Arial"/>
              </a:rPr>
              <a:t> jet power </a:t>
            </a:r>
            <a:r>
              <a:rPr lang="en-US" sz="2000" b="0" dirty="0" smtClean="0">
                <a:latin typeface="Arial"/>
                <a:cs typeface="Arial"/>
              </a:rPr>
              <a:t> and </a:t>
            </a:r>
            <a:r>
              <a:rPr lang="en-US" sz="2000" b="0" dirty="0" err="1" smtClean="0">
                <a:latin typeface="Arial"/>
                <a:cs typeface="Arial"/>
              </a:rPr>
              <a:t>Mpc</a:t>
            </a:r>
            <a:r>
              <a:rPr lang="en-US" sz="2000" b="0" dirty="0">
                <a:latin typeface="Arial"/>
                <a:cs typeface="Arial"/>
              </a:rPr>
              <a:t>-</a:t>
            </a:r>
            <a:r>
              <a:rPr lang="en-US" sz="2000" b="0" dirty="0" smtClean="0">
                <a:latin typeface="Arial"/>
                <a:cs typeface="Arial"/>
              </a:rPr>
              <a:t>length jets </a:t>
            </a:r>
            <a:endParaRPr lang="en-US" sz="2000" b="0" dirty="0">
              <a:latin typeface="Arial"/>
              <a:cs typeface="Arial"/>
            </a:endParaRPr>
          </a:p>
          <a:p>
            <a:pPr algn="ctr"/>
            <a:r>
              <a:rPr lang="en-US" sz="2000" b="0" i="1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lang="en-US" sz="2000" b="0" i="1" dirty="0" err="1">
                <a:solidFill>
                  <a:schemeClr val="tx2"/>
                </a:solidFill>
                <a:latin typeface="Arial"/>
                <a:cs typeface="Arial"/>
              </a:rPr>
              <a:t>Dermer</a:t>
            </a:r>
            <a:r>
              <a:rPr lang="en-US" sz="2000" b="0" i="1" dirty="0">
                <a:solidFill>
                  <a:schemeClr val="tx2"/>
                </a:solidFill>
                <a:latin typeface="Arial"/>
                <a:cs typeface="Arial"/>
              </a:rPr>
              <a:t> &amp; </a:t>
            </a:r>
            <a:r>
              <a:rPr lang="en-US" sz="2000" b="0" i="1" dirty="0" err="1">
                <a:solidFill>
                  <a:schemeClr val="tx2"/>
                </a:solidFill>
                <a:latin typeface="Arial"/>
                <a:cs typeface="Arial"/>
              </a:rPr>
              <a:t>Atoyan</a:t>
            </a:r>
            <a:r>
              <a:rPr lang="en-US" sz="2000" b="0" i="1" dirty="0">
                <a:solidFill>
                  <a:schemeClr val="tx2"/>
                </a:solidFill>
                <a:latin typeface="Arial"/>
                <a:cs typeface="Arial"/>
              </a:rPr>
              <a:t> 2002, 2004</a:t>
            </a:r>
            <a:r>
              <a:rPr lang="en-US" sz="2000" b="0" i="1" dirty="0" smtClean="0">
                <a:solidFill>
                  <a:schemeClr val="tx2"/>
                </a:solidFill>
                <a:latin typeface="Arial"/>
                <a:cs typeface="Arial"/>
              </a:rPr>
              <a:t>)</a:t>
            </a:r>
            <a:endParaRPr lang="en-US" sz="2000" b="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98485" cy="6858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ec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/CMB  X-ray Interpretation.  </a:t>
            </a:r>
            <a:endParaRPr lang="en-US" sz="2400" dirty="0">
              <a:solidFill>
                <a:schemeClr val="tx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1696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3c273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29837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5867400" y="5257800"/>
            <a:ext cx="1905000" cy="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24600" y="48768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sym typeface="Symbol" charset="0"/>
              </a:rPr>
              <a:t></a:t>
            </a:r>
            <a:r>
              <a:rPr lang="en-US" sz="2000" b="0" dirty="0">
                <a:solidFill>
                  <a:schemeClr val="bg1"/>
                </a:solidFill>
              </a:rPr>
              <a:t>δ</a:t>
            </a:r>
            <a:r>
              <a:rPr lang="en-US" sz="2000" b="0" baseline="30000" dirty="0">
                <a:solidFill>
                  <a:schemeClr val="bg1"/>
                </a:solidFill>
              </a:rPr>
              <a:t>2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239000" y="4267200"/>
            <a:ext cx="990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sym typeface="Symbol" charset="0"/>
              </a:rPr>
              <a:t></a:t>
            </a:r>
            <a:r>
              <a:rPr lang="en-US" sz="1800" b="0" dirty="0">
                <a:solidFill>
                  <a:schemeClr val="bg1"/>
                </a:solidFill>
              </a:rPr>
              <a:t>δ</a:t>
            </a:r>
            <a:r>
              <a:rPr lang="en-US" sz="1800" b="0" baseline="30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7772400" y="4419600"/>
            <a:ext cx="0" cy="838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925" y="890881"/>
            <a:ext cx="41110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9E98E"/>
                </a:solidFill>
              </a:rPr>
              <a:t>A:</a:t>
            </a:r>
            <a:r>
              <a:rPr lang="en-US" sz="2000" dirty="0" smtClean="0"/>
              <a:t> The </a:t>
            </a:r>
            <a:r>
              <a:rPr lang="el-GR" sz="2000" dirty="0" smtClean="0"/>
              <a:t>γ</a:t>
            </a:r>
            <a:r>
              <a:rPr lang="en-US" sz="2000" dirty="0" smtClean="0"/>
              <a:t>-ray SED depends on a single parameter (B/</a:t>
            </a:r>
            <a:r>
              <a:rPr lang="el-GR" sz="2000" dirty="0" smtClean="0"/>
              <a:t>δ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or just </a:t>
            </a:r>
            <a:r>
              <a:rPr lang="el-GR" sz="2000" dirty="0" smtClean="0"/>
              <a:t>δ</a:t>
            </a:r>
            <a:r>
              <a:rPr lang="en-US" sz="2000" dirty="0" smtClean="0"/>
              <a:t>in </a:t>
            </a:r>
            <a:r>
              <a:rPr lang="en-US" sz="2000" dirty="0" err="1" smtClean="0"/>
              <a:t>equipartition</a:t>
            </a:r>
            <a:r>
              <a:rPr lang="en-US" sz="2000" dirty="0" smtClean="0"/>
              <a:t>.</a:t>
            </a:r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Β</a:t>
            </a:r>
            <a:r>
              <a:rPr lang="en-US" sz="2000" dirty="0" smtClean="0"/>
              <a:t>/</a:t>
            </a:r>
            <a:r>
              <a:rPr lang="el-GR" sz="2000" dirty="0" smtClean="0"/>
              <a:t>δ (δ </a:t>
            </a:r>
            <a:r>
              <a:rPr lang="en-US" sz="2000" dirty="0" smtClean="0"/>
              <a:t>in </a:t>
            </a:r>
            <a:r>
              <a:rPr lang="en-US" sz="2000" dirty="0" err="1" smtClean="0"/>
              <a:t>equipartition</a:t>
            </a:r>
            <a:r>
              <a:rPr lang="en-US" sz="2000" dirty="0" smtClean="0"/>
              <a:t>) is fixed by the requirement to fit the radio-optical and  X-ray SED.</a:t>
            </a:r>
          </a:p>
          <a:p>
            <a:endParaRPr lang="en-US" sz="2000" dirty="0" smtClean="0"/>
          </a:p>
          <a:p>
            <a:pPr algn="ctr"/>
            <a:r>
              <a:rPr lang="en-US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</a:t>
            </a:r>
            <a:r>
              <a:rPr lang="el-GR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γ</a:t>
            </a:r>
            <a:r>
              <a:rPr lang="en-US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-ray SED is predicted with no freedom. </a:t>
            </a:r>
          </a:p>
          <a:p>
            <a:pPr algn="ctr"/>
            <a:endParaRPr lang="en-US" sz="20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Test of the EC/CMB model:</a:t>
            </a:r>
          </a:p>
          <a:p>
            <a:pPr algn="ctr"/>
            <a:r>
              <a:rPr lang="en-US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level of the </a:t>
            </a:r>
            <a:r>
              <a:rPr lang="en-US" sz="2000" i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Fermi</a:t>
            </a:r>
            <a:r>
              <a:rPr lang="en-US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emission</a:t>
            </a:r>
            <a:endParaRPr lang="en-US" sz="20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51369"/>
              </p:ext>
            </p:extLst>
          </p:nvPr>
        </p:nvGraphicFramePr>
        <p:xfrm>
          <a:off x="4383852" y="1295400"/>
          <a:ext cx="3771312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name="Equation" r:id="rId4" imgW="2159000" imgH="431800" progId="Equation.3">
                  <p:embed/>
                </p:oleObj>
              </mc:Choice>
              <mc:Fallback>
                <p:oleObj name="Equation" r:id="rId4" imgW="2159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3852" y="1295400"/>
                        <a:ext cx="3771312" cy="73183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272406"/>
              </p:ext>
            </p:extLst>
          </p:nvPr>
        </p:nvGraphicFramePr>
        <p:xfrm>
          <a:off x="4402138" y="2600325"/>
          <a:ext cx="37258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Equation" r:id="rId6" imgW="2273300" imgH="431800" progId="Equation.3">
                  <p:embed/>
                </p:oleObj>
              </mc:Choice>
              <mc:Fallback>
                <p:oleObj name="Equation" r:id="rId6" imgW="227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02138" y="2600325"/>
                        <a:ext cx="3725862" cy="720725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257800" y="4038600"/>
            <a:ext cx="314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3C 273, Georganopoulos et al. 2006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038600" y="6477000"/>
            <a:ext cx="495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7" name="Rectangle 16"/>
          <p:cNvSpPr/>
          <p:nvPr/>
        </p:nvSpPr>
        <p:spPr>
          <a:xfrm>
            <a:off x="355600" y="413435"/>
            <a:ext cx="8394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Q:</a:t>
            </a:r>
            <a:r>
              <a:rPr lang="en-US" sz="2200" dirty="0"/>
              <a:t> What </a:t>
            </a:r>
            <a:r>
              <a:rPr lang="el-GR" sz="2200" dirty="0" smtClean="0"/>
              <a:t>γ</a:t>
            </a:r>
            <a:r>
              <a:rPr lang="en-US" sz="2200" dirty="0" smtClean="0"/>
              <a:t>-ray </a:t>
            </a:r>
            <a:r>
              <a:rPr lang="en-US" sz="2200" dirty="0"/>
              <a:t>emission is predicted by the EC/</a:t>
            </a:r>
            <a:r>
              <a:rPr lang="en-US" sz="2200" dirty="0" smtClean="0"/>
              <a:t>CMB model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44164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304800" y="152400"/>
            <a:ext cx="8298485" cy="2133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SOME BASICS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3C1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36449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209800"/>
            <a:ext cx="16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3C 111 Hogan 2011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352800"/>
            <a:ext cx="2968778" cy="319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0" y="3429000"/>
            <a:ext cx="1524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Fabian et al. 2003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609599"/>
            <a:ext cx="3276599" cy="30537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7400" y="609600"/>
            <a:ext cx="1495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000000"/>
                </a:solidFill>
              </a:rPr>
              <a:t>Kadler</a:t>
            </a:r>
            <a:r>
              <a:rPr lang="en-US" sz="1200" i="1" dirty="0" smtClean="0">
                <a:solidFill>
                  <a:srgbClr val="000000"/>
                </a:solidFill>
              </a:rPr>
              <a:t> et al. 2008 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3962400"/>
            <a:ext cx="4876800" cy="2403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2200" y="5943600"/>
            <a:ext cx="1185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Gomboc</a:t>
            </a:r>
            <a:r>
              <a:rPr lang="en-US" sz="1200" i="1" dirty="0" smtClean="0"/>
              <a:t> 2012</a:t>
            </a:r>
            <a:endParaRPr lang="en-US" sz="1200" i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77307"/>
              </p:ext>
            </p:extLst>
          </p:nvPr>
        </p:nvGraphicFramePr>
        <p:xfrm>
          <a:off x="3371850" y="3048000"/>
          <a:ext cx="1663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Equation" r:id="rId8" imgW="1663700" imgH="203200" progId="Equation.3">
                  <p:embed/>
                </p:oleObj>
              </mc:Choice>
              <mc:Fallback>
                <p:oleObj name="Equation" r:id="rId8" imgW="166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71850" y="3048000"/>
                        <a:ext cx="1663700" cy="203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8382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2B97"/>
                </a:solidFill>
              </a:rPr>
              <a:t> 3C 273</a:t>
            </a:r>
          </a:p>
        </p:txBody>
      </p:sp>
      <p:pic>
        <p:nvPicPr>
          <p:cNvPr id="8" name="Picture 5" descr="f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676400"/>
            <a:ext cx="5513442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9600" y="36830"/>
            <a:ext cx="8534400" cy="4306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>
              <a:latin typeface="Arial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86200" y="4419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Von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Montigny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 et al 1997</a:t>
            </a: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Predictions of the EC/CMB mechanism</a:t>
            </a:r>
            <a:r>
              <a:rPr lang="en-US" sz="2000" dirty="0"/>
              <a:t> </a:t>
            </a:r>
            <a:r>
              <a:rPr lang="en-US" sz="2000" dirty="0" smtClean="0"/>
              <a:t>for the </a:t>
            </a:r>
            <a:r>
              <a:rPr lang="el-GR" sz="2000" dirty="0" smtClean="0"/>
              <a:t>Γ</a:t>
            </a:r>
            <a:r>
              <a:rPr lang="en-US" sz="2000" dirty="0" smtClean="0"/>
              <a:t>-rays</a:t>
            </a:r>
            <a:endParaRPr lang="en-US" sz="2000" dirty="0"/>
          </a:p>
        </p:txBody>
      </p:sp>
      <p:pic>
        <p:nvPicPr>
          <p:cNvPr id="12" name="Picture 4" descr="f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99" y="2209800"/>
            <a:ext cx="552452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05400" y="3352800"/>
            <a:ext cx="2289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</a:rPr>
              <a:t>Uchiyama et al. 2006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3048000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/>
            </a:endParaRPr>
          </a:p>
          <a:p>
            <a:r>
              <a:rPr lang="en-US" dirty="0">
                <a:latin typeface="Arial"/>
              </a:rPr>
              <a:t>3C 273 was below the EGRET sensitivity limit for </a:t>
            </a:r>
          </a:p>
          <a:p>
            <a:r>
              <a:rPr lang="en-US" dirty="0">
                <a:latin typeface="Arial"/>
              </a:rPr>
              <a:t>more than half of the times it was observed.</a:t>
            </a:r>
          </a:p>
          <a:p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  <a:p>
            <a:r>
              <a:rPr lang="en-US" dirty="0">
                <a:latin typeface="Arial"/>
              </a:rPr>
              <a:t>The lowest </a:t>
            </a:r>
            <a:r>
              <a:rPr lang="en-US" dirty="0" err="1">
                <a:latin typeface="Arial"/>
              </a:rPr>
              <a:t>GeV</a:t>
            </a:r>
            <a:r>
              <a:rPr lang="en-US" dirty="0">
                <a:latin typeface="Arial"/>
              </a:rPr>
              <a:t> flux </a:t>
            </a:r>
            <a:r>
              <a:rPr lang="en-US" dirty="0" smtClean="0">
                <a:latin typeface="Arial"/>
              </a:rPr>
              <a:t>limit </a:t>
            </a:r>
            <a:r>
              <a:rPr lang="en-US" dirty="0">
                <a:latin typeface="Arial"/>
              </a:rPr>
              <a:t>is an upper limit for</a:t>
            </a:r>
          </a:p>
          <a:p>
            <a:r>
              <a:rPr lang="en-US" dirty="0">
                <a:latin typeface="Arial"/>
              </a:rPr>
              <a:t>the large scale jet flux.</a:t>
            </a:r>
          </a:p>
          <a:p>
            <a:endParaRPr lang="en-US" dirty="0">
              <a:latin typeface="Arial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09600" y="1219200"/>
            <a:ext cx="77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0" dirty="0">
                <a:latin typeface="Arial"/>
              </a:rPr>
              <a:t> The </a:t>
            </a:r>
            <a:r>
              <a:rPr lang="el-GR" sz="2200" b="0" dirty="0">
                <a:latin typeface="Arial"/>
              </a:rPr>
              <a:t>γ</a:t>
            </a:r>
            <a:r>
              <a:rPr lang="en-US" sz="2200" b="0" dirty="0">
                <a:latin typeface="Arial"/>
              </a:rPr>
              <a:t>-ray observed emission is the sum of the variable </a:t>
            </a:r>
            <a:r>
              <a:rPr lang="en-US" sz="2200" b="0" dirty="0" err="1">
                <a:latin typeface="Arial"/>
              </a:rPr>
              <a:t>blazar</a:t>
            </a:r>
            <a:r>
              <a:rPr lang="en-US" sz="2200" b="0" dirty="0">
                <a:latin typeface="Arial"/>
              </a:rPr>
              <a:t> component and the steady large scale jet emission.</a:t>
            </a:r>
          </a:p>
        </p:txBody>
      </p:sp>
    </p:spTree>
    <p:extLst>
      <p:ext uri="{BB962C8B-B14F-4D97-AF65-F5344CB8AC3E}">
        <p14:creationId xmlns:p14="http://schemas.microsoft.com/office/powerpoint/2010/main" val="39803469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 txBox="1">
            <a:spLocks/>
          </p:cNvSpPr>
          <p:nvPr/>
        </p:nvSpPr>
        <p:spPr>
          <a:xfrm>
            <a:off x="1612900" y="177800"/>
            <a:ext cx="7416800" cy="533400"/>
          </a:xfrm>
          <a:prstGeom prst="rect">
            <a:avLst/>
          </a:prstGeom>
        </p:spPr>
        <p:txBody>
          <a:bodyPr vert="horz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2300" smtClean="0"/>
              <a:t>Waiting 3 years for a low  blazar state</a:t>
            </a:r>
            <a:endParaRPr lang="en-US" sz="2300" dirty="0"/>
          </a:p>
        </p:txBody>
      </p:sp>
      <p:pic>
        <p:nvPicPr>
          <p:cNvPr id="15" name="Picture 3" descr="3C273_lightcurve-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079500"/>
            <a:ext cx="5270500" cy="527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1600" y="3848100"/>
            <a:ext cx="31584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smtClean="0"/>
              <a:t>Obtaining an upper limit </a:t>
            </a:r>
          </a:p>
          <a:p>
            <a:pPr algn="just"/>
            <a:r>
              <a:rPr lang="en-US" sz="2000" dirty="0" smtClean="0"/>
              <a:t>for the large scale jet </a:t>
            </a:r>
          </a:p>
          <a:p>
            <a:pPr algn="just"/>
            <a:r>
              <a:rPr lang="el-GR" sz="2000" dirty="0"/>
              <a:t>γ</a:t>
            </a:r>
            <a:r>
              <a:rPr lang="en-US" sz="2000" dirty="0" smtClean="0"/>
              <a:t>-ray emission: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Stich together  ~2-week </a:t>
            </a:r>
          </a:p>
          <a:p>
            <a:pPr algn="just"/>
            <a:r>
              <a:rPr lang="en-US" sz="2000" dirty="0" smtClean="0"/>
              <a:t>GTI intervals of low flux </a:t>
            </a:r>
          </a:p>
          <a:p>
            <a:pPr algn="just"/>
            <a:r>
              <a:rPr lang="en-US" sz="2000" dirty="0" smtClean="0"/>
              <a:t>and flux upper limits. </a:t>
            </a:r>
          </a:p>
          <a:p>
            <a:pPr algn="just"/>
            <a:endParaRPr lang="en-US" sz="20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0500" y="1930400"/>
            <a:ext cx="3098800" cy="163121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>
                <a:latin typeface="+mn-lt"/>
              </a:rPr>
              <a:t> </a:t>
            </a:r>
            <a:r>
              <a:rPr lang="en-US" sz="2000" b="0" dirty="0" smtClean="0">
                <a:latin typeface="+mn-lt"/>
              </a:rPr>
              <a:t> Fermi  flux</a:t>
            </a:r>
          </a:p>
          <a:p>
            <a:pPr algn="ctr"/>
            <a:r>
              <a:rPr lang="en-US" sz="2000" b="0" dirty="0" smtClean="0">
                <a:latin typeface="+mn-lt"/>
              </a:rPr>
              <a:t>=</a:t>
            </a:r>
          </a:p>
          <a:p>
            <a:pPr algn="ctr"/>
            <a:r>
              <a:rPr lang="en-US" sz="2000" b="0" dirty="0" smtClean="0">
                <a:latin typeface="+mn-lt"/>
              </a:rPr>
              <a:t>  </a:t>
            </a:r>
            <a:r>
              <a:rPr lang="en-US" sz="2000" b="0" dirty="0">
                <a:latin typeface="+mn-lt"/>
              </a:rPr>
              <a:t>variable </a:t>
            </a:r>
            <a:r>
              <a:rPr lang="en-US" sz="2000" b="0" dirty="0" err="1" smtClean="0">
                <a:latin typeface="+mn-lt"/>
              </a:rPr>
              <a:t>blazar</a:t>
            </a:r>
            <a:r>
              <a:rPr lang="en-US" sz="2000" b="0" dirty="0" smtClean="0">
                <a:latin typeface="+mn-lt"/>
              </a:rPr>
              <a:t> flux </a:t>
            </a:r>
          </a:p>
          <a:p>
            <a:pPr algn="ctr"/>
            <a:r>
              <a:rPr lang="en-US" sz="2000" b="0" dirty="0" smtClean="0">
                <a:latin typeface="+mn-lt"/>
              </a:rPr>
              <a:t>+</a:t>
            </a:r>
          </a:p>
          <a:p>
            <a:pPr algn="ctr"/>
            <a:r>
              <a:rPr lang="en-US" sz="2000" b="0" dirty="0" smtClean="0">
                <a:latin typeface="+mn-lt"/>
              </a:rPr>
              <a:t> </a:t>
            </a:r>
            <a:r>
              <a:rPr lang="en-US" sz="2000" b="0" dirty="0">
                <a:latin typeface="+mn-lt"/>
              </a:rPr>
              <a:t>steady </a:t>
            </a:r>
            <a:r>
              <a:rPr lang="en-US" sz="2000" b="0" dirty="0" err="1" smtClean="0">
                <a:latin typeface="+mn-lt"/>
              </a:rPr>
              <a:t>kpc</a:t>
            </a:r>
            <a:r>
              <a:rPr lang="en-US" sz="2000" b="0" dirty="0">
                <a:latin typeface="+mn-lt"/>
              </a:rPr>
              <a:t>-</a:t>
            </a:r>
            <a:r>
              <a:rPr lang="en-US" sz="2000" b="0" dirty="0" smtClean="0">
                <a:latin typeface="+mn-lt"/>
              </a:rPr>
              <a:t>scale </a:t>
            </a:r>
            <a:r>
              <a:rPr lang="en-US" sz="2000" b="0" dirty="0">
                <a:latin typeface="+mn-lt"/>
              </a:rPr>
              <a:t>jet </a:t>
            </a:r>
            <a:r>
              <a:rPr lang="en-US" sz="2000" b="0" dirty="0" smtClean="0">
                <a:latin typeface="+mn-lt"/>
              </a:rPr>
              <a:t>flux</a:t>
            </a:r>
            <a:endParaRPr lang="en-US" sz="2000" b="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1524000"/>
            <a:ext cx="290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Meyer &amp; Georganopoulos </a:t>
            </a:r>
          </a:p>
          <a:p>
            <a:r>
              <a:rPr lang="en-US" sz="1200" i="1" dirty="0" smtClean="0"/>
              <a:t>2014 </a:t>
            </a:r>
            <a:r>
              <a:rPr lang="en-US" sz="1200" i="1" dirty="0" err="1" smtClean="0"/>
              <a:t>ApJ</a:t>
            </a:r>
            <a:r>
              <a:rPr lang="en-US" sz="1200" i="1" dirty="0" smtClean="0"/>
              <a:t> 780, L27</a:t>
            </a:r>
            <a:endParaRPr lang="en-US" sz="12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9144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319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 txBox="1">
            <a:spLocks/>
          </p:cNvSpPr>
          <p:nvPr/>
        </p:nvSpPr>
        <p:spPr>
          <a:xfrm>
            <a:off x="1612900" y="177800"/>
            <a:ext cx="7416800" cy="533400"/>
          </a:xfrm>
          <a:prstGeom prst="rect">
            <a:avLst/>
          </a:prstGeom>
        </p:spPr>
        <p:txBody>
          <a:bodyPr vert="horz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2300" smtClean="0"/>
              <a:t>Waiting 3 years for a low  blazar state</a:t>
            </a:r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352800"/>
            <a:ext cx="4041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3-10  </a:t>
            </a:r>
            <a:r>
              <a:rPr lang="en-US" sz="1600" dirty="0" err="1" smtClean="0"/>
              <a:t>GeV</a:t>
            </a:r>
            <a:r>
              <a:rPr lang="en-US" sz="1600" dirty="0" smtClean="0"/>
              <a:t>: extremely low background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/>
              <a:t>U</a:t>
            </a:r>
            <a:r>
              <a:rPr lang="en-US" sz="1600" dirty="0" smtClean="0"/>
              <a:t>pper limits scale at t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, not t</a:t>
            </a:r>
            <a:r>
              <a:rPr lang="en-US" sz="1600" baseline="30000" dirty="0" smtClean="0"/>
              <a:t>-1/2</a:t>
            </a:r>
            <a:endParaRPr lang="en-US" sz="1600" dirty="0" smtClean="0"/>
          </a:p>
          <a:p>
            <a:pPr algn="just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4953000"/>
            <a:ext cx="2905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000000"/>
                </a:solidFill>
              </a:rPr>
              <a:t>Meyer &amp;</a:t>
            </a:r>
          </a:p>
          <a:p>
            <a:r>
              <a:rPr lang="en-US" sz="1500" i="1" dirty="0" smtClean="0">
                <a:solidFill>
                  <a:srgbClr val="000000"/>
                </a:solidFill>
              </a:rPr>
              <a:t> Georganopoulos 2014</a:t>
            </a:r>
            <a:endParaRPr lang="en-US" sz="1500" i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914400"/>
            <a:ext cx="2286000" cy="563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19" y="914400"/>
            <a:ext cx="469669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039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3C273_knotA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084408" cy="324333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190500" y="304800"/>
            <a:ext cx="8648700" cy="533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Fermi rules out the </a:t>
            </a:r>
            <a:r>
              <a:rPr lang="en-US" sz="2400" dirty="0" err="1" smtClean="0"/>
              <a:t>ec</a:t>
            </a:r>
            <a:r>
              <a:rPr lang="en-US" sz="2400" dirty="0" smtClean="0"/>
              <a:t>/</a:t>
            </a:r>
            <a:r>
              <a:rPr lang="en-US" sz="2400" dirty="0" err="1" smtClean="0"/>
              <a:t>cmb</a:t>
            </a:r>
            <a:r>
              <a:rPr lang="en-US" sz="2400" dirty="0" smtClean="0"/>
              <a:t> model for 3c 273 </a:t>
            </a:r>
            <a:endParaRPr lang="en-US" sz="2400" dirty="0"/>
          </a:p>
        </p:txBody>
      </p:sp>
      <p:pic>
        <p:nvPicPr>
          <p:cNvPr id="9" name="Picture 8" descr="table3c27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3599632" cy="3276600"/>
          </a:xfrm>
          <a:prstGeom prst="rect">
            <a:avLst/>
          </a:prstGeom>
          <a:solidFill>
            <a:schemeClr val="tx1"/>
          </a:solidFill>
          <a:ln w="571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362200" y="990600"/>
            <a:ext cx="2765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Meyer &amp; Georganopoulos 2014</a:t>
            </a:r>
            <a:endParaRPr lang="en-US" sz="1400" i="1" dirty="0"/>
          </a:p>
        </p:txBody>
      </p:sp>
      <p:sp>
        <p:nvSpPr>
          <p:cNvPr id="11" name="Rectangle 10"/>
          <p:cNvSpPr/>
          <p:nvPr/>
        </p:nvSpPr>
        <p:spPr>
          <a:xfrm>
            <a:off x="282222" y="3113852"/>
            <a:ext cx="3226741" cy="7243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83407" y="2436518"/>
            <a:ext cx="272816" cy="62088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71600" y="5334000"/>
            <a:ext cx="6629400" cy="707886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To satisfy the 3-10 </a:t>
            </a:r>
            <a:r>
              <a:rPr lang="en-US" sz="2000" dirty="0" err="1" smtClean="0">
                <a:latin typeface="Arial"/>
                <a:cs typeface="Arial"/>
              </a:rPr>
              <a:t>GeV</a:t>
            </a:r>
            <a:r>
              <a:rPr lang="en-US" sz="2000" dirty="0" smtClean="0">
                <a:latin typeface="Arial"/>
                <a:cs typeface="Arial"/>
              </a:rPr>
              <a:t> flux upper limit requires </a:t>
            </a:r>
            <a:r>
              <a:rPr lang="el-GR" sz="2000" dirty="0" smtClean="0">
                <a:latin typeface="Arial"/>
                <a:cs typeface="Arial"/>
              </a:rPr>
              <a:t>δ&lt;9.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3124200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Knot 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4" descr="fg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40196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1702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Jester 2005 A&amp;A 431 477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3962400" cy="2817526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8" name="Picture 1" descr="Conwey 1993 A&amp;A 267 347 3C 273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5105400" cy="197226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Fermi rules out the </a:t>
            </a:r>
            <a:r>
              <a:rPr lang="en-US" sz="2000" dirty="0" err="1" smtClean="0"/>
              <a:t>ec</a:t>
            </a:r>
            <a:r>
              <a:rPr lang="en-US" sz="2000" dirty="0" smtClean="0"/>
              <a:t>/</a:t>
            </a:r>
            <a:r>
              <a:rPr lang="en-US" sz="2000" dirty="0" err="1" smtClean="0"/>
              <a:t>cmb</a:t>
            </a:r>
            <a:r>
              <a:rPr lang="en-US" sz="2000" dirty="0" smtClean="0"/>
              <a:t> mechanism for 3c 273 </a:t>
            </a:r>
            <a:endParaRPr lang="en-US" sz="2000" dirty="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1295400" y="1066800"/>
            <a:ext cx="6699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Arial"/>
              </a:rPr>
              <a:t>Can we </a:t>
            </a:r>
            <a:r>
              <a:rPr lang="en-US" sz="2000" b="0" dirty="0" smtClean="0">
                <a:latin typeface="Arial"/>
              </a:rPr>
              <a:t>constrain </a:t>
            </a:r>
            <a:r>
              <a:rPr lang="el-GR" sz="2000" b="0" dirty="0" smtClean="0">
                <a:latin typeface="Arial"/>
              </a:rPr>
              <a:t>δ </a:t>
            </a:r>
            <a:r>
              <a:rPr lang="en-US" sz="2000" b="0" dirty="0" smtClean="0">
                <a:latin typeface="Arial"/>
              </a:rPr>
              <a:t>more? </a:t>
            </a:r>
            <a:r>
              <a:rPr lang="en-US" sz="2000" b="0" dirty="0">
                <a:latin typeface="Arial"/>
              </a:rPr>
              <a:t>Sum up the flux of many knots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6200" y="1600200"/>
            <a:ext cx="36226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Arial"/>
              </a:rPr>
              <a:t>The </a:t>
            </a:r>
            <a:r>
              <a:rPr lang="en-US" sz="2000" b="0" dirty="0" smtClean="0">
                <a:latin typeface="Arial"/>
              </a:rPr>
              <a:t>radio polarization </a:t>
            </a:r>
            <a:r>
              <a:rPr lang="en-US" sz="2000" b="0" dirty="0">
                <a:latin typeface="Arial"/>
              </a:rPr>
              <a:t>direction up to knot D1 is parallel to the jet, then abruptly turns by 90</a:t>
            </a:r>
            <a:r>
              <a:rPr lang="en-US" sz="2000" b="0" baseline="30000" dirty="0">
                <a:latin typeface="Arial"/>
              </a:rPr>
              <a:t>o</a:t>
            </a:r>
            <a:r>
              <a:rPr lang="en-US" sz="2000" b="0" dirty="0">
                <a:latin typeface="Arial"/>
              </a:rPr>
              <a:t>, possibly by strong </a:t>
            </a:r>
            <a:r>
              <a:rPr lang="en-US" sz="2000" b="0" dirty="0" smtClean="0">
                <a:latin typeface="Arial"/>
              </a:rPr>
              <a:t>deceleration</a:t>
            </a:r>
            <a:r>
              <a:rPr lang="en-US" sz="2000" b="0" dirty="0">
                <a:latin typeface="Arial"/>
              </a:rPr>
              <a:t> </a:t>
            </a:r>
            <a:r>
              <a:rPr lang="en-US" sz="2000" b="0" dirty="0" smtClean="0">
                <a:latin typeface="Arial"/>
              </a:rPr>
              <a:t>at a shock. </a:t>
            </a:r>
            <a:endParaRPr lang="en-US" sz="2000" b="0" dirty="0">
              <a:latin typeface="Arial"/>
            </a:endParaRPr>
          </a:p>
          <a:p>
            <a:endParaRPr lang="en-US" sz="2000" b="0" dirty="0">
              <a:latin typeface="Arial"/>
            </a:endParaRPr>
          </a:p>
          <a:p>
            <a:r>
              <a:rPr lang="en-US" sz="2000" b="0" dirty="0">
                <a:latin typeface="Arial"/>
              </a:rPr>
              <a:t> The </a:t>
            </a:r>
            <a:r>
              <a:rPr lang="en-US" sz="2000" b="0" dirty="0" err="1">
                <a:latin typeface="Arial"/>
              </a:rPr>
              <a:t>equipartition</a:t>
            </a:r>
            <a:r>
              <a:rPr lang="en-US" sz="2000" b="0" dirty="0">
                <a:latin typeface="Arial"/>
              </a:rPr>
              <a:t> magnetic field varies by less than a factor of 2 along the A to D1 knots</a:t>
            </a:r>
          </a:p>
          <a:p>
            <a:endParaRPr lang="en-US" sz="2000" b="0" dirty="0">
              <a:latin typeface="Arial"/>
            </a:endParaRPr>
          </a:p>
          <a:p>
            <a:r>
              <a:rPr lang="en-US" sz="2000" b="0" u="sng" dirty="0">
                <a:latin typeface="Arial"/>
              </a:rPr>
              <a:t>Assumption: </a:t>
            </a:r>
          </a:p>
          <a:p>
            <a:r>
              <a:rPr lang="en-US" sz="2000" b="0" dirty="0">
                <a:latin typeface="Arial"/>
              </a:rPr>
              <a:t>A single </a:t>
            </a:r>
            <a:r>
              <a:rPr lang="el-GR" sz="2000" b="0" dirty="0">
                <a:latin typeface="Arial"/>
              </a:rPr>
              <a:t>δ </a:t>
            </a:r>
            <a:r>
              <a:rPr lang="en-US" sz="2000" b="0" dirty="0">
                <a:latin typeface="Arial"/>
              </a:rPr>
              <a:t>and B characterize all the knots from A to D1.</a:t>
            </a:r>
          </a:p>
          <a:p>
            <a:endParaRPr lang="en-US" sz="2000" b="0" dirty="0">
              <a:latin typeface="Arial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029200" y="2895600"/>
            <a:ext cx="176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i="1" dirty="0">
                <a:solidFill>
                  <a:schemeClr val="bg1"/>
                </a:solidFill>
              </a:rPr>
              <a:t>Conway et al. 1993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001000" y="2209800"/>
            <a:ext cx="0" cy="685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876800" y="4800600"/>
            <a:ext cx="2133600" cy="533400"/>
          </a:xfrm>
          <a:prstGeom prst="rect">
            <a:avLst/>
          </a:prstGeom>
          <a:solidFill>
            <a:schemeClr val="accent1">
              <a:alpha val="41960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6629400" y="5410200"/>
            <a:ext cx="1455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i="1" dirty="0">
                <a:solidFill>
                  <a:srgbClr val="000000"/>
                </a:solidFill>
              </a:rPr>
              <a:t>Jester  al. 2005</a:t>
            </a:r>
          </a:p>
        </p:txBody>
      </p:sp>
    </p:spTree>
    <p:extLst>
      <p:ext uri="{BB962C8B-B14F-4D97-AF65-F5344CB8AC3E}">
        <p14:creationId xmlns:p14="http://schemas.microsoft.com/office/powerpoint/2010/main" val="2121706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Fermi rules out the </a:t>
            </a:r>
            <a:r>
              <a:rPr lang="en-US" sz="2000" dirty="0" err="1" smtClean="0"/>
              <a:t>ec</a:t>
            </a:r>
            <a:r>
              <a:rPr lang="en-US" sz="2000" dirty="0" smtClean="0"/>
              <a:t>/</a:t>
            </a:r>
            <a:r>
              <a:rPr lang="en-US" sz="2000" dirty="0" err="1" smtClean="0"/>
              <a:t>cmb</a:t>
            </a:r>
            <a:r>
              <a:rPr lang="en-US" sz="2000" dirty="0" smtClean="0"/>
              <a:t> mechanism for 3c 273 </a:t>
            </a:r>
            <a:endParaRPr lang="en-US" sz="2000" dirty="0"/>
          </a:p>
        </p:txBody>
      </p:sp>
      <p:pic>
        <p:nvPicPr>
          <p:cNvPr id="8" name="Picture 2" descr="3c273_knotAtoD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27800" cy="40767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0" y="54102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>
                <a:latin typeface="Arial"/>
              </a:rPr>
              <a:t>SED of the sum of knots A to D1: </a:t>
            </a:r>
          </a:p>
          <a:p>
            <a:pPr algn="ctr"/>
            <a:r>
              <a:rPr lang="en-US" sz="2000" b="0" dirty="0">
                <a:latin typeface="Arial"/>
              </a:rPr>
              <a:t>To satisfy the Fermi upper limit we </a:t>
            </a:r>
            <a:r>
              <a:rPr lang="en-US" sz="2000" b="0" dirty="0" smtClean="0">
                <a:latin typeface="Arial"/>
              </a:rPr>
              <a:t>require</a:t>
            </a:r>
            <a:endParaRPr lang="en-US" sz="2000" b="0" dirty="0">
              <a:latin typeface="Arial"/>
            </a:endParaRPr>
          </a:p>
          <a:p>
            <a:pPr algn="ctr"/>
            <a:r>
              <a:rPr lang="en-US" sz="2000" b="0" dirty="0">
                <a:latin typeface="Arial"/>
              </a:rPr>
              <a:t>	 </a:t>
            </a:r>
            <a:r>
              <a:rPr lang="en-US" sz="2000" b="0" dirty="0" smtClean="0">
                <a:latin typeface="Arial"/>
              </a:rPr>
              <a:t> </a:t>
            </a:r>
            <a:r>
              <a:rPr lang="el-GR" sz="2000" b="0" dirty="0">
                <a:latin typeface="Arial"/>
              </a:rPr>
              <a:t>δ</a:t>
            </a:r>
            <a:r>
              <a:rPr lang="en-US" sz="2000" b="0" baseline="-25000" dirty="0" err="1">
                <a:latin typeface="Arial"/>
              </a:rPr>
              <a:t>eq</a:t>
            </a:r>
            <a:r>
              <a:rPr lang="en-US" sz="2000" b="0" dirty="0">
                <a:latin typeface="Arial"/>
              </a:rPr>
              <a:t>&lt;</a:t>
            </a:r>
            <a:r>
              <a:rPr lang="en-US" sz="2000" b="0" dirty="0" smtClean="0">
                <a:latin typeface="Arial"/>
              </a:rPr>
              <a:t>5.0</a:t>
            </a:r>
            <a:endParaRPr lang="en-US" sz="2000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9136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203200" y="-127000"/>
            <a:ext cx="83693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What CAN the X-ray Emission mechanism BE?</a:t>
            </a:r>
            <a:endParaRPr lang="en-US" sz="24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92100" y="965200"/>
            <a:ext cx="81026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0" dirty="0" smtClean="0">
                <a:latin typeface="+mn-lt"/>
              </a:rPr>
              <a:t>Synchrotron </a:t>
            </a:r>
            <a:r>
              <a:rPr lang="en-US" sz="2000" b="0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2000" b="0" i="1" dirty="0">
                <a:solidFill>
                  <a:schemeClr val="tx2"/>
                </a:solidFill>
                <a:latin typeface="+mn-lt"/>
              </a:rPr>
              <a:t>e.g. Harris et al. 2004, </a:t>
            </a:r>
            <a:r>
              <a:rPr lang="en-US" sz="2000" b="0" i="1" dirty="0" err="1">
                <a:solidFill>
                  <a:schemeClr val="tx2"/>
                </a:solidFill>
                <a:latin typeface="+mn-lt"/>
              </a:rPr>
              <a:t>Hardcastle</a:t>
            </a:r>
            <a:r>
              <a:rPr lang="en-US" sz="2000" b="0" i="1" dirty="0">
                <a:solidFill>
                  <a:schemeClr val="tx2"/>
                </a:solidFill>
                <a:latin typeface="+mn-lt"/>
              </a:rPr>
              <a:t> 2006</a:t>
            </a:r>
            <a:r>
              <a:rPr lang="en-US" sz="2000" b="0" dirty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92100" y="1943100"/>
            <a:ext cx="8128000" cy="400110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0" dirty="0" smtClean="0">
                <a:latin typeface="+mn-lt"/>
              </a:rPr>
              <a:t>No </a:t>
            </a:r>
            <a:r>
              <a:rPr lang="en-US" sz="2000" b="0" dirty="0">
                <a:latin typeface="+mn-lt"/>
              </a:rPr>
              <a:t>need for highly relativistic large scale </a:t>
            </a:r>
            <a:r>
              <a:rPr lang="en-US" sz="2000" b="0" dirty="0" smtClean="0">
                <a:latin typeface="+mn-lt"/>
              </a:rPr>
              <a:t>jet, easily sub-</a:t>
            </a:r>
            <a:r>
              <a:rPr lang="en-US" sz="2000" b="0" dirty="0" err="1" smtClean="0">
                <a:latin typeface="+mn-lt"/>
              </a:rPr>
              <a:t>Eddington</a:t>
            </a:r>
            <a:endParaRPr lang="en-US" sz="2000" b="0" dirty="0">
              <a:latin typeface="+mn-lt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17500" y="1447800"/>
            <a:ext cx="8089900" cy="400110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0" dirty="0" smtClean="0">
                <a:latin typeface="+mn-lt"/>
                <a:sym typeface="Wingdings"/>
              </a:rPr>
              <a:t>In situ electron acceleration et least</a:t>
            </a:r>
            <a:r>
              <a:rPr lang="en-US" sz="2000" b="0" dirty="0" smtClean="0">
                <a:latin typeface="+mn-lt"/>
              </a:rPr>
              <a:t>  up to 100 </a:t>
            </a:r>
            <a:r>
              <a:rPr lang="en-US" sz="2000" b="0" dirty="0" err="1">
                <a:latin typeface="+mn-lt"/>
              </a:rPr>
              <a:t>TeV</a:t>
            </a:r>
            <a:r>
              <a:rPr lang="en-US" sz="2000" b="0" dirty="0">
                <a:latin typeface="+mn-lt"/>
              </a:rPr>
              <a:t>  </a:t>
            </a:r>
            <a:r>
              <a:rPr lang="en-US" sz="2000" b="0" dirty="0" smtClean="0">
                <a:latin typeface="+mn-lt"/>
              </a:rPr>
              <a:t>energies</a:t>
            </a:r>
            <a:endParaRPr lang="en-US" sz="2000" b="0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5257800"/>
            <a:ext cx="0" cy="15240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700" y="2908300"/>
            <a:ext cx="3797300" cy="2895600"/>
          </a:xfrm>
          <a:prstGeom prst="rect">
            <a:avLst/>
          </a:prstGeom>
          <a:solidFill>
            <a:srgbClr val="FFFFFF"/>
          </a:solidFill>
          <a:ln>
            <a:solidFill>
              <a:srgbClr val="43C2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87400" y="3149600"/>
            <a:ext cx="12700" cy="2044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7400" y="5194300"/>
            <a:ext cx="29845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54200" y="5308600"/>
            <a:ext cx="8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3499" y="3708400"/>
            <a:ext cx="125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n(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00200" y="3581400"/>
            <a:ext cx="1384300" cy="1016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11400" y="4318000"/>
            <a:ext cx="1054100" cy="7874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20" name="Rectangle 19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598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203200" y="-127000"/>
            <a:ext cx="83693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What CAN the X-ray Emission mechanism BE?</a:t>
            </a:r>
            <a:endParaRPr lang="en-US" sz="24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92100" y="965200"/>
            <a:ext cx="81026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l-GR" sz="2000" b="0" dirty="0" smtClean="0">
                <a:latin typeface="+mn-lt"/>
              </a:rPr>
              <a:t> </a:t>
            </a:r>
            <a:r>
              <a:rPr lang="en-US" sz="2000" b="0" dirty="0" smtClean="0">
                <a:latin typeface="Arial"/>
                <a:cs typeface="Arial"/>
              </a:rPr>
              <a:t>What physical situation produces this double power law?</a:t>
            </a:r>
            <a:endParaRPr lang="en-US" sz="20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92100" y="1943100"/>
            <a:ext cx="8128000" cy="400110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0" dirty="0" smtClean="0">
                <a:latin typeface="+mn-lt"/>
              </a:rPr>
              <a:t>How large is the X-ray emission site?</a:t>
            </a:r>
            <a:endParaRPr lang="en-US" sz="2000" b="0" dirty="0">
              <a:latin typeface="+mn-lt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17500" y="1447800"/>
            <a:ext cx="8089900" cy="400110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US" sz="2000" b="0" dirty="0" smtClean="0">
                <a:latin typeface="Arial"/>
                <a:cs typeface="Arial"/>
              </a:rPr>
              <a:t> Are the  two electron populations strictly co-spatial?</a:t>
            </a:r>
            <a:endParaRPr lang="en-US" sz="2000" b="0" dirty="0"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5257800"/>
            <a:ext cx="0" cy="15240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700" y="2908300"/>
            <a:ext cx="3797300" cy="2895600"/>
          </a:xfrm>
          <a:prstGeom prst="rect">
            <a:avLst/>
          </a:prstGeom>
          <a:solidFill>
            <a:srgbClr val="FFFFFF"/>
          </a:solidFill>
          <a:ln>
            <a:solidFill>
              <a:srgbClr val="43C2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87400" y="3149600"/>
            <a:ext cx="12700" cy="2044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7400" y="5194300"/>
            <a:ext cx="29845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54200" y="5308600"/>
            <a:ext cx="8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3499" y="3708400"/>
            <a:ext cx="125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n(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117600" y="3238500"/>
            <a:ext cx="1866900" cy="13589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11400" y="4318000"/>
            <a:ext cx="1054100" cy="7874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298372" cy="556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sp>
        <p:nvSpPr>
          <p:cNvPr id="20" name="Rectangle 19"/>
          <p:cNvSpPr/>
          <p:nvPr/>
        </p:nvSpPr>
        <p:spPr>
          <a:xfrm>
            <a:off x="4038600" y="5791200"/>
            <a:ext cx="4724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980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752600"/>
            <a:ext cx="4495800" cy="426719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693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large</a:t>
            </a:r>
            <a:r>
              <a:rPr lang="en-US" sz="2400" dirty="0"/>
              <a:t> </a:t>
            </a:r>
            <a:r>
              <a:rPr lang="en-US" sz="2400" dirty="0" smtClean="0"/>
              <a:t>scale jet:</a:t>
            </a:r>
            <a:br>
              <a:rPr lang="en-US" sz="2400" dirty="0" smtClean="0"/>
            </a:br>
            <a:r>
              <a:rPr lang="en-US" sz="2400" dirty="0" smtClean="0"/>
              <a:t> not as wimpy as you think</a:t>
            </a:r>
            <a:endParaRPr lang="en-US" sz="2400" dirty="0"/>
          </a:p>
        </p:txBody>
      </p:sp>
      <p:pic>
        <p:nvPicPr>
          <p:cNvPr id="21" name="Picture 20" descr="fig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52600"/>
            <a:ext cx="4618258" cy="45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17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57400" y="1143000"/>
            <a:ext cx="5715000" cy="3810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693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large</a:t>
            </a:r>
            <a:r>
              <a:rPr lang="en-US" sz="2400" dirty="0"/>
              <a:t> </a:t>
            </a:r>
            <a:r>
              <a:rPr lang="en-US" sz="2400" dirty="0" smtClean="0"/>
              <a:t>scale jet:</a:t>
            </a:r>
            <a:br>
              <a:rPr lang="en-US" sz="2400" dirty="0" smtClean="0"/>
            </a:br>
            <a:r>
              <a:rPr lang="en-US" sz="2400" dirty="0" smtClean="0"/>
              <a:t> not as wimpy as you think</a:t>
            </a:r>
            <a:endParaRPr lang="en-US" sz="2400" dirty="0"/>
          </a:p>
        </p:txBody>
      </p:sp>
      <p:pic>
        <p:nvPicPr>
          <p:cNvPr id="9" name="Picture 8" descr="3c273_debea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72" y="1295400"/>
            <a:ext cx="4163096" cy="3429000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0" y="5105400"/>
            <a:ext cx="8991600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>
                <a:latin typeface="Arial"/>
                <a:cs typeface="Arial"/>
              </a:rPr>
              <a:t> </a:t>
            </a:r>
            <a:r>
              <a:rPr lang="en-US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000" b="0" dirty="0" smtClean="0">
                <a:latin typeface="Arial"/>
                <a:cs typeface="Arial"/>
              </a:rPr>
              <a:t>The beaming</a:t>
            </a:r>
            <a:r>
              <a:rPr lang="en-US" sz="2000" b="0" dirty="0">
                <a:latin typeface="Arial"/>
                <a:cs typeface="Arial"/>
              </a:rPr>
              <a:t>-</a:t>
            </a:r>
            <a:r>
              <a:rPr lang="en-US" sz="2000" b="0" dirty="0" smtClean="0">
                <a:latin typeface="Arial"/>
                <a:cs typeface="Arial"/>
              </a:rPr>
              <a:t>corrected large scale jet has a radio to optical output comparable to that of the </a:t>
            </a:r>
            <a:r>
              <a:rPr lang="en-US" sz="2000" b="0" dirty="0" err="1" smtClean="0">
                <a:latin typeface="Arial"/>
                <a:cs typeface="Arial"/>
              </a:rPr>
              <a:t>blazar</a:t>
            </a:r>
            <a:r>
              <a:rPr lang="en-US" sz="2000" b="0" dirty="0" smtClean="0">
                <a:latin typeface="Arial"/>
                <a:cs typeface="Arial"/>
              </a:rPr>
              <a:t>. </a:t>
            </a:r>
          </a:p>
          <a:p>
            <a:pPr marL="342900" indent="-342900" algn="ctr">
              <a:buFont typeface="Wingdings" charset="0"/>
              <a:buChar char=""/>
            </a:pPr>
            <a:endParaRPr lang="en-US" sz="2000" b="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9436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dirty="0" smtClean="0">
                <a:latin typeface="Arial"/>
                <a:cs typeface="Arial"/>
              </a:rPr>
              <a:t>The beaming-corrected </a:t>
            </a:r>
            <a:r>
              <a:rPr lang="en-US" dirty="0" err="1">
                <a:latin typeface="Arial"/>
                <a:cs typeface="Arial"/>
              </a:rPr>
              <a:t>GeV-TeV</a:t>
            </a:r>
            <a:r>
              <a:rPr lang="en-US" dirty="0">
                <a:latin typeface="Arial"/>
                <a:cs typeface="Arial"/>
              </a:rPr>
              <a:t> large scale jet output can also be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comparable to </a:t>
            </a:r>
            <a:r>
              <a:rPr lang="en-US" dirty="0" smtClean="0">
                <a:latin typeface="Arial"/>
                <a:cs typeface="Arial"/>
              </a:rPr>
              <a:t>that of the </a:t>
            </a:r>
            <a:r>
              <a:rPr lang="en-US" dirty="0" err="1" smtClean="0">
                <a:latin typeface="Arial"/>
                <a:cs typeface="Arial"/>
              </a:rPr>
              <a:t>blazar</a:t>
            </a:r>
            <a:r>
              <a:rPr lang="en-US" dirty="0" smtClean="0">
                <a:latin typeface="Arial"/>
                <a:cs typeface="Arial"/>
              </a:rPr>
              <a:t> (implications for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 background).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819400"/>
            <a:ext cx="132354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L~L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iso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l-GR" sz="2000" dirty="0" smtClean="0">
                <a:solidFill>
                  <a:schemeClr val="bg1"/>
                </a:solidFill>
              </a:rPr>
              <a:t>Γ</a:t>
            </a:r>
            <a:r>
              <a:rPr lang="el-GR" sz="2000" baseline="30000" dirty="0" smtClean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72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.ps"/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40386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5" name="Picture 7" descr="PKS 0637-752 image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7703"/>
          <a:stretch>
            <a:fillRect/>
          </a:stretch>
        </p:blipFill>
        <p:spPr bwMode="auto">
          <a:xfrm>
            <a:off x="703043" y="1524000"/>
            <a:ext cx="3487957" cy="348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259320"/>
            <a:ext cx="396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85800" y="16002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b="0" i="1" dirty="0">
                <a:cs typeface="+mn-cs"/>
              </a:rPr>
              <a:t>  projected length~100 </a:t>
            </a:r>
            <a:r>
              <a:rPr lang="en-US" sz="1600" b="0" i="1" dirty="0" err="1">
                <a:cs typeface="+mn-cs"/>
              </a:rPr>
              <a:t>Kpc</a:t>
            </a:r>
            <a:endParaRPr lang="en-US" sz="1600" b="0" i="1" dirty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600" b="0" i="1" dirty="0">
              <a:cs typeface="+mn-cs"/>
            </a:endParaRPr>
          </a:p>
        </p:txBody>
      </p:sp>
      <p:pic>
        <p:nvPicPr>
          <p:cNvPr id="6" name="Picture 5" descr="fig3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114800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1371600"/>
            <a:ext cx="1478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000000"/>
                </a:solidFill>
              </a:rPr>
              <a:t>Celotti</a:t>
            </a:r>
            <a:r>
              <a:rPr lang="en-US" sz="1200" i="1" dirty="0" smtClean="0">
                <a:solidFill>
                  <a:srgbClr val="000000"/>
                </a:solidFill>
              </a:rPr>
              <a:t> et al. 2001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>
            <a:off x="304800" y="152400"/>
            <a:ext cx="8298485" cy="2133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SOME BASICS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1143000" y="3276600"/>
            <a:ext cx="1678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0" i="1" dirty="0" err="1">
                <a:latin typeface="+mn-lt"/>
              </a:rPr>
              <a:t>Chartas</a:t>
            </a:r>
            <a:r>
              <a:rPr lang="en-US" sz="1200" b="0" i="1" dirty="0">
                <a:latin typeface="+mn-lt"/>
              </a:rPr>
              <a:t> et al. 2000</a:t>
            </a:r>
          </a:p>
          <a:p>
            <a:r>
              <a:rPr lang="en-US" sz="1200" b="0" i="1" dirty="0">
                <a:latin typeface="+mn-lt"/>
              </a:rPr>
              <a:t>Schwartz et al. 2000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4038600"/>
            <a:ext cx="396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core (</a:t>
            </a:r>
            <a:r>
              <a:rPr lang="en-US" dirty="0" err="1" smtClean="0"/>
              <a:t>blazar</a:t>
            </a:r>
            <a:r>
              <a:rPr lang="en-US" dirty="0" smtClean="0"/>
              <a:t>) dominates over the large scale jet.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90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8173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Screen Shot 2014-06-17 at 2.3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391246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362200"/>
            <a:ext cx="4053363" cy="1200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Blazars</a:t>
            </a:r>
            <a:r>
              <a:rPr lang="en-US" sz="2400" dirty="0" smtClean="0">
                <a:solidFill>
                  <a:schemeClr val="bg1"/>
                </a:solidFill>
              </a:rPr>
              <a:t> and GRBs ‘burn’</a:t>
            </a:r>
          </a:p>
          <a:p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imilar (~10-30%) fractions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of their jet power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824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8173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62600" y="1295400"/>
            <a:ext cx="3429000" cy="4394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rsch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800"/>
            <a:ext cx="2781300" cy="4660900"/>
          </a:xfrm>
          <a:prstGeom prst="rect">
            <a:avLst/>
          </a:prstGeom>
        </p:spPr>
      </p:pic>
      <p:pic>
        <p:nvPicPr>
          <p:cNvPr id="9" name="Picture 8" descr="goodflare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3048000" cy="2145571"/>
          </a:xfrm>
          <a:prstGeom prst="rect">
            <a:avLst/>
          </a:prstGeom>
        </p:spPr>
      </p:pic>
      <p:pic>
        <p:nvPicPr>
          <p:cNvPr id="10" name="Picture 9" descr="goodflare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05200"/>
            <a:ext cx="3086259" cy="220979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48200" y="1752600"/>
            <a:ext cx="2667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00600" y="1828800"/>
            <a:ext cx="2895600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2362200"/>
            <a:ext cx="1676400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Energy dependent cooling </a:t>
            </a:r>
            <a:r>
              <a:rPr lang="en-US" sz="24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Flares in the molecular torus</a:t>
            </a:r>
          </a:p>
        </p:txBody>
      </p:sp>
    </p:spTree>
    <p:extLst>
      <p:ext uri="{BB962C8B-B14F-4D97-AF65-F5344CB8AC3E}">
        <p14:creationId xmlns:p14="http://schemas.microsoft.com/office/powerpoint/2010/main" val="42929597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85800" y="2743200"/>
            <a:ext cx="102870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3c27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4509656" cy="583602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cxnSp>
        <p:nvCxnSpPr>
          <p:cNvPr id="35" name="Straight Connector 34"/>
          <p:cNvCxnSpPr/>
          <p:nvPr/>
        </p:nvCxnSpPr>
        <p:spPr>
          <a:xfrm>
            <a:off x="403556" y="5334000"/>
            <a:ext cx="21872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47800" y="5486400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Log </a:t>
            </a:r>
            <a:r>
              <a:rPr lang="el-GR" sz="1200" dirty="0" smtClean="0">
                <a:solidFill>
                  <a:schemeClr val="bg1"/>
                </a:solidFill>
              </a:rPr>
              <a:t>γ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21943" y="3754566"/>
            <a:ext cx="1256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Log n(</a:t>
            </a:r>
            <a:r>
              <a:rPr lang="el-GR" sz="1200" dirty="0" smtClean="0">
                <a:solidFill>
                  <a:schemeClr val="bg1"/>
                </a:solidFill>
              </a:rPr>
              <a:t>γ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219200" y="3962400"/>
            <a:ext cx="1066800" cy="8382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3505200"/>
            <a:ext cx="609600" cy="4572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01000" y="5486400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Log </a:t>
            </a:r>
            <a:r>
              <a:rPr lang="el-GR" sz="1200" dirty="0" smtClean="0">
                <a:solidFill>
                  <a:schemeClr val="bg1"/>
                </a:solidFill>
              </a:rPr>
              <a:t>γ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" y="4648200"/>
            <a:ext cx="76873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 smtClean="0">
                <a:solidFill>
                  <a:schemeClr val="bg1"/>
                </a:solidFill>
              </a:rPr>
              <a:t>C/CMB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467600" y="3886200"/>
            <a:ext cx="1066800" cy="8382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229600" y="4724400"/>
            <a:ext cx="609600" cy="4572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773920" y="3091200"/>
            <a:ext cx="1388880" cy="228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381000" y="3276600"/>
            <a:ext cx="39836" cy="2057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48000" y="3352800"/>
            <a:ext cx="0" cy="198120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6705600" y="3276600"/>
            <a:ext cx="39836" cy="2057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5910983" y="3690217"/>
            <a:ext cx="1256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Log n(</a:t>
            </a:r>
            <a:r>
              <a:rPr lang="el-GR" sz="1200" dirty="0" smtClean="0">
                <a:solidFill>
                  <a:schemeClr val="bg1"/>
                </a:solidFill>
              </a:rPr>
              <a:t>γ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748800" y="5334000"/>
            <a:ext cx="21872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58000" y="4724400"/>
            <a:ext cx="1143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Second EED component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19600" y="3657600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3C 273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553200" y="5410200"/>
            <a:ext cx="70308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733800" y="457200"/>
            <a:ext cx="5334000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 Large scale jets: </a:t>
            </a:r>
          </a:p>
          <a:p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solidFill>
                  <a:schemeClr val="bg1"/>
                </a:solidFill>
              </a:rPr>
              <a:t>Synchrotron X-rays</a:t>
            </a:r>
          </a:p>
          <a:p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solidFill>
                  <a:schemeClr val="bg1"/>
                </a:solidFill>
              </a:rPr>
              <a:t>100 </a:t>
            </a:r>
            <a:r>
              <a:rPr lang="en-US" sz="2200" dirty="0" err="1" smtClean="0">
                <a:solidFill>
                  <a:schemeClr val="bg1"/>
                </a:solidFill>
              </a:rPr>
              <a:t>TeV</a:t>
            </a:r>
            <a:r>
              <a:rPr lang="en-US" sz="2200" dirty="0" smtClean="0">
                <a:solidFill>
                  <a:schemeClr val="bg1"/>
                </a:solidFill>
              </a:rPr>
              <a:t> particle accelerators,</a:t>
            </a:r>
          </a:p>
          <a:p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solidFill>
                  <a:schemeClr val="bg1"/>
                </a:solidFill>
              </a:rPr>
              <a:t>Not as fast as the </a:t>
            </a:r>
            <a:r>
              <a:rPr lang="en-US" sz="2200" dirty="0" err="1" smtClean="0">
                <a:solidFill>
                  <a:schemeClr val="bg1"/>
                </a:solidFill>
              </a:rPr>
              <a:t>blazars</a:t>
            </a:r>
            <a:r>
              <a:rPr lang="en-US" sz="2200" dirty="0" smtClean="0">
                <a:solidFill>
                  <a:schemeClr val="bg1"/>
                </a:solidFill>
              </a:rPr>
              <a:t> (</a:t>
            </a:r>
            <a:r>
              <a:rPr lang="el-GR" sz="2200" dirty="0" smtClean="0">
                <a:solidFill>
                  <a:schemeClr val="bg1"/>
                </a:solidFill>
              </a:rPr>
              <a:t>Γ~</a:t>
            </a:r>
            <a:r>
              <a:rPr lang="en-US" sz="2200" dirty="0" smtClean="0">
                <a:solidFill>
                  <a:schemeClr val="bg1"/>
                </a:solidFill>
              </a:rPr>
              <a:t>few) </a:t>
            </a:r>
          </a:p>
          <a:p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solidFill>
                  <a:schemeClr val="bg1"/>
                </a:solidFill>
              </a:rPr>
              <a:t>Comparable </a:t>
            </a:r>
            <a:r>
              <a:rPr lang="en-US" sz="2200" dirty="0" err="1" smtClean="0">
                <a:solidFill>
                  <a:schemeClr val="bg1"/>
                </a:solidFill>
              </a:rPr>
              <a:t>radiative</a:t>
            </a:r>
            <a:r>
              <a:rPr lang="en-US" sz="2200" dirty="0" smtClean="0">
                <a:solidFill>
                  <a:schemeClr val="bg1"/>
                </a:solidFill>
              </a:rPr>
              <a:t> output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to the </a:t>
            </a:r>
            <a:r>
              <a:rPr lang="en-US" sz="2200" dirty="0" err="1" smtClean="0">
                <a:solidFill>
                  <a:schemeClr val="bg1"/>
                </a:solidFill>
              </a:rPr>
              <a:t>blazar</a:t>
            </a:r>
            <a:r>
              <a:rPr lang="en-US" sz="2200" dirty="0" smtClean="0">
                <a:solidFill>
                  <a:schemeClr val="bg1"/>
                </a:solidFill>
              </a:rPr>
              <a:t> component</a:t>
            </a:r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8173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0" y="2514600"/>
            <a:ext cx="2971800" cy="434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979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391400" cy="558433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905000" y="1143000"/>
            <a:ext cx="3491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Nemmen</a:t>
            </a:r>
            <a:r>
              <a:rPr lang="en-US" sz="1400" i="1" dirty="0" smtClean="0">
                <a:solidFill>
                  <a:srgbClr val="000000"/>
                </a:solidFill>
              </a:rPr>
              <a:t> et al. 2012, Science, 338, 1445</a:t>
            </a:r>
            <a:endParaRPr lang="en-US" sz="1400" i="1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51869"/>
              </p:ext>
            </p:extLst>
          </p:nvPr>
        </p:nvGraphicFramePr>
        <p:xfrm>
          <a:off x="4114800" y="5414987"/>
          <a:ext cx="232610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1841500" imgH="241300" progId="Equation.3">
                  <p:embed/>
                </p:oleObj>
              </mc:Choice>
              <mc:Fallback>
                <p:oleObj name="Equation" r:id="rId4" imgW="1841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5414987"/>
                        <a:ext cx="232610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6"/>
          <p:cNvSpPr txBox="1">
            <a:spLocks/>
          </p:cNvSpPr>
          <p:nvPr/>
        </p:nvSpPr>
        <p:spPr>
          <a:xfrm>
            <a:off x="304800" y="304800"/>
            <a:ext cx="8298485" cy="2286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same fraction of jet power is radiated for both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blazars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grbs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143000"/>
            <a:ext cx="838200" cy="10040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1676400"/>
            <a:ext cx="3657600" cy="2362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5638800"/>
            <a:ext cx="132354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L~L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iso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l-GR" sz="2000" dirty="0" smtClean="0">
                <a:solidFill>
                  <a:schemeClr val="bg1"/>
                </a:solidFill>
              </a:rPr>
              <a:t>Γ</a:t>
            </a:r>
            <a:r>
              <a:rPr lang="el-GR" sz="2000" baseline="30000" dirty="0" smtClean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932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6-17 at 2.3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4293809" cy="5334000"/>
          </a:xfrm>
          <a:prstGeom prst="rect">
            <a:avLst/>
          </a:prstGeom>
        </p:spPr>
      </p:pic>
      <p:pic>
        <p:nvPicPr>
          <p:cNvPr id="7" name="Picture 6" descr="Screen Shot 2014-06-17 at 2.34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85800"/>
            <a:ext cx="4391246" cy="533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5200" y="3352800"/>
            <a:ext cx="1219200" cy="304800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9800" y="152400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Astronomy Magazine, January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269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762000"/>
          </a:xfrm>
        </p:spPr>
        <p:txBody>
          <a:bodyPr>
            <a:noAutofit/>
          </a:bodyPr>
          <a:lstStyle/>
          <a:p>
            <a:pPr algn="ctr"/>
            <a:r>
              <a:rPr lang="en-US" sz="2100" dirty="0" smtClean="0"/>
              <a:t>Where is The location of the </a:t>
            </a:r>
            <a:r>
              <a:rPr lang="en-US" sz="2100" dirty="0" err="1" smtClean="0"/>
              <a:t>GeV</a:t>
            </a:r>
            <a:r>
              <a:rPr lang="en-US" sz="2100" dirty="0" smtClean="0"/>
              <a:t> power dissipation? </a:t>
            </a:r>
            <a:br>
              <a:rPr lang="en-US" sz="2100" dirty="0" smtClean="0"/>
            </a:br>
            <a:endParaRPr lang="en-US" sz="2100" dirty="0">
              <a:solidFill>
                <a:srgbClr val="F9E98E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3725" y="1793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43600" y="2057400"/>
            <a:ext cx="509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BLR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4038600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 descr="powerfigure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706659" cy="595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44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powerful </a:t>
            </a:r>
            <a:r>
              <a:rPr lang="en-US" sz="2000" dirty="0" err="1" smtClean="0">
                <a:solidFill>
                  <a:srgbClr val="F9E98E"/>
                </a:solidFill>
              </a:rPr>
              <a:t>blazars</a:t>
            </a:r>
            <a:r>
              <a:rPr lang="en-US" sz="2000" dirty="0" smtClean="0">
                <a:solidFill>
                  <a:srgbClr val="F9E98E"/>
                </a:solidFill>
              </a:rPr>
              <a:t>: </a:t>
            </a:r>
            <a:r>
              <a:rPr lang="en-US" sz="2000" dirty="0" err="1" smtClean="0">
                <a:solidFill>
                  <a:srgbClr val="F9E98E"/>
                </a:solidFill>
              </a:rPr>
              <a:t>gev</a:t>
            </a:r>
            <a:r>
              <a:rPr lang="en-US" sz="2000" dirty="0" smtClean="0">
                <a:solidFill>
                  <a:srgbClr val="F9E98E"/>
                </a:solidFill>
              </a:rPr>
              <a:t> comes form </a:t>
            </a:r>
            <a:r>
              <a:rPr lang="en-US" sz="2000" dirty="0" err="1" smtClean="0">
                <a:solidFill>
                  <a:srgbClr val="F9E98E"/>
                </a:solidFill>
              </a:rPr>
              <a:t>ec.</a:t>
            </a:r>
            <a:endParaRPr lang="en-US" sz="2000" dirty="0">
              <a:solidFill>
                <a:srgbClr val="F9E98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057400"/>
            <a:ext cx="5029200" cy="44759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19200"/>
            <a:ext cx="914400" cy="938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1524000"/>
            <a:ext cx="265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Meyer et al. 2012 </a:t>
            </a:r>
            <a:r>
              <a:rPr lang="en-US" sz="1400" i="1" dirty="0" err="1" smtClean="0"/>
              <a:t>ApJ</a:t>
            </a:r>
            <a:r>
              <a:rPr lang="en-US" sz="1400" i="1" dirty="0" smtClean="0"/>
              <a:t> 752 L4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207207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powerful </a:t>
            </a:r>
            <a:r>
              <a:rPr lang="en-US" sz="2000" dirty="0" err="1" smtClean="0">
                <a:solidFill>
                  <a:srgbClr val="F9E98E"/>
                </a:solidFill>
              </a:rPr>
              <a:t>blazars</a:t>
            </a:r>
            <a:r>
              <a:rPr lang="en-US" sz="2000" dirty="0" smtClean="0">
                <a:solidFill>
                  <a:srgbClr val="F9E98E"/>
                </a:solidFill>
              </a:rPr>
              <a:t>: </a:t>
            </a:r>
            <a:r>
              <a:rPr lang="en-US" sz="2000" dirty="0" err="1" smtClean="0">
                <a:solidFill>
                  <a:srgbClr val="F9E98E"/>
                </a:solidFill>
              </a:rPr>
              <a:t>gev</a:t>
            </a:r>
            <a:r>
              <a:rPr lang="en-US" sz="2000" dirty="0" smtClean="0">
                <a:solidFill>
                  <a:srgbClr val="F9E98E"/>
                </a:solidFill>
              </a:rPr>
              <a:t> comes form </a:t>
            </a:r>
            <a:r>
              <a:rPr lang="en-US" sz="2000" dirty="0" err="1" smtClean="0">
                <a:solidFill>
                  <a:srgbClr val="F9E98E"/>
                </a:solidFill>
              </a:rPr>
              <a:t>ec.</a:t>
            </a:r>
            <a:endParaRPr lang="en-US" sz="2000" dirty="0">
              <a:solidFill>
                <a:srgbClr val="F9E98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05000"/>
            <a:ext cx="5029200" cy="4702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1524000"/>
            <a:ext cx="265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Meyer et al. 2012 </a:t>
            </a:r>
            <a:r>
              <a:rPr lang="en-US" sz="1400" i="1" dirty="0" err="1" smtClean="0"/>
              <a:t>ApJ</a:t>
            </a:r>
            <a:r>
              <a:rPr lang="en-US" sz="1400" i="1" dirty="0" smtClean="0"/>
              <a:t> 752 L4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40398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7240"/>
            <a:ext cx="9144000" cy="96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8173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location of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power dissipation: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9E98E"/>
                </a:solidFill>
              </a:rPr>
              <a:t>powerful </a:t>
            </a:r>
            <a:r>
              <a:rPr lang="en-US" sz="2000" dirty="0" err="1" smtClean="0">
                <a:solidFill>
                  <a:srgbClr val="F9E98E"/>
                </a:solidFill>
              </a:rPr>
              <a:t>blazars</a:t>
            </a:r>
            <a:r>
              <a:rPr lang="en-US" sz="2000" dirty="0" smtClean="0">
                <a:solidFill>
                  <a:srgbClr val="F9E98E"/>
                </a:solidFill>
              </a:rPr>
              <a:t>: </a:t>
            </a:r>
            <a:r>
              <a:rPr lang="en-US" sz="2000" dirty="0" err="1" smtClean="0">
                <a:solidFill>
                  <a:srgbClr val="F9E98E"/>
                </a:solidFill>
              </a:rPr>
              <a:t>gev</a:t>
            </a:r>
            <a:r>
              <a:rPr lang="en-US" sz="2000" dirty="0" smtClean="0">
                <a:solidFill>
                  <a:srgbClr val="F9E98E"/>
                </a:solidFill>
              </a:rPr>
              <a:t> comes form </a:t>
            </a:r>
            <a:r>
              <a:rPr lang="en-US" sz="2000" dirty="0" err="1" smtClean="0">
                <a:solidFill>
                  <a:srgbClr val="F9E98E"/>
                </a:solidFill>
              </a:rPr>
              <a:t>ec.</a:t>
            </a:r>
            <a:endParaRPr lang="en-US" sz="2000" dirty="0">
              <a:solidFill>
                <a:srgbClr val="F9E98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05000"/>
            <a:ext cx="4800600" cy="48246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1524000"/>
            <a:ext cx="265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Meyer et al. 2012 </a:t>
            </a:r>
            <a:r>
              <a:rPr lang="en-US" sz="1400" i="1" dirty="0" err="1" smtClean="0"/>
              <a:t>ApJ</a:t>
            </a:r>
            <a:r>
              <a:rPr lang="en-US" sz="1400" i="1" dirty="0" smtClean="0"/>
              <a:t> 752 L4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103142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1364</Words>
  <Application>Microsoft Macintosh PowerPoint</Application>
  <PresentationFormat>On-screen Show (4:3)</PresentationFormat>
  <Paragraphs>209</Paragraphs>
  <Slides>32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Classic Photo Album</vt:lpstr>
      <vt:lpstr>Equation</vt:lpstr>
      <vt:lpstr>Understanding powerful jets at different scales in the Fermi era.  </vt:lpstr>
      <vt:lpstr>PowerPoint Presentation</vt:lpstr>
      <vt:lpstr>PowerPoint Presentation</vt:lpstr>
      <vt:lpstr>PowerPoint Presentation</vt:lpstr>
      <vt:lpstr>PowerPoint Presentation</vt:lpstr>
      <vt:lpstr>Where is The location of the GeV power dissipation?  </vt:lpstr>
      <vt:lpstr>The location of the GeV power dissipation:  powerful blazars: gev comes form ec.</vt:lpstr>
      <vt:lpstr>The location of the GeV power dissipation:  powerful blazars: gev comes form ec.</vt:lpstr>
      <vt:lpstr>The location of the GeV power dissipation:  powerful blazars: gev comes form ec.</vt:lpstr>
      <vt:lpstr>The location of the GeV power dissipation:  The pair production argument: not in the blr</vt:lpstr>
      <vt:lpstr>The location of the GeV power dissipation  </vt:lpstr>
      <vt:lpstr>The location of the GeV power dissipation  The energy dependent fermi variability method</vt:lpstr>
      <vt:lpstr>The location of the GeV power dissipation:  The energy dependent fermi variability method</vt:lpstr>
      <vt:lpstr>LARGE SCALE JETs:    FAST and super-eddington  oR  Slow but extreme particle accelerators?</vt:lpstr>
      <vt:lpstr>THE JET OF THE ARCHETYPICAL QUASAR 3C 273</vt:lpstr>
      <vt:lpstr>THE JET OF THE ARCHETYPICAL QUASAR 3C 273</vt:lpstr>
      <vt:lpstr>PowerPoint Presentation</vt:lpstr>
      <vt:lpstr>the ec/CMB  X-ray Interpretation.  </vt:lpstr>
      <vt:lpstr>PowerPoint Presentation</vt:lpstr>
      <vt:lpstr>Predictions of the EC/CMB mechanism for the Γ-rays</vt:lpstr>
      <vt:lpstr>PowerPoint Presentation</vt:lpstr>
      <vt:lpstr>PowerPoint Presentation</vt:lpstr>
      <vt:lpstr>Fermi rules out the ec/cmb model for 3c 273 </vt:lpstr>
      <vt:lpstr>Fermi rules out the ec/cmb mechanism for 3c 273 </vt:lpstr>
      <vt:lpstr>Fermi rules out the ec/cmb mechanism for 3c 273 </vt:lpstr>
      <vt:lpstr>What CAN the X-ray Emission mechanism BE?</vt:lpstr>
      <vt:lpstr>What CAN the X-ray Emission mechanism BE?</vt:lpstr>
      <vt:lpstr>The large scale jet:  not as wimpy as you think</vt:lpstr>
      <vt:lpstr>The large scale jet:  not as wimpy as you think</vt:lpstr>
      <vt:lpstr>Conclusions: </vt:lpstr>
      <vt:lpstr>Conclusions: </vt:lpstr>
      <vt:lpstr>Conclusions: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2014-06-20T09:35:26Z</dcterms:modified>
</cp:coreProperties>
</file>