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13" r:id="rId2"/>
    <p:sldId id="536" r:id="rId3"/>
    <p:sldId id="535" r:id="rId4"/>
    <p:sldId id="518" r:id="rId5"/>
    <p:sldId id="520" r:id="rId6"/>
    <p:sldId id="521" r:id="rId7"/>
    <p:sldId id="525" r:id="rId8"/>
    <p:sldId id="524" r:id="rId9"/>
    <p:sldId id="522" r:id="rId10"/>
    <p:sldId id="526" r:id="rId11"/>
    <p:sldId id="527" r:id="rId12"/>
    <p:sldId id="528" r:id="rId13"/>
    <p:sldId id="519" r:id="rId14"/>
    <p:sldId id="529" r:id="rId15"/>
    <p:sldId id="511" r:id="rId16"/>
    <p:sldId id="532" r:id="rId17"/>
    <p:sldId id="512" r:id="rId18"/>
    <p:sldId id="267" r:id="rId19"/>
    <p:sldId id="516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00000"/>
    <a:srgbClr val="FF6600"/>
    <a:srgbClr val="7BC333"/>
    <a:srgbClr val="FFCC00"/>
    <a:srgbClr val="88CE42"/>
    <a:srgbClr val="FF3300"/>
    <a:srgbClr val="00FF00"/>
    <a:srgbClr val="B88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3" autoAdjust="0"/>
    <p:restoredTop sz="93246" autoAdjust="0"/>
  </p:normalViewPr>
  <p:slideViewPr>
    <p:cSldViewPr>
      <p:cViewPr varScale="1">
        <p:scale>
          <a:sx n="59" d="100"/>
          <a:sy n="59" d="100"/>
        </p:scale>
        <p:origin x="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BFAF-8FDB-F449-B454-9BB982A61BC6}" type="datetimeFigureOut">
              <a:rPr lang="fr-FR" smtClean="0"/>
              <a:t>12/06/2017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60A67-D061-8741-9963-B702201DC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38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58C-E08C-450E-A6EA-39745809AA2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F0E3D-509D-479E-A0BD-EA4C28717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4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8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002060"/>
                </a:solidFill>
                <a:cs typeface="Arial" charset="0"/>
              </a:rPr>
              <a:t>Calculate X-ray polarization signature from this scenario</a:t>
            </a:r>
          </a:p>
          <a:p>
            <a:r>
              <a:rPr lang="en-US" dirty="0" smtClean="0"/>
              <a:t>P</a:t>
            </a:r>
            <a:r>
              <a:rPr lang="en-ZA" dirty="0" smtClean="0"/>
              <a:t>hysical handle</a:t>
            </a:r>
            <a:r>
              <a:rPr lang="en-ZA" baseline="0" dirty="0" smtClean="0"/>
              <a:t> of importance of bulk compton process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1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1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D98B-94A6-4E4B-8E4F-ECAB81ED6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86214-EF36-4B17-99AC-1B4AD4EE4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4ED30-6B1B-4DB5-AFEE-261D5BB4A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88BF06-FEF1-4633-B7C0-B741B929D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798ADC-519B-46C4-8D0C-6B688099F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FEECF-C883-4FE2-8520-8195F9E0B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C0AA-0951-4348-B3B7-89726DF6B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96C74-3265-443A-9806-8285C09CF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2496B-7DE7-4DB3-99C1-4F0F5F7A8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A2844-A0CB-4C0F-88F8-8CA03E3D7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5A0DE-764D-4BCF-8121-D124D9DE3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4BDB7-66BF-4B83-AC0A-54A42F743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0CEB-E3DD-40AC-BEA7-D3E7D0777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F68F6D-F2F7-4DF3-97A4-AA1CC979C2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0013"/>
            <a:ext cx="91440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685800" y="69557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err="1" smtClean="0">
                <a:latin typeface="Arial" charset="0"/>
              </a:rPr>
              <a:t>Modeling</a:t>
            </a:r>
            <a:r>
              <a:rPr lang="fr-FR" sz="3200" b="1" dirty="0" smtClean="0">
                <a:latin typeface="Arial" charset="0"/>
              </a:rPr>
              <a:t> </a:t>
            </a:r>
            <a:r>
              <a:rPr lang="fr-FR" sz="3200" b="1" dirty="0" err="1" smtClean="0">
                <a:latin typeface="Arial" charset="0"/>
              </a:rPr>
              <a:t>polarization</a:t>
            </a:r>
            <a:r>
              <a:rPr lang="fr-FR" sz="3200" b="1" dirty="0" smtClean="0">
                <a:latin typeface="Arial" charset="0"/>
              </a:rPr>
              <a:t> </a:t>
            </a:r>
            <a:r>
              <a:rPr lang="fr-FR" sz="3200" b="1" dirty="0" err="1" smtClean="0">
                <a:latin typeface="Arial" charset="0"/>
              </a:rPr>
              <a:t>from</a:t>
            </a:r>
            <a:r>
              <a:rPr lang="fr-FR" sz="3200" b="1" dirty="0" smtClean="0">
                <a:latin typeface="Arial" charset="0"/>
              </a:rPr>
              <a:t> </a:t>
            </a:r>
            <a:r>
              <a:rPr lang="fr-FR" sz="3200" b="1" dirty="0" err="1" smtClean="0">
                <a:latin typeface="Arial" charset="0"/>
              </a:rPr>
              <a:t>relativistic</a:t>
            </a:r>
            <a:r>
              <a:rPr lang="fr-FR" sz="3200" b="1" dirty="0" smtClean="0">
                <a:latin typeface="Arial" charset="0"/>
              </a:rPr>
              <a:t> </a:t>
            </a:r>
            <a:r>
              <a:rPr lang="fr-FR" sz="3200" b="1" dirty="0" err="1" smtClean="0">
                <a:latin typeface="Arial" charset="0"/>
              </a:rPr>
              <a:t>outflows</a:t>
            </a:r>
            <a:endParaRPr lang="fr-FR" sz="2400" b="1" dirty="0">
              <a:latin typeface="Arial" charset="0"/>
              <a:ea typeface="ＭＳ Ｐゴシック" charset="0"/>
            </a:endParaRP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1371600" y="2500193"/>
            <a:ext cx="6400800" cy="1614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Tania </a:t>
            </a:r>
            <a:r>
              <a:rPr lang="fr-FR" sz="2400" dirty="0" err="1" smtClean="0">
                <a:solidFill>
                  <a:schemeClr val="tx1"/>
                </a:solidFill>
              </a:rPr>
              <a:t>Garrigoux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NWU, </a:t>
            </a:r>
            <a:r>
              <a:rPr lang="fr-FR" sz="2400" dirty="0" err="1" smtClean="0">
                <a:solidFill>
                  <a:schemeClr val="tx1"/>
                </a:solidFill>
              </a:rPr>
              <a:t>Potchefstroom</a:t>
            </a:r>
            <a:endParaRPr lang="fr-FR" sz="2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fr-FR" sz="1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800" dirty="0" err="1" smtClean="0">
                <a:solidFill>
                  <a:schemeClr val="tx1"/>
                </a:solidFill>
              </a:rPr>
              <a:t>With</a:t>
            </a:r>
            <a:r>
              <a:rPr lang="fr-FR" sz="1800" dirty="0" smtClean="0">
                <a:solidFill>
                  <a:schemeClr val="tx1"/>
                </a:solidFill>
              </a:rPr>
              <a:t> M. </a:t>
            </a:r>
            <a:r>
              <a:rPr lang="fr-FR" sz="1800" dirty="0" err="1" smtClean="0">
                <a:solidFill>
                  <a:schemeClr val="tx1"/>
                </a:solidFill>
              </a:rPr>
              <a:t>Boettcher</a:t>
            </a:r>
            <a:r>
              <a:rPr lang="fr-FR" sz="1800" dirty="0" smtClean="0">
                <a:solidFill>
                  <a:schemeClr val="tx1"/>
                </a:solidFill>
              </a:rPr>
              <a:t>, B. Singh, Z. </a:t>
            </a:r>
            <a:r>
              <a:rPr lang="fr-FR" sz="1800" dirty="0" err="1" smtClean="0">
                <a:solidFill>
                  <a:schemeClr val="tx1"/>
                </a:solidFill>
              </a:rPr>
              <a:t>Wadiasingh</a:t>
            </a:r>
            <a:r>
              <a:rPr lang="fr-FR" sz="1800" dirty="0" smtClean="0">
                <a:solidFill>
                  <a:schemeClr val="tx1"/>
                </a:solidFill>
              </a:rPr>
              <a:t>, and M. </a:t>
            </a:r>
            <a:r>
              <a:rPr lang="fr-FR" sz="1800" dirty="0" err="1" smtClean="0">
                <a:solidFill>
                  <a:schemeClr val="tx1"/>
                </a:solidFill>
              </a:rPr>
              <a:t>Zacharias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Jetpol, Ierapetra, 2017</a:t>
            </a:r>
            <a:endParaRPr lang="fr-BE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71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A0DE-764D-4BCF-8121-D124D9DE328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000" t="32000" r="43125" b="54000"/>
          <a:stretch/>
        </p:blipFill>
        <p:spPr>
          <a:xfrm>
            <a:off x="2819400" y="2362200"/>
            <a:ext cx="6333843" cy="1323489"/>
          </a:xfrm>
          <a:prstGeom prst="rect">
            <a:avLst/>
          </a:prstGeom>
        </p:spPr>
      </p:pic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723900" y="889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Calculating F</a:t>
            </a:r>
            <a:r>
              <a:rPr lang="en-US" altLang="en-US" sz="1600" dirty="0" smtClean="0">
                <a:solidFill>
                  <a:srgbClr val="002060"/>
                </a:solidFill>
              </a:rPr>
              <a:t>0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-2362200" y="2776076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Kinematic </a:t>
            </a:r>
            <a:r>
              <a:rPr lang="en-US" altLang="en-US" sz="2400" dirty="0" smtClean="0">
                <a:solidFill>
                  <a:srgbClr val="002060"/>
                </a:solidFill>
              </a:rPr>
              <a:t>invariants: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25000" t="18000" r="65000" b="74000"/>
          <a:stretch/>
        </p:blipFill>
        <p:spPr>
          <a:xfrm>
            <a:off x="79206" y="3657600"/>
            <a:ext cx="1614568" cy="8072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35625" t="18999" r="53750" b="74001"/>
          <a:stretch/>
        </p:blipFill>
        <p:spPr>
          <a:xfrm>
            <a:off x="1588737" y="4413290"/>
            <a:ext cx="1680839" cy="69211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76600" y="4177918"/>
            <a:ext cx="752516" cy="464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42" name="Group 41"/>
          <p:cNvGrpSpPr/>
          <p:nvPr/>
        </p:nvGrpSpPr>
        <p:grpSpPr>
          <a:xfrm>
            <a:off x="308959" y="1371600"/>
            <a:ext cx="8400686" cy="1102689"/>
            <a:chOff x="1220247" y="609600"/>
            <a:chExt cx="6590253" cy="76200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/>
            <a:srcRect l="13751" t="28000" r="33124" b="63000"/>
            <a:stretch/>
          </p:blipFill>
          <p:spPr>
            <a:xfrm>
              <a:off x="1333500" y="609600"/>
              <a:ext cx="6477000" cy="685800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220247" y="762000"/>
              <a:ext cx="151353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057400" y="1516553"/>
            <a:ext cx="381000" cy="47544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Rectangle 46"/>
          <p:cNvSpPr/>
          <p:nvPr/>
        </p:nvSpPr>
        <p:spPr>
          <a:xfrm>
            <a:off x="2971800" y="1998845"/>
            <a:ext cx="381000" cy="36517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Rectangle 47"/>
          <p:cNvSpPr/>
          <p:nvPr/>
        </p:nvSpPr>
        <p:spPr>
          <a:xfrm>
            <a:off x="3962400" y="2013882"/>
            <a:ext cx="381000" cy="365176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/>
          <a:srcRect l="12500" t="59000" r="45000" b="37000"/>
          <a:stretch/>
        </p:blipFill>
        <p:spPr>
          <a:xfrm>
            <a:off x="1114350" y="5285250"/>
            <a:ext cx="7305750" cy="42975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1038133" y="5778320"/>
            <a:ext cx="7739625" cy="472495"/>
            <a:chOff x="3200400" y="4689281"/>
            <a:chExt cx="5486400" cy="33991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/>
            <a:srcRect l="58125" t="59000" r="33125" b="37000"/>
            <a:stretch/>
          </p:blipFill>
          <p:spPr>
            <a:xfrm>
              <a:off x="3200400" y="4689281"/>
              <a:ext cx="1066800" cy="3048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/>
            <a:srcRect l="4375" t="63000" r="59375" b="33000"/>
            <a:stretch/>
          </p:blipFill>
          <p:spPr>
            <a:xfrm>
              <a:off x="4267200" y="4724400"/>
              <a:ext cx="4419600" cy="304800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8641081" y="4841681"/>
              <a:ext cx="45719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/>
          <a:srcRect l="32500" t="32281" r="49614" b="61000"/>
          <a:stretch/>
        </p:blipFill>
        <p:spPr>
          <a:xfrm>
            <a:off x="4160002" y="3719295"/>
            <a:ext cx="3307598" cy="77650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4166842" y="3984357"/>
            <a:ext cx="381000" cy="365176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60" name="Group 59"/>
          <p:cNvGrpSpPr/>
          <p:nvPr/>
        </p:nvGrpSpPr>
        <p:grpSpPr>
          <a:xfrm>
            <a:off x="5715000" y="4290686"/>
            <a:ext cx="3443528" cy="738514"/>
            <a:chOff x="3383281" y="1066799"/>
            <a:chExt cx="2331719" cy="51810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5"/>
            <a:srcRect l="50625" t="32200" r="30625" b="61000"/>
            <a:stretch/>
          </p:blipFill>
          <p:spPr>
            <a:xfrm>
              <a:off x="3429000" y="1066799"/>
              <a:ext cx="2286000" cy="518107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3383281" y="1341148"/>
              <a:ext cx="45719" cy="106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5739922" y="4573129"/>
            <a:ext cx="381000" cy="365176"/>
          </a:xfrm>
          <a:prstGeom prst="rect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3859" y="5481637"/>
            <a:ext cx="96427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with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530222" y="2013882"/>
            <a:ext cx="381000" cy="365176"/>
          </a:xfrm>
          <a:prstGeom prst="rect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8" name="Rectangle 67"/>
          <p:cNvSpPr/>
          <p:nvPr/>
        </p:nvSpPr>
        <p:spPr>
          <a:xfrm>
            <a:off x="489346" y="1735857"/>
            <a:ext cx="381000" cy="4754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084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 animBg="1"/>
      <p:bldP spid="64" grpId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A0DE-764D-4BCF-8121-D124D9DE328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000" t="32000" r="43125" b="54000"/>
          <a:stretch/>
        </p:blipFill>
        <p:spPr>
          <a:xfrm>
            <a:off x="2819400" y="2590800"/>
            <a:ext cx="6333843" cy="1323489"/>
          </a:xfrm>
          <a:prstGeom prst="rect">
            <a:avLst/>
          </a:prstGeom>
        </p:spPr>
      </p:pic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723900" y="889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Calculating F</a:t>
            </a:r>
            <a:r>
              <a:rPr lang="en-US" altLang="en-US" sz="1600" dirty="0" smtClean="0">
                <a:solidFill>
                  <a:srgbClr val="002060"/>
                </a:solidFill>
              </a:rPr>
              <a:t>0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-2362200" y="3004676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Kinematic </a:t>
            </a:r>
            <a:r>
              <a:rPr lang="en-US" altLang="en-US" sz="2400" dirty="0" smtClean="0">
                <a:solidFill>
                  <a:srgbClr val="002060"/>
                </a:solidFill>
              </a:rPr>
              <a:t>invariants: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8959" y="1371600"/>
            <a:ext cx="8400686" cy="1102689"/>
            <a:chOff x="1220247" y="609600"/>
            <a:chExt cx="6590253" cy="76200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/>
            <a:srcRect l="13751" t="28000" r="33124" b="63000"/>
            <a:stretch/>
          </p:blipFill>
          <p:spPr>
            <a:xfrm>
              <a:off x="1333500" y="609600"/>
              <a:ext cx="6477000" cy="685800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220247" y="762000"/>
              <a:ext cx="151353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057400" y="1516553"/>
            <a:ext cx="381000" cy="47544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Rectangle 46"/>
          <p:cNvSpPr/>
          <p:nvPr/>
        </p:nvSpPr>
        <p:spPr>
          <a:xfrm>
            <a:off x="2971800" y="1998845"/>
            <a:ext cx="381000" cy="36517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Rectangle 47"/>
          <p:cNvSpPr/>
          <p:nvPr/>
        </p:nvSpPr>
        <p:spPr>
          <a:xfrm>
            <a:off x="3962400" y="2013882"/>
            <a:ext cx="381000" cy="365176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81955" y="5405437"/>
            <a:ext cx="647934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So now we have: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36250" t="48000" r="35000" b="44000"/>
          <a:stretch/>
        </p:blipFill>
        <p:spPr>
          <a:xfrm>
            <a:off x="2655218" y="4141068"/>
            <a:ext cx="5269582" cy="916449"/>
          </a:xfrm>
          <a:prstGeom prst="rect">
            <a:avLst/>
          </a:prstGeom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53200" y="4372091"/>
            <a:ext cx="1707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In addition: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30222" y="2013882"/>
            <a:ext cx="381000" cy="365176"/>
          </a:xfrm>
          <a:prstGeom prst="rect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/>
          <p:cNvSpPr/>
          <p:nvPr/>
        </p:nvSpPr>
        <p:spPr>
          <a:xfrm>
            <a:off x="2813509" y="4449051"/>
            <a:ext cx="381000" cy="36517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21875" t="68334" r="53750" b="29000"/>
          <a:stretch/>
        </p:blipFill>
        <p:spPr>
          <a:xfrm>
            <a:off x="2948955" y="5461194"/>
            <a:ext cx="5943600" cy="40620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346" y="1735857"/>
            <a:ext cx="381000" cy="4754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Rectangle 40"/>
          <p:cNvSpPr/>
          <p:nvPr/>
        </p:nvSpPr>
        <p:spPr>
          <a:xfrm>
            <a:off x="2889709" y="5296400"/>
            <a:ext cx="6178091" cy="67665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2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5" grpId="0"/>
      <p:bldP spid="37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A0DE-764D-4BCF-8121-D124D9DE328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75" t="46000" r="37501" b="26000"/>
          <a:stretch/>
        </p:blipFill>
        <p:spPr>
          <a:xfrm>
            <a:off x="461356" y="3048000"/>
            <a:ext cx="8477250" cy="2667000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6250" t="18000" r="36876" b="73000"/>
          <a:stretch/>
        </p:blipFill>
        <p:spPr>
          <a:xfrm>
            <a:off x="561875" y="1177636"/>
            <a:ext cx="8124925" cy="8035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57600" y="1353355"/>
            <a:ext cx="381000" cy="4754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3048000" y="1353355"/>
            <a:ext cx="381000" cy="4754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1143000" y="3048000"/>
            <a:ext cx="685800" cy="879562"/>
          </a:xfrm>
          <a:prstGeom prst="rect">
            <a:avLst/>
          </a:prstGeom>
          <a:noFill/>
          <a:ln w="57150">
            <a:solidFill>
              <a:srgbClr val="7BC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723900" y="2244436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Calculating F</a:t>
            </a:r>
            <a:r>
              <a:rPr lang="en-US" altLang="en-US" sz="1600" dirty="0" smtClean="0">
                <a:solidFill>
                  <a:srgbClr val="002060"/>
                </a:solidFill>
              </a:rPr>
              <a:t>0</a:t>
            </a:r>
            <a:r>
              <a:rPr lang="en-US" altLang="en-US" sz="2400" dirty="0" smtClean="0">
                <a:solidFill>
                  <a:srgbClr val="002060"/>
                </a:solidFill>
              </a:rPr>
              <a:t> and F</a:t>
            </a:r>
            <a:r>
              <a:rPr lang="en-US" altLang="en-US" sz="1600" dirty="0" smtClean="0">
                <a:solidFill>
                  <a:srgbClr val="002060"/>
                </a:solidFill>
              </a:rPr>
              <a:t>3</a:t>
            </a:r>
            <a:r>
              <a:rPr lang="en-US" altLang="en-US" sz="2400" dirty="0" smtClean="0">
                <a:solidFill>
                  <a:srgbClr val="002060"/>
                </a:solidFill>
              </a:rPr>
              <a:t>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5000" y="3047999"/>
            <a:ext cx="1219200" cy="87560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4305300" y="2969635"/>
            <a:ext cx="3314700" cy="10689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1295400" y="1189414"/>
            <a:ext cx="1676400" cy="8756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11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EECF-C883-4FE2-8520-8195F9E0B4D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/>
          <a:srcRect l="6875" t="46000" r="37501" b="26000"/>
          <a:stretch/>
        </p:blipFill>
        <p:spPr>
          <a:xfrm>
            <a:off x="2149165" y="1493627"/>
            <a:ext cx="8477250" cy="26670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2830809" y="1493627"/>
            <a:ext cx="685800" cy="879562"/>
          </a:xfrm>
          <a:prstGeom prst="rect">
            <a:avLst/>
          </a:prstGeom>
          <a:noFill/>
          <a:ln w="57150">
            <a:solidFill>
              <a:srgbClr val="7BC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4" name="Rectangle 63"/>
          <p:cNvSpPr/>
          <p:nvPr/>
        </p:nvSpPr>
        <p:spPr>
          <a:xfrm>
            <a:off x="3592809" y="1493626"/>
            <a:ext cx="1219200" cy="87560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Rectangle 64"/>
          <p:cNvSpPr/>
          <p:nvPr/>
        </p:nvSpPr>
        <p:spPr>
          <a:xfrm>
            <a:off x="5993109" y="1415262"/>
            <a:ext cx="3314700" cy="10689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6" name="Rectangle 65"/>
          <p:cNvSpPr/>
          <p:nvPr/>
        </p:nvSpPr>
        <p:spPr>
          <a:xfrm>
            <a:off x="2149165" y="1474229"/>
            <a:ext cx="140554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1" name="Rectangle 70"/>
          <p:cNvSpPr/>
          <p:nvPr/>
        </p:nvSpPr>
        <p:spPr>
          <a:xfrm>
            <a:off x="4896603" y="1359698"/>
            <a:ext cx="5920393" cy="2764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2" name="Rectangle 71"/>
          <p:cNvSpPr/>
          <p:nvPr/>
        </p:nvSpPr>
        <p:spPr>
          <a:xfrm>
            <a:off x="2976281" y="2475805"/>
            <a:ext cx="4158441" cy="1791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9" name="TextBox 29"/>
          <p:cNvSpPr txBox="1">
            <a:spLocks noChangeArrowheads="1"/>
          </p:cNvSpPr>
          <p:nvPr/>
        </p:nvSpPr>
        <p:spPr bwMode="auto">
          <a:xfrm>
            <a:off x="723900" y="889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Calculating F</a:t>
            </a:r>
            <a:r>
              <a:rPr lang="en-US" altLang="en-US" sz="1600" dirty="0">
                <a:solidFill>
                  <a:srgbClr val="002060"/>
                </a:solidFill>
              </a:rPr>
              <a:t>3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r="60825"/>
          <a:stretch/>
        </p:blipFill>
        <p:spPr>
          <a:xfrm>
            <a:off x="838200" y="1475953"/>
            <a:ext cx="2286000" cy="926672"/>
          </a:xfrm>
          <a:prstGeom prst="rect">
            <a:avLst/>
          </a:prstGeom>
        </p:spPr>
      </p:pic>
      <p:sp>
        <p:nvSpPr>
          <p:cNvPr id="86" name="TextBox 29"/>
          <p:cNvSpPr txBox="1">
            <a:spLocks noChangeArrowheads="1"/>
          </p:cNvSpPr>
          <p:nvPr/>
        </p:nvSpPr>
        <p:spPr bwMode="auto">
          <a:xfrm>
            <a:off x="2976479" y="1733273"/>
            <a:ext cx="74352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=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647963" y="1475953"/>
            <a:ext cx="516091" cy="92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/>
          <a:srcRect l="27920" t="20172" r="69946" b="73000"/>
          <a:stretch/>
        </p:blipFill>
        <p:spPr>
          <a:xfrm>
            <a:off x="2747497" y="1724718"/>
            <a:ext cx="304800" cy="60960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2660029" y="1715869"/>
            <a:ext cx="479736" cy="4754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9" r="15191" b="55201"/>
          <a:stretch/>
        </p:blipFill>
        <p:spPr>
          <a:xfrm>
            <a:off x="4865720" y="1253125"/>
            <a:ext cx="3429000" cy="130822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6"/>
          <a:srcRect l="44375" t="44000" r="42500" b="51000"/>
          <a:stretch/>
        </p:blipFill>
        <p:spPr>
          <a:xfrm>
            <a:off x="304800" y="2734306"/>
            <a:ext cx="2402505" cy="572025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334086" y="2759187"/>
            <a:ext cx="479736" cy="4754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1" name="TextBox 29"/>
          <p:cNvSpPr txBox="1">
            <a:spLocks noChangeArrowheads="1"/>
          </p:cNvSpPr>
          <p:nvPr/>
        </p:nvSpPr>
        <p:spPr bwMode="auto">
          <a:xfrm>
            <a:off x="2785769" y="2737983"/>
            <a:ext cx="86495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with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7"/>
          <a:srcRect l="46875" t="16000" r="45000" b="76000"/>
          <a:stretch/>
        </p:blipFill>
        <p:spPr>
          <a:xfrm>
            <a:off x="3635017" y="2514600"/>
            <a:ext cx="1516352" cy="933140"/>
          </a:xfrm>
          <a:prstGeom prst="rect">
            <a:avLst/>
          </a:prstGeom>
        </p:spPr>
      </p:pic>
      <p:sp>
        <p:nvSpPr>
          <p:cNvPr id="103" name="TextBox 29"/>
          <p:cNvSpPr txBox="1">
            <a:spLocks noChangeArrowheads="1"/>
          </p:cNvSpPr>
          <p:nvPr/>
        </p:nvSpPr>
        <p:spPr bwMode="auto">
          <a:xfrm>
            <a:off x="5370141" y="2758616"/>
            <a:ext cx="86495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and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8"/>
          <a:srcRect l="43125" t="47000" r="41250" b="45000"/>
          <a:stretch/>
        </p:blipFill>
        <p:spPr>
          <a:xfrm>
            <a:off x="6166712" y="2562441"/>
            <a:ext cx="2824888" cy="903964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4207896" y="3046194"/>
            <a:ext cx="381000" cy="365176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7" name="Rectangle 106"/>
          <p:cNvSpPr/>
          <p:nvPr/>
        </p:nvSpPr>
        <p:spPr>
          <a:xfrm>
            <a:off x="4800600" y="3046194"/>
            <a:ext cx="381000" cy="365176"/>
          </a:xfrm>
          <a:prstGeom prst="rect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8" name="Rectangle 107"/>
          <p:cNvSpPr/>
          <p:nvPr/>
        </p:nvSpPr>
        <p:spPr>
          <a:xfrm>
            <a:off x="7304120" y="2617769"/>
            <a:ext cx="381000" cy="365176"/>
          </a:xfrm>
          <a:prstGeom prst="rect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9" name="Rectangle 108"/>
          <p:cNvSpPr/>
          <p:nvPr/>
        </p:nvSpPr>
        <p:spPr>
          <a:xfrm>
            <a:off x="7461437" y="3048354"/>
            <a:ext cx="381000" cy="365176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0" name="Rectangle 109"/>
          <p:cNvSpPr/>
          <p:nvPr/>
        </p:nvSpPr>
        <p:spPr>
          <a:xfrm>
            <a:off x="8215330" y="3057141"/>
            <a:ext cx="381000" cy="36517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9"/>
          <a:srcRect l="36250" t="48000" r="35000" b="44000"/>
          <a:stretch/>
        </p:blipFill>
        <p:spPr>
          <a:xfrm>
            <a:off x="2883818" y="3429000"/>
            <a:ext cx="5269582" cy="916449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2988817" y="3701202"/>
            <a:ext cx="381000" cy="38514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10"/>
          <a:srcRect l="32500" t="32281" r="49614" b="61000"/>
          <a:stretch/>
        </p:blipFill>
        <p:spPr>
          <a:xfrm>
            <a:off x="709647" y="4357713"/>
            <a:ext cx="3307598" cy="776505"/>
          </a:xfrm>
          <a:prstGeom prst="rect">
            <a:avLst/>
          </a:prstGeom>
        </p:spPr>
      </p:pic>
      <p:sp>
        <p:nvSpPr>
          <p:cNvPr id="114" name="Rectangle 113"/>
          <p:cNvSpPr/>
          <p:nvPr/>
        </p:nvSpPr>
        <p:spPr>
          <a:xfrm>
            <a:off x="716487" y="4622775"/>
            <a:ext cx="381000" cy="365176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15" name="Group 114"/>
          <p:cNvGrpSpPr/>
          <p:nvPr/>
        </p:nvGrpSpPr>
        <p:grpSpPr>
          <a:xfrm>
            <a:off x="4699876" y="4343400"/>
            <a:ext cx="3443528" cy="738514"/>
            <a:chOff x="3383281" y="1066799"/>
            <a:chExt cx="2331719" cy="518107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10"/>
            <a:srcRect l="50625" t="32200" r="30625" b="61000"/>
            <a:stretch/>
          </p:blipFill>
          <p:spPr>
            <a:xfrm>
              <a:off x="3429000" y="1066799"/>
              <a:ext cx="2286000" cy="518107"/>
            </a:xfrm>
            <a:prstGeom prst="rect">
              <a:avLst/>
            </a:prstGeom>
          </p:spPr>
        </p:pic>
        <p:sp>
          <p:nvSpPr>
            <p:cNvPr id="117" name="Rectangle 116"/>
            <p:cNvSpPr/>
            <p:nvPr/>
          </p:nvSpPr>
          <p:spPr>
            <a:xfrm>
              <a:off x="3383281" y="1341148"/>
              <a:ext cx="45719" cy="106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4724798" y="4625843"/>
            <a:ext cx="381000" cy="365176"/>
          </a:xfrm>
          <a:prstGeom prst="rect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9" name="TextBox 29"/>
          <p:cNvSpPr txBox="1">
            <a:spLocks noChangeArrowheads="1"/>
          </p:cNvSpPr>
          <p:nvPr/>
        </p:nvSpPr>
        <p:spPr bwMode="auto">
          <a:xfrm>
            <a:off x="527759" y="3684566"/>
            <a:ext cx="2215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As previously: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281955" y="5405437"/>
            <a:ext cx="647934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So now we have: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889709" y="5296400"/>
            <a:ext cx="6178091" cy="6766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6"/>
          <a:srcRect l="26250" t="33429" r="43750" b="64000"/>
          <a:stretch/>
        </p:blipFill>
        <p:spPr>
          <a:xfrm>
            <a:off x="2986602" y="5478996"/>
            <a:ext cx="6004998" cy="388404"/>
          </a:xfrm>
          <a:prstGeom prst="rect">
            <a:avLst/>
          </a:prstGeom>
        </p:spPr>
      </p:pic>
      <p:sp>
        <p:nvSpPr>
          <p:cNvPr id="124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2" grpId="0" animBg="1"/>
      <p:bldP spid="114" grpId="0" animBg="1"/>
      <p:bldP spid="118" grpId="0" animBg="1"/>
      <p:bldP spid="119" grpId="0"/>
      <p:bldP spid="120" grpId="0"/>
      <p:bldP spid="1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EECF-C883-4FE2-8520-8195F9E0B4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-152400" y="1454611"/>
            <a:ext cx="5724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We chose initially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unpolarized</a:t>
            </a:r>
            <a:r>
              <a:rPr lang="en-US" altLang="en-US" sz="2400" dirty="0" smtClean="0">
                <a:solidFill>
                  <a:srgbClr val="002060"/>
                </a:solidFill>
              </a:rPr>
              <a:t> photons: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2149" t="84277" r="61680" b="11914"/>
          <a:stretch/>
        </p:blipFill>
        <p:spPr>
          <a:xfrm>
            <a:off x="5405151" y="1525563"/>
            <a:ext cx="2129844" cy="354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9883" t="84277" r="32654" b="11914"/>
          <a:stretch/>
        </p:blipFill>
        <p:spPr>
          <a:xfrm>
            <a:off x="7794366" y="1530874"/>
            <a:ext cx="1044833" cy="377328"/>
          </a:xfrm>
          <a:prstGeom prst="rect">
            <a:avLst/>
          </a:prstGeom>
        </p:spPr>
      </p:pic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7115694" y="1472217"/>
            <a:ext cx="1008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</a:rPr>
              <a:t>,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IC-UV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pic>
        <p:nvPicPr>
          <p:cNvPr id="18" name="Image 10" descr="F_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293328"/>
            <a:ext cx="9601201" cy="946597"/>
          </a:xfrm>
          <a:prstGeom prst="rect">
            <a:avLst/>
          </a:prstGeom>
        </p:spPr>
      </p:pic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1252798" y="2004834"/>
            <a:ext cx="6367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We have F</a:t>
            </a:r>
            <a:r>
              <a:rPr lang="en-US" altLang="en-US" sz="1600" dirty="0" smtClean="0">
                <a:solidFill>
                  <a:srgbClr val="002060"/>
                </a:solidFill>
              </a:rPr>
              <a:t>3</a:t>
            </a:r>
            <a:r>
              <a:rPr lang="en-US" altLang="en-US" sz="2400" dirty="0" smtClean="0">
                <a:solidFill>
                  <a:srgbClr val="002060"/>
                </a:solidFill>
              </a:rPr>
              <a:t> and F</a:t>
            </a:r>
            <a:r>
              <a:rPr lang="en-US" altLang="en-US" sz="1600" dirty="0" smtClean="0">
                <a:solidFill>
                  <a:srgbClr val="002060"/>
                </a:solidFill>
              </a:rPr>
              <a:t>0</a:t>
            </a:r>
            <a:r>
              <a:rPr lang="en-US" altLang="en-US" sz="2400" dirty="0" smtClean="0">
                <a:solidFill>
                  <a:srgbClr val="002060"/>
                </a:solidFill>
              </a:rPr>
              <a:t>, but need the “average”: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2500" t="63000" r="51875" b="32000"/>
          <a:stretch/>
        </p:blipFill>
        <p:spPr>
          <a:xfrm>
            <a:off x="457200" y="3798574"/>
            <a:ext cx="3867131" cy="773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2500" t="64000" r="37500" b="32000"/>
          <a:stretch/>
        </p:blipFill>
        <p:spPr>
          <a:xfrm>
            <a:off x="6019800" y="4067608"/>
            <a:ext cx="1802332" cy="4505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6250" t="73000" r="34375" b="20000"/>
          <a:stretch/>
        </p:blipFill>
        <p:spPr>
          <a:xfrm>
            <a:off x="3739061" y="4784612"/>
            <a:ext cx="5100138" cy="759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6250" t="81000" r="33125" b="14000"/>
          <a:stretch/>
        </p:blipFill>
        <p:spPr>
          <a:xfrm>
            <a:off x="2683042" y="5638800"/>
            <a:ext cx="3946034" cy="59788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019800" y="2702514"/>
            <a:ext cx="378994" cy="355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Rectangle 26"/>
          <p:cNvSpPr/>
          <p:nvPr/>
        </p:nvSpPr>
        <p:spPr>
          <a:xfrm>
            <a:off x="4038600" y="2473238"/>
            <a:ext cx="1164303" cy="879562"/>
          </a:xfrm>
          <a:prstGeom prst="rect">
            <a:avLst/>
          </a:prstGeom>
          <a:noFill/>
          <a:ln w="57150">
            <a:solidFill>
              <a:srgbClr val="7BC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723900" y="889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The photon distribution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0" y="3434434"/>
            <a:ext cx="8572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We take a UV thermal photon distribution: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620751" y="4010357"/>
            <a:ext cx="11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with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-60158" y="4896077"/>
            <a:ext cx="4150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</a:rPr>
              <a:t>i</a:t>
            </a:r>
            <a:r>
              <a:rPr lang="en-US" altLang="en-US" sz="2400" dirty="0" smtClean="0">
                <a:solidFill>
                  <a:srgbClr val="002060"/>
                </a:solidFill>
              </a:rPr>
              <a:t>n the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comoving</a:t>
            </a:r>
            <a:r>
              <a:rPr lang="en-US" altLang="en-US" sz="2400" dirty="0" smtClean="0">
                <a:solidFill>
                  <a:srgbClr val="002060"/>
                </a:solidFill>
              </a:rPr>
              <a:t> frame 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266700" y="569321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a</a:t>
            </a:r>
            <a:r>
              <a:rPr lang="en-US" altLang="en-US" sz="2400" dirty="0" smtClean="0">
                <a:solidFill>
                  <a:srgbClr val="002060"/>
                </a:solidFill>
              </a:rPr>
              <a:t>nd the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jacobian</a:t>
            </a:r>
            <a:r>
              <a:rPr lang="en-US" altLang="en-US" sz="2400" dirty="0" smtClean="0">
                <a:solidFill>
                  <a:srgbClr val="002060"/>
                </a:solidFill>
              </a:rPr>
              <a:t>                                                 is needed.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74397" y="4677436"/>
            <a:ext cx="821403" cy="879562"/>
          </a:xfrm>
          <a:prstGeom prst="rect">
            <a:avLst/>
          </a:prstGeom>
          <a:noFill/>
          <a:ln w="57150">
            <a:solidFill>
              <a:srgbClr val="7BC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ectangle 33"/>
          <p:cNvSpPr/>
          <p:nvPr/>
        </p:nvSpPr>
        <p:spPr>
          <a:xfrm>
            <a:off x="2667625" y="5508959"/>
            <a:ext cx="837575" cy="879562"/>
          </a:xfrm>
          <a:prstGeom prst="rect">
            <a:avLst/>
          </a:prstGeom>
          <a:noFill/>
          <a:ln w="57150">
            <a:solidFill>
              <a:srgbClr val="7BC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21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975231" y="5775691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(Baring et al</a:t>
            </a:r>
            <a:r>
              <a:rPr lang="en-US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kern="0" dirty="0" smtClean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,</a:t>
            </a:r>
            <a:r>
              <a:rPr lang="en-US" i="1" kern="0" dirty="0" smtClean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i="1" kern="0" dirty="0" smtClean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2016)</a:t>
            </a:r>
            <a:endParaRPr lang="en-US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 8" descr="mn15bbs_blazar_fig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6"/>
          <a:stretch/>
        </p:blipFill>
        <p:spPr>
          <a:xfrm>
            <a:off x="3048000" y="1373554"/>
            <a:ext cx="6289431" cy="4646246"/>
          </a:xfrm>
          <a:prstGeom prst="rect">
            <a:avLst/>
          </a:prstGeom>
        </p:spPr>
      </p:pic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76200" y="1447800"/>
            <a:ext cx="3505200" cy="449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Modeling of AO 0235+164</a:t>
            </a:r>
            <a:endParaRPr lang="en-US" altLang="en-US" sz="2200" dirty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endParaRPr lang="en-US" altLang="en-US" sz="2200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r>
              <a:rPr lang="en-US" altLang="en-US" sz="2200" dirty="0">
                <a:solidFill>
                  <a:srgbClr val="002060"/>
                </a:solidFill>
                <a:cs typeface="Arial" charset="0"/>
              </a:rPr>
              <a:t>Thermal + non thermal electron distribution results self-</a:t>
            </a:r>
            <a:r>
              <a:rPr lang="en-US" altLang="en-US" sz="2200" dirty="0" smtClean="0">
                <a:solidFill>
                  <a:srgbClr val="002060"/>
                </a:solidFill>
                <a:cs typeface="Arial" charset="0"/>
              </a:rPr>
              <a:t>consistently </a:t>
            </a:r>
            <a:r>
              <a:rPr lang="en-US" altLang="en-US" sz="2200" dirty="0">
                <a:solidFill>
                  <a:srgbClr val="002060"/>
                </a:solidFill>
                <a:cs typeface="Arial" charset="0"/>
              </a:rPr>
              <a:t>from MC simulations of </a:t>
            </a:r>
            <a:r>
              <a:rPr lang="en-US" altLang="en-US" sz="2200" dirty="0" smtClean="0">
                <a:solidFill>
                  <a:srgbClr val="002060"/>
                </a:solidFill>
                <a:cs typeface="Arial" charset="0"/>
              </a:rPr>
              <a:t>DSA</a:t>
            </a:r>
            <a:endParaRPr lang="en-US" altLang="en-US" sz="2200" dirty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endParaRPr lang="en-US" altLang="en-US" sz="2200" dirty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  <a:cs typeface="Arial" charset="0"/>
              </a:rPr>
              <a:t>External Compton scattering of thermal distribution</a:t>
            </a:r>
          </a:p>
          <a:p>
            <a:pPr eaLnBrk="1" hangingPunct="1"/>
            <a:endParaRPr lang="en-US" altLang="en-US" sz="2200" dirty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buFont typeface="Symbol" pitchFamily="18" charset="2"/>
              <a:buChar char="Þ"/>
            </a:pPr>
            <a:r>
              <a:rPr lang="en-US" altLang="en-US" sz="2200" dirty="0" smtClean="0">
                <a:solidFill>
                  <a:srgbClr val="002060"/>
                </a:solidFill>
                <a:cs typeface="Arial" charset="0"/>
              </a:rPr>
              <a:t>Importance of Bulk Compton process</a:t>
            </a:r>
            <a:endParaRPr lang="en-US" altLang="en-US" sz="22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EECF-C883-4FE2-8520-8195F9E0B4DF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1" name="Grouper 10"/>
          <p:cNvGrpSpPr/>
          <p:nvPr/>
        </p:nvGrpSpPr>
        <p:grpSpPr>
          <a:xfrm>
            <a:off x="3657599" y="1905000"/>
            <a:ext cx="5486401" cy="4038600"/>
            <a:chOff x="3657599" y="1600200"/>
            <a:chExt cx="5486401" cy="4038600"/>
          </a:xfrm>
        </p:grpSpPr>
        <p:pic>
          <p:nvPicPr>
            <p:cNvPr id="5" name="Image 4" descr="Elec_Dist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599" y="1981200"/>
              <a:ext cx="5181601" cy="3657600"/>
            </a:xfrm>
            <a:prstGeom prst="rect">
              <a:avLst/>
            </a:prstGeom>
          </p:spPr>
        </p:pic>
        <p:pic>
          <p:nvPicPr>
            <p:cNvPr id="6" name="Image 5" descr="N_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600200"/>
              <a:ext cx="400050" cy="533400"/>
            </a:xfrm>
            <a:prstGeom prst="rect">
              <a:avLst/>
            </a:prstGeom>
          </p:spPr>
        </p:pic>
        <p:pic>
          <p:nvPicPr>
            <p:cNvPr id="7" name="Image 6" descr="gam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512" y="3733800"/>
              <a:ext cx="471488" cy="279400"/>
            </a:xfrm>
            <a:prstGeom prst="rect">
              <a:avLst/>
            </a:prstGeom>
          </p:spPr>
        </p:pic>
      </p:grp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723900" y="889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The electron distribution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IC-UV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EECF-C883-4FE2-8520-8195F9E0B4D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Image 27" descr="F_a_c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" y="5162653"/>
            <a:ext cx="9160065" cy="94951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IC-UV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pic>
        <p:nvPicPr>
          <p:cNvPr id="10" name="Image 10" descr="F_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279094"/>
            <a:ext cx="9601201" cy="9465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19800" y="1688280"/>
            <a:ext cx="378994" cy="355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6398794" y="1584102"/>
            <a:ext cx="1294489" cy="53466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676400" y="1495743"/>
            <a:ext cx="1066800" cy="80608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4038600" y="1459004"/>
            <a:ext cx="1164303" cy="879562"/>
          </a:xfrm>
          <a:prstGeom prst="rect">
            <a:avLst/>
          </a:prstGeom>
          <a:noFill/>
          <a:ln w="57150">
            <a:solidFill>
              <a:srgbClr val="7BC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7500" t="91000" r="63750" b="6000"/>
          <a:stretch/>
        </p:blipFill>
        <p:spPr>
          <a:xfrm>
            <a:off x="6112797" y="2636367"/>
            <a:ext cx="1788584" cy="3832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8750" t="91000" r="59643" b="6429"/>
          <a:stretch/>
        </p:blipFill>
        <p:spPr>
          <a:xfrm>
            <a:off x="8474997" y="2604592"/>
            <a:ext cx="364203" cy="364203"/>
          </a:xfrm>
          <a:prstGeom prst="rect">
            <a:avLst/>
          </a:prstGeom>
        </p:spPr>
      </p:pic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723900" y="889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The delta function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20" name="Image 10" descr="F_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1" t="25694" r="17175" b="13258"/>
          <a:stretch/>
        </p:blipFill>
        <p:spPr>
          <a:xfrm>
            <a:off x="1834824" y="2422767"/>
            <a:ext cx="1458573" cy="683471"/>
          </a:xfrm>
          <a:prstGeom prst="rect">
            <a:avLst/>
          </a:prstGeom>
        </p:spPr>
      </p:pic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14802" y="2566498"/>
            <a:ext cx="8512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To evaluate                  , we need the root </a:t>
            </a:r>
            <a:r>
              <a:rPr lang="en-US" altLang="en-US" sz="2400" smtClean="0">
                <a:solidFill>
                  <a:srgbClr val="002060"/>
                </a:solidFill>
              </a:rPr>
              <a:t>of                        for 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6250" t="48000" r="35000" b="44000"/>
          <a:stretch/>
        </p:blipFill>
        <p:spPr>
          <a:xfrm>
            <a:off x="2813259" y="3122151"/>
            <a:ext cx="5269582" cy="916449"/>
          </a:xfrm>
          <a:prstGeom prst="rect">
            <a:avLst/>
          </a:prstGeom>
        </p:spPr>
      </p:pic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457200" y="3377717"/>
            <a:ext cx="2215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As previously: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0" y="4191000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Then, the variable      is replace by this root     ,                         and the delta function is evaluated: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38750" t="91000" r="59643" b="6429"/>
          <a:stretch/>
        </p:blipFill>
        <p:spPr>
          <a:xfrm>
            <a:off x="3810000" y="4208116"/>
            <a:ext cx="364203" cy="3642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3750" t="91000" r="74375" b="6000"/>
          <a:stretch/>
        </p:blipFill>
        <p:spPr>
          <a:xfrm>
            <a:off x="7162800" y="4207172"/>
            <a:ext cx="427818" cy="4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37500" t="68334" r="60000" b="29165"/>
          <a:stretch/>
        </p:blipFill>
        <p:spPr>
          <a:xfrm>
            <a:off x="7144780" y="4013648"/>
            <a:ext cx="557831" cy="34864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648826" y="4071516"/>
            <a:ext cx="611357" cy="295360"/>
            <a:chOff x="1595835" y="3997544"/>
            <a:chExt cx="763757" cy="3810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29501" t="68398" r="67999" b="29102"/>
            <a:stretch/>
          </p:blipFill>
          <p:spPr>
            <a:xfrm>
              <a:off x="1595835" y="3997544"/>
              <a:ext cx="736147" cy="37508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286000" y="4191000"/>
              <a:ext cx="73592" cy="187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0" name="TextBox 31"/>
          <p:cNvSpPr txBox="1">
            <a:spLocks noChangeArrowheads="1"/>
          </p:cNvSpPr>
          <p:nvPr/>
        </p:nvSpPr>
        <p:spPr bwMode="auto">
          <a:xfrm>
            <a:off x="5529014" y="2209800"/>
            <a:ext cx="3733799" cy="34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Thermal 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+ non-thermal electron 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distribution</a:t>
            </a:r>
          </a:p>
          <a:p>
            <a:pPr eaLnBrk="1" hangingPunct="1">
              <a:lnSpc>
                <a:spcPct val="120000"/>
              </a:lnSpc>
            </a:pPr>
            <a:endParaRPr lang="en-US" altLang="en-US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Bulk Lorentz factor Γ = 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5</a:t>
            </a:r>
          </a:p>
          <a:p>
            <a:pPr eaLnBrk="1" hangingPunct="1"/>
            <a:endParaRPr lang="en-US" altLang="en-US" dirty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Observation angles: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          = </a:t>
            </a:r>
            <a:r>
              <a:rPr lang="el-GR" altLang="en-US" dirty="0" smtClean="0">
                <a:solidFill>
                  <a:srgbClr val="002060"/>
                </a:solidFill>
                <a:cs typeface="Arial" charset="0"/>
              </a:rPr>
              <a:t>π</a:t>
            </a:r>
            <a:r>
              <a:rPr lang="en-ZA" altLang="en-US" dirty="0" smtClean="0">
                <a:solidFill>
                  <a:srgbClr val="002060"/>
                </a:solidFill>
                <a:cs typeface="Arial" charset="0"/>
              </a:rPr>
              <a:t>/2   ,           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= </a:t>
            </a:r>
            <a:r>
              <a:rPr lang="en-ZA" altLang="en-US" dirty="0">
                <a:solidFill>
                  <a:srgbClr val="002060"/>
                </a:solidFill>
                <a:cs typeface="Arial" charset="0"/>
              </a:rPr>
              <a:t>0</a:t>
            </a:r>
            <a:r>
              <a:rPr lang="en-ZA" altLang="en-US" dirty="0" smtClean="0">
                <a:solidFill>
                  <a:srgbClr val="002060"/>
                </a:solidFill>
                <a:cs typeface="Arial" charset="0"/>
              </a:rPr>
              <a:t>   </a:t>
            </a:r>
            <a:endParaRPr lang="en-US" altLang="en-US" dirty="0" smtClean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endParaRPr lang="en-US" altLang="en-US" dirty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Symbol" pitchFamily="18" charset="2"/>
              <a:buChar char="Þ"/>
            </a:pP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Polarization signatures can characterize the model being developed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Tania </a:t>
            </a:r>
            <a:r>
              <a:rPr lang="en-US" dirty="0" err="1" smtClean="0"/>
              <a:t>Garrigoux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EECF-C883-4FE2-8520-8195F9E0B4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5420226" y="1826101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rgbClr val="002060"/>
                </a:solidFill>
                <a:cs typeface="Arial" charset="0"/>
              </a:rPr>
              <a:t>Π</a:t>
            </a:r>
            <a:endParaRPr lang="en-US" altLang="en-US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4800600" y="5826188"/>
            <a:ext cx="175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2060"/>
                </a:solidFill>
                <a:cs typeface="Arial" charset="0"/>
              </a:rPr>
              <a:t>Log</a:t>
            </a:r>
            <a:r>
              <a:rPr lang="en-US" altLang="en-US" sz="1600" baseline="-25000" dirty="0" smtClean="0">
                <a:solidFill>
                  <a:srgbClr val="002060"/>
                </a:solidFill>
                <a:cs typeface="Arial" charset="0"/>
              </a:rPr>
              <a:t>10</a:t>
            </a:r>
            <a:r>
              <a:rPr lang="en-US" altLang="en-US" sz="1600" dirty="0" smtClean="0">
                <a:solidFill>
                  <a:srgbClr val="002060"/>
                </a:solidFill>
                <a:cs typeface="Arial" charset="0"/>
              </a:rPr>
              <a:t>[</a:t>
            </a:r>
            <a:r>
              <a:rPr lang="en-US" altLang="en-US" sz="1600" dirty="0" err="1" smtClean="0">
                <a:solidFill>
                  <a:srgbClr val="002060"/>
                </a:solidFill>
                <a:cs typeface="Arial" charset="0"/>
              </a:rPr>
              <a:t>ε</a:t>
            </a:r>
            <a:r>
              <a:rPr lang="en-US" altLang="en-US" sz="1600" baseline="-25000" dirty="0" err="1" smtClean="0">
                <a:solidFill>
                  <a:srgbClr val="002060"/>
                </a:solidFill>
                <a:cs typeface="Arial" charset="0"/>
              </a:rPr>
              <a:t>f</a:t>
            </a:r>
            <a:r>
              <a:rPr lang="en-US" altLang="en-US" sz="1600" dirty="0" smtClean="0">
                <a:solidFill>
                  <a:srgbClr val="002060"/>
                </a:solidFill>
                <a:cs typeface="Arial" charset="0"/>
              </a:rPr>
              <a:t> (m</a:t>
            </a:r>
            <a:r>
              <a:rPr lang="en-US" altLang="en-US" sz="1600" baseline="-25000" dirty="0" smtClean="0">
                <a:solidFill>
                  <a:srgbClr val="002060"/>
                </a:solidFill>
                <a:cs typeface="Arial" charset="0"/>
              </a:rPr>
              <a:t>e</a:t>
            </a:r>
            <a:r>
              <a:rPr lang="en-US" altLang="en-US" sz="1600" dirty="0" smtClean="0">
                <a:solidFill>
                  <a:srgbClr val="002060"/>
                </a:solidFill>
                <a:cs typeface="Arial" charset="0"/>
              </a:rPr>
              <a:t>c</a:t>
            </a:r>
            <a:r>
              <a:rPr lang="en-US" altLang="en-US" sz="1600" baseline="30000" dirty="0" smtClean="0">
                <a:solidFill>
                  <a:srgbClr val="002060"/>
                </a:solidFill>
                <a:cs typeface="Arial" charset="0"/>
              </a:rPr>
              <a:t>2</a:t>
            </a:r>
            <a:r>
              <a:rPr lang="en-US" altLang="en-US" sz="1600" dirty="0" smtClean="0">
                <a:solidFill>
                  <a:srgbClr val="002060"/>
                </a:solidFill>
                <a:cs typeface="Arial" charset="0"/>
              </a:rPr>
              <a:t>)]</a:t>
            </a:r>
            <a:endParaRPr lang="en-US" altLang="en-US" sz="16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0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IC-UV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sp>
        <p:nvSpPr>
          <p:cNvPr id="36" name="TextBox 31"/>
          <p:cNvSpPr txBox="1">
            <a:spLocks noChangeArrowheads="1"/>
          </p:cNvSpPr>
          <p:nvPr/>
        </p:nvSpPr>
        <p:spPr bwMode="auto">
          <a:xfrm>
            <a:off x="1019358" y="1143000"/>
            <a:ext cx="7562484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Initially </a:t>
            </a:r>
            <a:r>
              <a:rPr lang="en-US" altLang="en-US" dirty="0" err="1" smtClean="0">
                <a:solidFill>
                  <a:srgbClr val="002060"/>
                </a:solidFill>
                <a:cs typeface="Arial" charset="0"/>
              </a:rPr>
              <a:t>unpolarized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 UV 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photons:    Π 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= ξ</a:t>
            </a:r>
            <a:r>
              <a:rPr lang="en-US" altLang="en-US" baseline="-25000" dirty="0" smtClean="0">
                <a:solidFill>
                  <a:srgbClr val="002060"/>
                </a:solidFill>
                <a:cs typeface="Arial" charset="0"/>
              </a:rPr>
              <a:t>3</a:t>
            </a:r>
            <a:r>
              <a:rPr lang="en-US" altLang="en-US" baseline="38000" dirty="0" smtClean="0">
                <a:solidFill>
                  <a:srgbClr val="002060"/>
                </a:solidFill>
                <a:cs typeface="Arial" charset="0"/>
              </a:rPr>
              <a:t>f   </a:t>
            </a:r>
            <a:r>
              <a:rPr lang="en-US" altLang="en-US" baseline="38000" dirty="0" smtClean="0">
                <a:solidFill>
                  <a:srgbClr val="002060"/>
                </a:solidFill>
                <a:cs typeface="Arial" charset="0"/>
              </a:rPr>
              <a:t>  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and    ξ</a:t>
            </a:r>
            <a:r>
              <a:rPr lang="en-US" altLang="en-US" baseline="-25000" dirty="0" smtClean="0">
                <a:solidFill>
                  <a:srgbClr val="002060"/>
                </a:solidFill>
                <a:cs typeface="Arial" charset="0"/>
              </a:rPr>
              <a:t>3</a:t>
            </a:r>
            <a:r>
              <a:rPr lang="en-US" altLang="en-US" baseline="38000" dirty="0" smtClean="0">
                <a:solidFill>
                  <a:srgbClr val="002060"/>
                </a:solidFill>
                <a:cs typeface="Arial" charset="0"/>
              </a:rPr>
              <a:t>f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= &lt;F</a:t>
            </a:r>
            <a:r>
              <a:rPr lang="en-US" altLang="en-US" baseline="-25000" dirty="0" smtClean="0">
                <a:solidFill>
                  <a:srgbClr val="002060"/>
                </a:solidFill>
                <a:cs typeface="Arial" charset="0"/>
              </a:rPr>
              <a:t>3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&gt;/&lt;F</a:t>
            </a:r>
            <a:r>
              <a:rPr lang="en-US" altLang="en-US" baseline="-25000" dirty="0" smtClean="0">
                <a:solidFill>
                  <a:srgbClr val="002060"/>
                </a:solidFill>
                <a:cs typeface="Arial" charset="0"/>
              </a:rPr>
              <a:t>0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&gt;</a:t>
            </a:r>
            <a:endParaRPr lang="en-US" altLang="en-US" dirty="0" smtClean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2262592"/>
            <a:ext cx="5504951" cy="3592213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3505200" y="1952655"/>
            <a:ext cx="838200" cy="2771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54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NWU_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40124"/>
            <a:ext cx="9144000" cy="4217876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76200"/>
            <a:ext cx="4343400" cy="685800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Summary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00548"/>
            <a:ext cx="8472948" cy="4862052"/>
          </a:xfrm>
        </p:spPr>
        <p:txBody>
          <a:bodyPr/>
          <a:lstStyle/>
          <a:p>
            <a:pPr algn="l"/>
            <a:endParaRPr lang="en-US" sz="1000" dirty="0" smtClean="0">
              <a:solidFill>
                <a:srgbClr val="002060"/>
              </a:solidFill>
              <a:cs typeface="Arial" charset="0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A 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model is being developed to study x-ray polarization in the IC-UV scenario, including the Bulk Compton process.</a:t>
            </a:r>
          </a:p>
          <a:p>
            <a:pPr marL="609600" indent="-609600" algn="l">
              <a:buFontTx/>
              <a:buAutoNum type="arabicPeriod"/>
            </a:pPr>
            <a:endParaRPr lang="en-US" sz="2400" dirty="0" smtClean="0">
              <a:solidFill>
                <a:srgbClr val="002060"/>
              </a:solidFill>
              <a:cs typeface="Arial" charset="0"/>
            </a:endParaRPr>
          </a:p>
          <a:p>
            <a:pPr algn="l"/>
            <a:r>
              <a:rPr lang="en-US" altLang="en-US" sz="2400" u="sng" dirty="0" smtClean="0">
                <a:solidFill>
                  <a:srgbClr val="002060"/>
                </a:solidFill>
                <a:cs typeface="Arial" charset="0"/>
              </a:rPr>
              <a:t>Next </a:t>
            </a:r>
            <a:r>
              <a:rPr lang="en-US" altLang="en-US" sz="2400" u="sng" dirty="0" smtClean="0">
                <a:solidFill>
                  <a:srgbClr val="002060"/>
                </a:solidFill>
                <a:cs typeface="Arial" charset="0"/>
              </a:rPr>
              <a:t>steps:</a:t>
            </a:r>
            <a:endParaRPr lang="en-US" altLang="en-US" sz="2400" dirty="0" smtClean="0">
              <a:solidFill>
                <a:srgbClr val="002060"/>
              </a:solidFill>
              <a:cs typeface="Arial" charset="0"/>
            </a:endParaRPr>
          </a:p>
          <a:p>
            <a:pPr algn="l"/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	</a:t>
            </a:r>
            <a:r>
              <a:rPr lang="en-US" altLang="en-US" sz="2400" dirty="0" smtClean="0">
                <a:solidFill>
                  <a:srgbClr val="002060"/>
                </a:solidFill>
                <a:cs typeface="Arial" charset="0"/>
              </a:rPr>
              <a:t>- </a:t>
            </a:r>
            <a:r>
              <a:rPr lang="en-US" altLang="en-US" sz="2400" dirty="0" smtClean="0">
                <a:solidFill>
                  <a:srgbClr val="002060"/>
                </a:solidFill>
                <a:cs typeface="Arial" charset="0"/>
              </a:rPr>
              <a:t>study </a:t>
            </a:r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of the influence of different parameters (bulk factor, temperature of electron distribution</a:t>
            </a:r>
            <a:r>
              <a:rPr lang="en-US" altLang="en-US" sz="2400" dirty="0" smtClean="0">
                <a:solidFill>
                  <a:srgbClr val="002060"/>
                </a:solidFill>
                <a:cs typeface="Arial" charset="0"/>
              </a:rPr>
              <a:t>)</a:t>
            </a:r>
          </a:p>
          <a:p>
            <a:pPr algn="l"/>
            <a:endParaRPr lang="en-US" altLang="en-US" sz="1000" dirty="0">
              <a:solidFill>
                <a:srgbClr val="002060"/>
              </a:solidFill>
              <a:cs typeface="Arial" charset="0"/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- study of the evolution as a function of the         viewing angles           and  </a:t>
            </a:r>
            <a:endParaRPr lang="en-US" sz="2400" dirty="0" smtClean="0">
              <a:solidFill>
                <a:srgbClr val="00206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en-US" sz="2000" dirty="0" smtClean="0">
              <a:solidFill>
                <a:srgbClr val="00206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en-US" sz="10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9709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D98B-94A6-4E4B-8E4F-ECAB81ED6F8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7500" t="68334" r="60000" b="29165"/>
          <a:stretch/>
        </p:blipFill>
        <p:spPr>
          <a:xfrm>
            <a:off x="4077580" y="3977792"/>
            <a:ext cx="723054" cy="4519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19314" y="4054613"/>
            <a:ext cx="763757" cy="381000"/>
            <a:chOff x="1595835" y="3997544"/>
            <a:chExt cx="763757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l="29501" t="68398" r="67999" b="29102"/>
            <a:stretch/>
          </p:blipFill>
          <p:spPr>
            <a:xfrm>
              <a:off x="1595835" y="3997544"/>
              <a:ext cx="736147" cy="3750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286000" y="4191000"/>
              <a:ext cx="73592" cy="187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NW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43587"/>
            <a:ext cx="1509505" cy="1058906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514915" y="2613655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err="1" smtClean="0">
                <a:latin typeface="Arial"/>
                <a:cs typeface="Arial"/>
              </a:rPr>
              <a:t>Thank</a:t>
            </a:r>
            <a:r>
              <a:rPr lang="fr-FR" sz="4000" b="1" dirty="0" smtClean="0">
                <a:latin typeface="Arial"/>
                <a:cs typeface="Arial"/>
              </a:rPr>
              <a:t> </a:t>
            </a:r>
            <a:r>
              <a:rPr lang="fr-FR" sz="4000" b="1" dirty="0" err="1" smtClean="0">
                <a:latin typeface="Arial"/>
                <a:cs typeface="Arial"/>
              </a:rPr>
              <a:t>you</a:t>
            </a:r>
            <a:r>
              <a:rPr lang="fr-FR" sz="4000" b="1" dirty="0" smtClean="0">
                <a:latin typeface="Arial"/>
                <a:cs typeface="Arial"/>
              </a:rPr>
              <a:t>!</a:t>
            </a:r>
            <a:endParaRPr lang="fr-FR" sz="4000" b="1" dirty="0">
              <a:latin typeface="Arial"/>
              <a:cs typeface="Arial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Jetpol, Ierapetra, 2017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94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u="sng" dirty="0" err="1">
                <a:solidFill>
                  <a:srgbClr val="FFFF00"/>
                </a:solidFill>
              </a:rPr>
              <a:t>Leptonic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Blazar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smtClean="0">
                <a:solidFill>
                  <a:srgbClr val="FFFF00"/>
                </a:solidFill>
              </a:rPr>
              <a:t>Model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128003" name="Picture 3" descr="agn_model_u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1752600"/>
            <a:ext cx="4435475" cy="4900613"/>
          </a:xfrm>
          <a:noFill/>
          <a:ln/>
        </p:spPr>
      </p:pic>
      <p:sp>
        <p:nvSpPr>
          <p:cNvPr id="128004" name="Line 4"/>
          <p:cNvSpPr>
            <a:spLocks noChangeShapeType="1"/>
          </p:cNvSpPr>
          <p:nvPr/>
        </p:nvSpPr>
        <p:spPr bwMode="auto">
          <a:xfrm flipH="1" flipV="1">
            <a:off x="3200400" y="1524000"/>
            <a:ext cx="10668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200400" y="1096884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Relativistic jet outflow with </a:t>
            </a:r>
            <a:r>
              <a:rPr lang="en-US" sz="2000" dirty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≈ 10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7121848" y="2717565"/>
            <a:ext cx="190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Injection, acceleration of </a:t>
            </a:r>
            <a:r>
              <a:rPr lang="en-US" sz="2000" dirty="0" err="1">
                <a:solidFill>
                  <a:srgbClr val="FFFF00"/>
                </a:solidFill>
              </a:rPr>
              <a:t>ultrarelativistic</a:t>
            </a:r>
            <a:r>
              <a:rPr lang="en-US" sz="2000" dirty="0">
                <a:solidFill>
                  <a:srgbClr val="FFFF00"/>
                </a:solidFill>
              </a:rPr>
              <a:t> electrons</a:t>
            </a:r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 flipH="1">
            <a:off x="1752600" y="3890962"/>
            <a:ext cx="2781300" cy="8461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 flipH="1" flipV="1">
            <a:off x="2876227" y="1722359"/>
            <a:ext cx="1390973" cy="164639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>
            <a:off x="4551981" y="3887196"/>
            <a:ext cx="28194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034" name="Text Box 34"/>
          <p:cNvSpPr txBox="1">
            <a:spLocks noChangeArrowheads="1"/>
          </p:cNvSpPr>
          <p:nvPr/>
        </p:nvSpPr>
        <p:spPr bwMode="auto">
          <a:xfrm>
            <a:off x="6873875" y="4494703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Radiative cooling 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↔ </a:t>
            </a:r>
            <a:r>
              <a:rPr lang="en-US" sz="2000" dirty="0" smtClean="0">
                <a:solidFill>
                  <a:srgbClr val="FFFF00"/>
                </a:solidFill>
                <a:cs typeface="Arial" charset="0"/>
              </a:rPr>
              <a:t>escape</a:t>
            </a:r>
            <a:endParaRPr lang="en-US" sz="20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28037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Tania </a:t>
            </a:r>
            <a:r>
              <a:rPr lang="en-US" dirty="0" err="1" smtClean="0">
                <a:solidFill>
                  <a:srgbClr val="000000"/>
                </a:solidFill>
              </a:rPr>
              <a:t>Garrigoux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Jetpol, Ierapetra,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EECF-C883-4FE2-8520-8195F9E0B4DF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304154" y="1355725"/>
            <a:ext cx="247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Observing direction</a:t>
            </a:r>
            <a:endParaRPr lang="en-US" sz="20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0997" y="4063345"/>
            <a:ext cx="2476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Isotropic radiation field</a:t>
            </a:r>
            <a:endParaRPr lang="en-US" sz="2000" dirty="0">
              <a:solidFill>
                <a:srgbClr val="FFFF00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4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>
          <a:xfrm>
            <a:off x="1143000" y="1066800"/>
            <a:ext cx="64770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 smtClean="0">
                <a:solidFill>
                  <a:srgbClr val="2D2D8A"/>
                </a:solidFill>
              </a:rPr>
              <a:t>Outline</a:t>
            </a:r>
            <a:endParaRPr lang="en-US" altLang="en-US" dirty="0" smtClean="0">
              <a:solidFill>
                <a:srgbClr val="2D2D8A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EECF-C883-4FE2-8520-8195F9E0B4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3" name="TextBox 29"/>
          <p:cNvSpPr txBox="1">
            <a:spLocks noChangeArrowheads="1"/>
          </p:cNvSpPr>
          <p:nvPr/>
        </p:nvSpPr>
        <p:spPr bwMode="auto">
          <a:xfrm>
            <a:off x="228600" y="1981200"/>
            <a:ext cx="8909588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Calculating the Stokes parameters and degree of polarization</a:t>
            </a:r>
          </a:p>
          <a:p>
            <a:pPr eaLnBrk="1" hangingPunct="1"/>
            <a:endParaRPr lang="en-US" altLang="en-US" sz="1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	</a:t>
            </a:r>
            <a:r>
              <a:rPr lang="en-US" altLang="en-US" sz="2400" dirty="0" smtClean="0">
                <a:solidFill>
                  <a:srgbClr val="002060"/>
                </a:solidFill>
              </a:rPr>
              <a:t>- </a:t>
            </a:r>
            <a:r>
              <a:rPr lang="en-US" altLang="en-US" sz="2400" dirty="0" smtClean="0">
                <a:solidFill>
                  <a:srgbClr val="002060"/>
                </a:solidFill>
              </a:rPr>
              <a:t>Obtaining F</a:t>
            </a:r>
            <a:r>
              <a:rPr lang="en-US" altLang="en-US" sz="1600" dirty="0" smtClean="0">
                <a:solidFill>
                  <a:srgbClr val="002060"/>
                </a:solidFill>
              </a:rPr>
              <a:t>0</a:t>
            </a:r>
            <a:r>
              <a:rPr lang="en-US" altLang="en-US" sz="2400" dirty="0" smtClean="0">
                <a:solidFill>
                  <a:srgbClr val="002060"/>
                </a:solidFill>
              </a:rPr>
              <a:t> and F</a:t>
            </a:r>
            <a:r>
              <a:rPr lang="en-US" altLang="en-US" sz="1600" dirty="0" smtClean="0">
                <a:solidFill>
                  <a:srgbClr val="002060"/>
                </a:solidFill>
              </a:rPr>
              <a:t>3 </a:t>
            </a:r>
            <a:r>
              <a:rPr lang="en-US" altLang="en-US" sz="2400" dirty="0" smtClean="0">
                <a:solidFill>
                  <a:srgbClr val="002060"/>
                </a:solidFill>
              </a:rPr>
              <a:t>using the differential cross-section </a:t>
            </a:r>
          </a:p>
          <a:p>
            <a:pPr eaLnBrk="1" hangingPunct="1"/>
            <a:endParaRPr lang="en-US" altLang="en-US" sz="2400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en-US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 Application on a specific case </a:t>
            </a:r>
            <a:endParaRPr lang="en-US" altLang="en-US" sz="2400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en-US" sz="120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	</a:t>
            </a:r>
            <a:r>
              <a:rPr lang="en-US" altLang="en-US" sz="2400" dirty="0" smtClean="0">
                <a:solidFill>
                  <a:srgbClr val="002060"/>
                </a:solidFill>
              </a:rPr>
              <a:t>- Choosing an electron a</a:t>
            </a:r>
            <a:r>
              <a:rPr lang="en-US" altLang="en-US" sz="2400" dirty="0" smtClean="0">
                <a:solidFill>
                  <a:srgbClr val="002060"/>
                </a:solidFill>
              </a:rPr>
              <a:t>nd photon distribution</a:t>
            </a:r>
          </a:p>
          <a:p>
            <a:pPr eaLnBrk="1" hangingPunct="1"/>
            <a:endParaRPr lang="en-US" altLang="en-US" sz="1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	</a:t>
            </a:r>
            <a:r>
              <a:rPr lang="en-US" altLang="en-US" sz="2400" dirty="0" smtClean="0">
                <a:solidFill>
                  <a:srgbClr val="002060"/>
                </a:solidFill>
              </a:rPr>
              <a:t>- Polarization degree as a function of</a:t>
            </a:r>
            <a:endParaRPr lang="en-US" altLang="en-US" sz="2400" dirty="0" smtClean="0">
              <a:solidFill>
                <a:srgbClr val="002060"/>
              </a:solidFill>
            </a:endParaRPr>
          </a:p>
          <a:p>
            <a:pPr algn="ctr" eaLnBrk="1" hangingPunct="1"/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1600200" y="1524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smtClean="0">
                <a:solidFill>
                  <a:srgbClr val="2D2D8A"/>
                </a:solidFill>
              </a:rPr>
              <a:t>Polarization in the IC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4643735"/>
            <a:ext cx="836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solidFill>
                  <a:srgbClr val="002060"/>
                </a:solidFill>
                <a:cs typeface="Arial" charset="0"/>
              </a:rPr>
              <a:t>ε</a:t>
            </a:r>
            <a:r>
              <a:rPr lang="en-US" altLang="en-US" sz="2400" baseline="-25000" dirty="0" err="1" smtClean="0">
                <a:solidFill>
                  <a:srgbClr val="002060"/>
                </a:solidFill>
                <a:cs typeface="Arial" charset="0"/>
              </a:rPr>
              <a:t>f</a:t>
            </a:r>
            <a:r>
              <a:rPr lang="en-US" altLang="en-US" sz="2400" baseline="-25000" dirty="0" smtClean="0">
                <a:solidFill>
                  <a:srgbClr val="002060"/>
                </a:solidFill>
                <a:cs typeface="Arial" charset="0"/>
              </a:rPr>
              <a:t>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96925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4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>
          <a:xfrm>
            <a:off x="1600200" y="152400"/>
            <a:ext cx="64770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u="sng" dirty="0" smtClean="0">
                <a:solidFill>
                  <a:srgbClr val="2D2D8A"/>
                </a:solidFill>
              </a:rPr>
              <a:t>Polarization in the </a:t>
            </a:r>
            <a:r>
              <a:rPr lang="en-US" altLang="en-US" u="sng" dirty="0" smtClean="0">
                <a:solidFill>
                  <a:srgbClr val="2D2D8A"/>
                </a:solidFill>
              </a:rPr>
              <a:t>IC </a:t>
            </a:r>
            <a:r>
              <a:rPr lang="en-US" altLang="en-US" u="sng" dirty="0" smtClean="0">
                <a:solidFill>
                  <a:srgbClr val="2D2D8A"/>
                </a:solidFill>
              </a:rPr>
              <a:t>scenario</a:t>
            </a:r>
          </a:p>
        </p:txBody>
      </p:sp>
      <p:sp>
        <p:nvSpPr>
          <p:cNvPr id="12304" name="TextBox 29"/>
          <p:cNvSpPr txBox="1">
            <a:spLocks noChangeArrowheads="1"/>
          </p:cNvSpPr>
          <p:nvPr/>
        </p:nvSpPr>
        <p:spPr bwMode="auto">
          <a:xfrm>
            <a:off x="685800" y="2667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The degree of polarization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Π</a:t>
            </a:r>
            <a:r>
              <a:rPr lang="en-US" altLang="en-US" sz="2400" dirty="0" smtClean="0">
                <a:solidFill>
                  <a:srgbClr val="002060"/>
                </a:solidFill>
              </a:rPr>
              <a:t> is then defined by: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EECF-C883-4FE2-8520-8195F9E0B4D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Image 8" descr="Degre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00400"/>
            <a:ext cx="4815840" cy="914400"/>
          </a:xfrm>
          <a:prstGeom prst="rect">
            <a:avLst/>
          </a:prstGeom>
        </p:spPr>
      </p:pic>
      <p:pic>
        <p:nvPicPr>
          <p:cNvPr id="12" name="Image 11" descr="Stokes_par_def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551" b="-20833"/>
          <a:stretch/>
        </p:blipFill>
        <p:spPr>
          <a:xfrm>
            <a:off x="1219200" y="1905000"/>
            <a:ext cx="1336431" cy="736600"/>
          </a:xfrm>
          <a:prstGeom prst="rect">
            <a:avLst/>
          </a:prstGeom>
        </p:spPr>
      </p:pic>
      <p:pic>
        <p:nvPicPr>
          <p:cNvPr id="41" name="Image 40" descr="Stokes_par_def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8" t="-8012"/>
          <a:stretch/>
        </p:blipFill>
        <p:spPr>
          <a:xfrm>
            <a:off x="6477000" y="1828800"/>
            <a:ext cx="1257625" cy="658446"/>
          </a:xfrm>
          <a:prstGeom prst="rect">
            <a:avLst/>
          </a:prstGeom>
        </p:spPr>
      </p:pic>
      <p:pic>
        <p:nvPicPr>
          <p:cNvPr id="42" name="Image 41" descr="Stokes_par_def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4167" r="40198" b="2884"/>
          <a:stretch/>
        </p:blipFill>
        <p:spPr>
          <a:xfrm>
            <a:off x="3886200" y="1905000"/>
            <a:ext cx="1270000" cy="566615"/>
          </a:xfrm>
          <a:prstGeom prst="rect">
            <a:avLst/>
          </a:prstGeom>
        </p:spPr>
      </p:pic>
      <p:sp>
        <p:nvSpPr>
          <p:cNvPr id="43" name="TextBox 29"/>
          <p:cNvSpPr txBox="1">
            <a:spLocks noChangeArrowheads="1"/>
          </p:cNvSpPr>
          <p:nvPr/>
        </p:nvSpPr>
        <p:spPr bwMode="auto">
          <a:xfrm>
            <a:off x="685800" y="990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We define Stokes parameters normalized by I, the total energy density of the photon (</a:t>
            </a:r>
            <a:r>
              <a:rPr lang="en-US" altLang="en-US" sz="2400" i="1" dirty="0" smtClean="0">
                <a:solidFill>
                  <a:srgbClr val="002060"/>
                </a:solidFill>
              </a:rPr>
              <a:t>Chang et al</a:t>
            </a:r>
            <a:r>
              <a:rPr lang="en-US" altLang="en-US" sz="2400" dirty="0" smtClean="0">
                <a:solidFill>
                  <a:srgbClr val="002060"/>
                </a:solidFill>
              </a:rPr>
              <a:t>, 2013) 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4343400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also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20" name="Image 9" descr="Stokes_par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1"/>
          <a:stretch/>
        </p:blipFill>
        <p:spPr>
          <a:xfrm>
            <a:off x="681371" y="3962400"/>
            <a:ext cx="2747629" cy="1371600"/>
          </a:xfrm>
          <a:prstGeom prst="rect">
            <a:avLst/>
          </a:prstGeom>
        </p:spPr>
      </p:pic>
      <p:pic>
        <p:nvPicPr>
          <p:cNvPr id="21" name="Image 37" descr="Stokes_par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r="35334"/>
          <a:stretch/>
        </p:blipFill>
        <p:spPr>
          <a:xfrm>
            <a:off x="3655023" y="3962400"/>
            <a:ext cx="2440977" cy="1371600"/>
          </a:xfrm>
          <a:prstGeom prst="rect">
            <a:avLst/>
          </a:prstGeom>
        </p:spPr>
      </p:pic>
      <p:pic>
        <p:nvPicPr>
          <p:cNvPr id="22" name="Image 38" descr="Stokes_par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1"/>
          <a:stretch/>
        </p:blipFill>
        <p:spPr>
          <a:xfrm>
            <a:off x="6324600" y="3962400"/>
            <a:ext cx="2819400" cy="1368845"/>
          </a:xfrm>
          <a:prstGeom prst="rect">
            <a:avLst/>
          </a:prstGeom>
        </p:spPr>
      </p:pic>
      <p:pic>
        <p:nvPicPr>
          <p:cNvPr id="23" name="Image 10" descr="F_a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81600"/>
            <a:ext cx="8686800" cy="8564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5468155"/>
            <a:ext cx="533400" cy="4754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023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A0DE-764D-4BCF-8121-D124D9DE328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250" t="18000" r="36876" b="73000"/>
          <a:stretch/>
        </p:blipFill>
        <p:spPr>
          <a:xfrm>
            <a:off x="762000" y="1897796"/>
            <a:ext cx="7777497" cy="769203"/>
          </a:xfrm>
          <a:prstGeom prst="rect">
            <a:avLst/>
          </a:prstGeom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685800" y="990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</a:rPr>
              <a:t>C</a:t>
            </a:r>
            <a:r>
              <a:rPr lang="en-US" altLang="en-US" sz="2400" dirty="0" smtClean="0">
                <a:solidFill>
                  <a:srgbClr val="002060"/>
                </a:solidFill>
              </a:rPr>
              <a:t>oefficients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F</a:t>
            </a:r>
            <a:r>
              <a:rPr lang="en-US" altLang="en-US" sz="2400" baseline="-25000" dirty="0" err="1" smtClean="0">
                <a:solidFill>
                  <a:srgbClr val="002060"/>
                </a:solidFill>
              </a:rPr>
              <a:t>a</a:t>
            </a:r>
            <a:r>
              <a:rPr lang="en-US" altLang="en-US" sz="2400" dirty="0" smtClean="0">
                <a:solidFill>
                  <a:srgbClr val="002060"/>
                </a:solidFill>
              </a:rPr>
              <a:t> in the differential cross section for the scattering of a photon by an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unpolarized</a:t>
            </a:r>
            <a:r>
              <a:rPr lang="en-US" altLang="en-US" sz="2400" dirty="0" smtClean="0">
                <a:solidFill>
                  <a:srgbClr val="002060"/>
                </a:solidFill>
              </a:rPr>
              <a:t> electron: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16" name="Image 9" descr="Stokes_pa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1"/>
          <a:stretch/>
        </p:blipFill>
        <p:spPr>
          <a:xfrm>
            <a:off x="304527" y="3264809"/>
            <a:ext cx="2747629" cy="1371600"/>
          </a:xfrm>
          <a:prstGeom prst="rect">
            <a:avLst/>
          </a:prstGeom>
        </p:spPr>
      </p:pic>
      <p:pic>
        <p:nvPicPr>
          <p:cNvPr id="17" name="Image 37" descr="Stokes_pa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 r="35334"/>
          <a:stretch/>
        </p:blipFill>
        <p:spPr>
          <a:xfrm>
            <a:off x="3278179" y="3264809"/>
            <a:ext cx="2440977" cy="1371600"/>
          </a:xfrm>
          <a:prstGeom prst="rect">
            <a:avLst/>
          </a:prstGeom>
        </p:spPr>
      </p:pic>
      <p:pic>
        <p:nvPicPr>
          <p:cNvPr id="18" name="Image 38" descr="Stokes_pa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1"/>
          <a:stretch/>
        </p:blipFill>
        <p:spPr>
          <a:xfrm>
            <a:off x="5947756" y="3264809"/>
            <a:ext cx="2819400" cy="1368845"/>
          </a:xfrm>
          <a:prstGeom prst="rect">
            <a:avLst/>
          </a:prstGeom>
        </p:spPr>
      </p:pic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723900" y="276295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Ratio of coefficients of      over independent terms: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67200" y="2688986"/>
            <a:ext cx="457200" cy="609601"/>
            <a:chOff x="4343400" y="4648199"/>
            <a:chExt cx="457200" cy="609601"/>
          </a:xfrm>
        </p:grpSpPr>
        <p:pic>
          <p:nvPicPr>
            <p:cNvPr id="20" name="Image 9" descr="Stokes_par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" t="21998" r="91579" b="33557"/>
            <a:stretch/>
          </p:blipFill>
          <p:spPr>
            <a:xfrm>
              <a:off x="4343400" y="4648199"/>
              <a:ext cx="457200" cy="60960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579620" y="4952999"/>
              <a:ext cx="71128" cy="304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419100" y="46437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In the case of initially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unpolarized</a:t>
            </a:r>
            <a:r>
              <a:rPr lang="en-US" altLang="en-US" sz="2400" dirty="0" smtClean="0">
                <a:solidFill>
                  <a:srgbClr val="002060"/>
                </a:solidFill>
              </a:rPr>
              <a:t> photons: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2149" t="84277" r="61680" b="11914"/>
          <a:stretch/>
        </p:blipFill>
        <p:spPr>
          <a:xfrm>
            <a:off x="1774567" y="5486400"/>
            <a:ext cx="2510844" cy="4184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59883" t="84277" r="32654" b="11914"/>
          <a:stretch/>
        </p:blipFill>
        <p:spPr>
          <a:xfrm>
            <a:off x="5657011" y="5482360"/>
            <a:ext cx="1277189" cy="461240"/>
          </a:xfrm>
          <a:prstGeom prst="rect">
            <a:avLst/>
          </a:prstGeom>
        </p:spPr>
      </p:pic>
      <p:sp>
        <p:nvSpPr>
          <p:cNvPr id="26" name="TextBox 29"/>
          <p:cNvSpPr txBox="1">
            <a:spLocks noChangeArrowheads="1"/>
          </p:cNvSpPr>
          <p:nvPr/>
        </p:nvSpPr>
        <p:spPr bwMode="auto">
          <a:xfrm>
            <a:off x="4390705" y="5461842"/>
            <a:ext cx="1008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and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A0DE-764D-4BCF-8121-D124D9DE328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75" t="46000" r="37501" b="26000"/>
          <a:stretch/>
        </p:blipFill>
        <p:spPr>
          <a:xfrm>
            <a:off x="461356" y="3048000"/>
            <a:ext cx="8477250" cy="2667000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6250" t="18000" r="36876" b="73000"/>
          <a:stretch/>
        </p:blipFill>
        <p:spPr>
          <a:xfrm>
            <a:off x="561875" y="1177636"/>
            <a:ext cx="8124925" cy="8035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57600" y="1353355"/>
            <a:ext cx="381000" cy="4754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3048000" y="1353355"/>
            <a:ext cx="381000" cy="4754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1143000" y="3048000"/>
            <a:ext cx="685800" cy="879562"/>
          </a:xfrm>
          <a:prstGeom prst="rect">
            <a:avLst/>
          </a:prstGeom>
          <a:noFill/>
          <a:ln w="57150">
            <a:solidFill>
              <a:srgbClr val="7BC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723900" y="2244436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Calculating F</a:t>
            </a:r>
            <a:r>
              <a:rPr lang="en-US" altLang="en-US" sz="1600" dirty="0" smtClean="0">
                <a:solidFill>
                  <a:srgbClr val="002060"/>
                </a:solidFill>
              </a:rPr>
              <a:t>0</a:t>
            </a:r>
            <a:r>
              <a:rPr lang="en-US" altLang="en-US" sz="2400" dirty="0" smtClean="0">
                <a:solidFill>
                  <a:srgbClr val="002060"/>
                </a:solidFill>
              </a:rPr>
              <a:t> and F</a:t>
            </a:r>
            <a:r>
              <a:rPr lang="en-US" altLang="en-US" sz="1600" dirty="0" smtClean="0">
                <a:solidFill>
                  <a:srgbClr val="002060"/>
                </a:solidFill>
              </a:rPr>
              <a:t>3</a:t>
            </a:r>
            <a:r>
              <a:rPr lang="en-US" altLang="en-US" sz="2400" dirty="0" smtClean="0">
                <a:solidFill>
                  <a:srgbClr val="002060"/>
                </a:solidFill>
              </a:rPr>
              <a:t>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5000" y="3047999"/>
            <a:ext cx="1219200" cy="87560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4305300" y="2969635"/>
            <a:ext cx="3314700" cy="10689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1295400" y="1189414"/>
            <a:ext cx="1676400" cy="8756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92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4724400" y="1219200"/>
            <a:ext cx="8477250" cy="2879418"/>
            <a:chOff x="461356" y="2505039"/>
            <a:chExt cx="8477250" cy="2879418"/>
          </a:xfrm>
        </p:grpSpPr>
        <p:sp>
          <p:nvSpPr>
            <p:cNvPr id="40" name="Rectangle 39"/>
            <p:cNvSpPr/>
            <p:nvPr/>
          </p:nvSpPr>
          <p:spPr>
            <a:xfrm>
              <a:off x="833646" y="2893538"/>
              <a:ext cx="946584" cy="1543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6875" t="46000" r="37501" b="26000"/>
            <a:stretch/>
          </p:blipFill>
          <p:spPr>
            <a:xfrm>
              <a:off x="461356" y="2717457"/>
              <a:ext cx="8477250" cy="26670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1143000" y="2717457"/>
              <a:ext cx="685800" cy="879562"/>
            </a:xfrm>
            <a:prstGeom prst="rect">
              <a:avLst/>
            </a:prstGeom>
            <a:noFill/>
            <a:ln w="57150">
              <a:solidFill>
                <a:srgbClr val="7BC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05000" y="2717456"/>
              <a:ext cx="1219200" cy="875607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05300" y="2639092"/>
              <a:ext cx="3314700" cy="106896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58984" y="2590800"/>
              <a:ext cx="6980216" cy="2787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5460" y="2505039"/>
              <a:ext cx="591378" cy="1507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-646352" y="4273120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where</a:t>
            </a:r>
            <a:r>
              <a:rPr lang="en-US" altLang="en-US" sz="2400" dirty="0" smtClean="0">
                <a:solidFill>
                  <a:srgbClr val="002060"/>
                </a:solidFill>
              </a:rPr>
              <a:t>  M =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m</a:t>
            </a:r>
            <a:r>
              <a:rPr lang="en-US" altLang="en-US" sz="1600" dirty="0" err="1" smtClean="0">
                <a:solidFill>
                  <a:srgbClr val="002060"/>
                </a:solidFill>
              </a:rPr>
              <a:t>e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</a:t>
            </a:r>
            <a:r>
              <a:rPr lang="en-US" altLang="en-US" sz="2400" dirty="0">
                <a:solidFill>
                  <a:srgbClr val="002060"/>
                </a:solidFill>
              </a:rPr>
              <a:t>,</a:t>
            </a:r>
            <a:r>
              <a:rPr lang="en-US" altLang="en-US" sz="2400" dirty="0" smtClean="0">
                <a:solidFill>
                  <a:srgbClr val="002060"/>
                </a:solidFill>
              </a:rPr>
              <a:t>                        and                        .  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1875" t="11001" r="40625" b="78999"/>
          <a:stretch/>
        </p:blipFill>
        <p:spPr>
          <a:xfrm>
            <a:off x="526334" y="2895600"/>
            <a:ext cx="8084266" cy="1063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5000" t="18000" r="65000" b="74000"/>
          <a:stretch/>
        </p:blipFill>
        <p:spPr>
          <a:xfrm>
            <a:off x="2723049" y="3992623"/>
            <a:ext cx="1768354" cy="8841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5625" t="18999" r="53750" b="74001"/>
          <a:stretch/>
        </p:blipFill>
        <p:spPr>
          <a:xfrm>
            <a:off x="5257276" y="4079161"/>
            <a:ext cx="1913343" cy="787847"/>
          </a:xfrm>
          <a:prstGeom prst="rect">
            <a:avLst/>
          </a:prstGeom>
        </p:spPr>
      </p:pic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7303454" y="4248688"/>
            <a:ext cx="1264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Hence: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A0DE-764D-4BCF-8121-D124D9DE328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723900" y="889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Calculating F</a:t>
            </a:r>
            <a:r>
              <a:rPr lang="en-US" altLang="en-US" sz="1600" dirty="0" smtClean="0">
                <a:solidFill>
                  <a:srgbClr val="002060"/>
                </a:solidFill>
              </a:rPr>
              <a:t>0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8959" y="5105400"/>
            <a:ext cx="8400686" cy="1102689"/>
            <a:chOff x="1220247" y="609600"/>
            <a:chExt cx="6590253" cy="7620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l="13751" t="28000" r="33124" b="63000"/>
            <a:stretch/>
          </p:blipFill>
          <p:spPr>
            <a:xfrm>
              <a:off x="1333500" y="609600"/>
              <a:ext cx="6477000" cy="6858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220247" y="762000"/>
              <a:ext cx="151353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057400" y="5250353"/>
            <a:ext cx="381000" cy="47544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/>
          <p:cNvSpPr/>
          <p:nvPr/>
        </p:nvSpPr>
        <p:spPr>
          <a:xfrm>
            <a:off x="2971800" y="5732645"/>
            <a:ext cx="381000" cy="365176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ectangle 27"/>
          <p:cNvSpPr/>
          <p:nvPr/>
        </p:nvSpPr>
        <p:spPr>
          <a:xfrm>
            <a:off x="3962400" y="5747682"/>
            <a:ext cx="381000" cy="365176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/>
          <p:cNvSpPr/>
          <p:nvPr/>
        </p:nvSpPr>
        <p:spPr>
          <a:xfrm>
            <a:off x="4530222" y="5747682"/>
            <a:ext cx="381000" cy="365176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r="60825"/>
          <a:stretch/>
        </p:blipFill>
        <p:spPr>
          <a:xfrm>
            <a:off x="2575235" y="1411655"/>
            <a:ext cx="2286000" cy="926672"/>
          </a:xfrm>
          <a:prstGeom prst="rect">
            <a:avLst/>
          </a:prstGeom>
        </p:spPr>
      </p:pic>
      <p:sp>
        <p:nvSpPr>
          <p:cNvPr id="45" name="TextBox 29"/>
          <p:cNvSpPr txBox="1">
            <a:spLocks noChangeArrowheads="1"/>
          </p:cNvSpPr>
          <p:nvPr/>
        </p:nvSpPr>
        <p:spPr bwMode="auto">
          <a:xfrm>
            <a:off x="4713514" y="1668975"/>
            <a:ext cx="74352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=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54" name="TextBox 29"/>
          <p:cNvSpPr txBox="1">
            <a:spLocks noChangeArrowheads="1"/>
          </p:cNvSpPr>
          <p:nvPr/>
        </p:nvSpPr>
        <p:spPr bwMode="auto">
          <a:xfrm>
            <a:off x="754302" y="25146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We have: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7200" y="5410200"/>
            <a:ext cx="381000" cy="4754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209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1295400"/>
            <a:ext cx="8753396" cy="53076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A0DE-764D-4BCF-8121-D124D9DE328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76" t="57000" r="73357" b="28000"/>
          <a:stretch/>
        </p:blipFill>
        <p:spPr>
          <a:xfrm>
            <a:off x="5328710" y="1066800"/>
            <a:ext cx="3465309" cy="1458984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723900" y="889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Calculating F</a:t>
            </a:r>
            <a:r>
              <a:rPr lang="en-US" altLang="en-US" sz="1600" dirty="0" smtClean="0">
                <a:solidFill>
                  <a:srgbClr val="002060"/>
                </a:solidFill>
              </a:rPr>
              <a:t>0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29308" y="12954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In the co-moving frame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5562600"/>
            <a:ext cx="76200" cy="122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5841076" y="5562600"/>
            <a:ext cx="76200" cy="122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7718" t="57000" r="54157" b="28000"/>
          <a:stretch/>
        </p:blipFill>
        <p:spPr>
          <a:xfrm>
            <a:off x="5841076" y="2743200"/>
            <a:ext cx="2939088" cy="1520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6984" t="57000" r="33124" b="28000"/>
          <a:stretch/>
        </p:blipFill>
        <p:spPr>
          <a:xfrm>
            <a:off x="5733040" y="4648200"/>
            <a:ext cx="3128364" cy="14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Tania Garrigoux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Jetpol, Ierapetra,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5A0DE-764D-4BCF-8121-D124D9DE328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600200" y="152400"/>
            <a:ext cx="6477000" cy="762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u="sng" kern="0" dirty="0" smtClean="0">
                <a:solidFill>
                  <a:srgbClr val="2D2D8A"/>
                </a:solidFill>
              </a:rPr>
              <a:t>Polarization in the IC scenario</a:t>
            </a:r>
            <a:endParaRPr lang="en-US" altLang="en-US" u="sng" kern="0" dirty="0" smtClean="0">
              <a:solidFill>
                <a:srgbClr val="2D2D8A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000" t="32000" r="43125" b="54000"/>
          <a:stretch/>
        </p:blipFill>
        <p:spPr>
          <a:xfrm>
            <a:off x="2819400" y="3581400"/>
            <a:ext cx="6333843" cy="1323489"/>
          </a:xfrm>
          <a:prstGeom prst="rect">
            <a:avLst/>
          </a:prstGeom>
        </p:spPr>
      </p:pic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723900" y="889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Calculating F</a:t>
            </a:r>
            <a:r>
              <a:rPr lang="en-US" altLang="en-US" sz="1600" dirty="0" smtClean="0">
                <a:solidFill>
                  <a:srgbClr val="002060"/>
                </a:solidFill>
              </a:rPr>
              <a:t>0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-2362200" y="3995276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Kinematic </a:t>
            </a:r>
            <a:r>
              <a:rPr lang="en-US" altLang="en-US" sz="2400" dirty="0" smtClean="0">
                <a:solidFill>
                  <a:srgbClr val="002060"/>
                </a:solidFill>
              </a:rPr>
              <a:t>invariants: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489346" y="2545895"/>
            <a:ext cx="85257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1" dirty="0" smtClean="0">
                <a:solidFill>
                  <a:srgbClr val="002060"/>
                </a:solidFill>
              </a:rPr>
              <a:t>p</a:t>
            </a:r>
            <a:r>
              <a:rPr lang="en-US" altLang="en-US" sz="2400" dirty="0" smtClean="0">
                <a:solidFill>
                  <a:srgbClr val="002060"/>
                </a:solidFill>
              </a:rPr>
              <a:t> and  </a:t>
            </a:r>
            <a:r>
              <a:rPr lang="en-US" altLang="en-US" sz="2400" i="1" dirty="0" smtClean="0">
                <a:solidFill>
                  <a:srgbClr val="002060"/>
                </a:solidFill>
              </a:rPr>
              <a:t>k </a:t>
            </a:r>
            <a:r>
              <a:rPr lang="en-US" altLang="en-US" sz="2400" dirty="0" smtClean="0">
                <a:solidFill>
                  <a:srgbClr val="002060"/>
                </a:solidFill>
              </a:rPr>
              <a:t>: 4-momenta of the e</a:t>
            </a:r>
            <a:r>
              <a:rPr lang="en-US" altLang="en-US" sz="3200" baseline="30000" dirty="0">
                <a:solidFill>
                  <a:srgbClr val="002060"/>
                </a:solidFill>
              </a:rPr>
              <a:t>-</a:t>
            </a:r>
            <a:r>
              <a:rPr lang="en-US" altLang="en-US" sz="2400" dirty="0" smtClean="0">
                <a:solidFill>
                  <a:srgbClr val="002060"/>
                </a:solidFill>
              </a:rPr>
              <a:t> and the photon before collision</a:t>
            </a:r>
          </a:p>
          <a:p>
            <a:pPr eaLnBrk="1" hangingPunct="1"/>
            <a:endParaRPr lang="en-US" altLang="en-US" sz="1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400" i="1" dirty="0" smtClean="0">
                <a:solidFill>
                  <a:srgbClr val="002060"/>
                </a:solidFill>
              </a:rPr>
              <a:t>p’ </a:t>
            </a:r>
            <a:r>
              <a:rPr lang="en-US" altLang="en-US" sz="2400" dirty="0" smtClean="0">
                <a:solidFill>
                  <a:srgbClr val="002060"/>
                </a:solidFill>
              </a:rPr>
              <a:t>and </a:t>
            </a:r>
            <a:r>
              <a:rPr lang="en-US" altLang="en-US" sz="2400" i="1" dirty="0" smtClean="0">
                <a:solidFill>
                  <a:srgbClr val="002060"/>
                </a:solidFill>
              </a:rPr>
              <a:t>k’ </a:t>
            </a:r>
            <a:r>
              <a:rPr lang="en-US" altLang="en-US" sz="2400" dirty="0" smtClean="0">
                <a:solidFill>
                  <a:srgbClr val="002060"/>
                </a:solidFill>
              </a:rPr>
              <a:t>: 4-momenta after the collision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959" y="1371600"/>
            <a:ext cx="8400686" cy="1102689"/>
            <a:chOff x="1220247" y="609600"/>
            <a:chExt cx="6590253" cy="762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3751" t="28000" r="33124" b="63000"/>
            <a:stretch/>
          </p:blipFill>
          <p:spPr>
            <a:xfrm>
              <a:off x="1333500" y="609600"/>
              <a:ext cx="6477000" cy="685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220247" y="762000"/>
              <a:ext cx="151353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89346" y="1734355"/>
            <a:ext cx="381000" cy="4754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2057400" y="1516553"/>
            <a:ext cx="381000" cy="47544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2971800" y="1998845"/>
            <a:ext cx="381000" cy="36517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/>
          <p:cNvSpPr/>
          <p:nvPr/>
        </p:nvSpPr>
        <p:spPr>
          <a:xfrm>
            <a:off x="3962400" y="2013882"/>
            <a:ext cx="381000" cy="365176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/>
          <p:cNvSpPr/>
          <p:nvPr/>
        </p:nvSpPr>
        <p:spPr>
          <a:xfrm>
            <a:off x="4530222" y="2013882"/>
            <a:ext cx="381000" cy="365176"/>
          </a:xfrm>
          <a:prstGeom prst="rect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2" name="Group 21"/>
          <p:cNvGrpSpPr/>
          <p:nvPr/>
        </p:nvGrpSpPr>
        <p:grpSpPr>
          <a:xfrm>
            <a:off x="152400" y="4876800"/>
            <a:ext cx="4648200" cy="745808"/>
            <a:chOff x="-914400" y="3505200"/>
            <a:chExt cx="3581400" cy="533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5000" t="51000" r="73750" b="42000"/>
            <a:stretch/>
          </p:blipFill>
          <p:spPr>
            <a:xfrm>
              <a:off x="-914400" y="3505200"/>
              <a:ext cx="2590800" cy="5334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00200" y="3733800"/>
              <a:ext cx="762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52600" y="3810000"/>
              <a:ext cx="76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62200" y="3657600"/>
              <a:ext cx="76200" cy="241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l="12500" t="93000" r="80000" b="1958"/>
            <a:stretch/>
          </p:blipFill>
          <p:spPr>
            <a:xfrm>
              <a:off x="1613140" y="3557929"/>
              <a:ext cx="914400" cy="3841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l="56875" t="93041" r="42500" b="2000"/>
            <a:stretch/>
          </p:blipFill>
          <p:spPr>
            <a:xfrm>
              <a:off x="2514600" y="3564278"/>
              <a:ext cx="76200" cy="37782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56875" t="93041" r="42500" b="2000"/>
            <a:stretch/>
          </p:blipFill>
          <p:spPr>
            <a:xfrm>
              <a:off x="2590800" y="3564279"/>
              <a:ext cx="76200" cy="377825"/>
            </a:xfrm>
            <a:prstGeom prst="rect">
              <a:avLst/>
            </a:prstGeom>
          </p:spPr>
        </p:pic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2000" y="5562600"/>
            <a:ext cx="96427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with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2500" t="93000" r="42500" b="2000"/>
          <a:stretch/>
        </p:blipFill>
        <p:spPr>
          <a:xfrm>
            <a:off x="1659686" y="5562600"/>
            <a:ext cx="7255714" cy="50386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14462" y="4985861"/>
            <a:ext cx="381000" cy="47544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2500" t="52743" r="47500" b="44257"/>
          <a:stretch/>
        </p:blipFill>
        <p:spPr>
          <a:xfrm>
            <a:off x="2715007" y="5089443"/>
            <a:ext cx="1945643" cy="3648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602804" y="4985861"/>
            <a:ext cx="235896" cy="442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Rectangle 34"/>
          <p:cNvSpPr/>
          <p:nvPr/>
        </p:nvSpPr>
        <p:spPr>
          <a:xfrm>
            <a:off x="489346" y="1735857"/>
            <a:ext cx="381000" cy="47544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94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2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0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1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0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2"/>
  <p:tag name="COUNTDOWNSTYLE" val="2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23407</TotalTime>
  <Words>664</Words>
  <Application>Microsoft Office PowerPoint</Application>
  <PresentationFormat>On-screen Show (4:3)</PresentationFormat>
  <Paragraphs>183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Symbol</vt:lpstr>
      <vt:lpstr>Tahoma</vt:lpstr>
      <vt:lpstr>Default Design</vt:lpstr>
      <vt:lpstr>PowerPoint Presentation</vt:lpstr>
      <vt:lpstr>Leptonic Blazar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Ohio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Spectral Energy Distributions and Variability  of BL Lacertae in 2000</dc:title>
  <dc:creator>Markus Boettcher</dc:creator>
  <cp:lastModifiedBy>Morgan O'Kennedy</cp:lastModifiedBy>
  <cp:revision>1300</cp:revision>
  <dcterms:created xsi:type="dcterms:W3CDTF">2003-10-14T13:36:42Z</dcterms:created>
  <dcterms:modified xsi:type="dcterms:W3CDTF">2017-06-13T07:00:48Z</dcterms:modified>
</cp:coreProperties>
</file>