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ov" ContentType="video/quicktime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6" r:id="rId13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1pPr>
    <a:lvl2pPr marL="0" marR="0" indent="3429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2pPr>
    <a:lvl3pPr marL="0" marR="0" indent="685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3pPr>
    <a:lvl4pPr marL="0" marR="0" indent="10287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4pPr>
    <a:lvl5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5pPr>
    <a:lvl6pPr marL="0" marR="0" indent="17145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6pPr>
    <a:lvl7pPr marL="0" marR="0" indent="2057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7pPr>
    <a:lvl8pPr marL="0" marR="0" indent="24003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8pPr>
    <a:lvl9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3290"/>
    <a:srgbClr val="FAF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13328F"/>
        </a:fontRef>
        <a:srgbClr val="13328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13328F"/>
        </a:fontRef>
        <a:srgbClr val="13328F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13328F"/>
        </a:fontRef>
        <a:srgbClr val="13328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13328F"/>
        </a:fontRef>
        <a:srgbClr val="13328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13328F"/>
        </a:fontRef>
        <a:srgbClr val="13328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13328F"/>
        </a:fontRef>
        <a:srgbClr val="13328F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13328F"/>
        </a:fontRef>
        <a:srgbClr val="13328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13328F"/>
        </a:fontRef>
        <a:srgbClr val="13328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769"/>
    <p:restoredTop sz="94749"/>
  </p:normalViewPr>
  <p:slideViewPr>
    <p:cSldViewPr snapToGrid="0" snapToObjects="1">
      <p:cViewPr>
        <p:scale>
          <a:sx n="140" d="100"/>
          <a:sy n="140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5083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12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0784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632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pt template detailed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427037" y="1600200"/>
            <a:ext cx="8151813" cy="52578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427037" y="6477000"/>
            <a:ext cx="6616701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buClr>
                <a:srgbClr val="FFFFFF"/>
              </a:buClr>
              <a:buFont typeface="Verdana"/>
              <a:defRPr sz="9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pP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9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Verdana"/>
              </a:rPr>
              <a:t> ASTRON is part of the Netherlands Organisation for Scientific Research (NWO)</a:t>
            </a:r>
          </a:p>
        </p:txBody>
      </p:sp>
      <p:pic>
        <p:nvPicPr>
          <p:cNvPr id="23" name="ASTRON_Achtergrond_03_01.png"/>
          <p:cNvPicPr>
            <a:picLocks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3175" y="0"/>
            <a:ext cx="9140825" cy="2138363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hape 24"/>
          <p:cNvSpPr/>
          <p:nvPr/>
        </p:nvSpPr>
        <p:spPr>
          <a:xfrm>
            <a:off x="5338514" y="1247775"/>
            <a:ext cx="3259386" cy="190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lnSpc>
                <a:spcPct val="120000"/>
              </a:lnSpc>
              <a:buClr>
                <a:srgbClr val="000000"/>
              </a:buClr>
              <a:buFont typeface="Verdana"/>
              <a:defRPr sz="1200"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r>
              <a:t>Netherlands Institute for Radio Astronomy</a:t>
            </a:r>
          </a:p>
        </p:txBody>
      </p:sp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427037" y="2286000"/>
            <a:ext cx="7466013" cy="2590800"/>
          </a:xfrm>
          <a:prstGeom prst="rect">
            <a:avLst/>
          </a:prstGeom>
        </p:spPr>
        <p:txBody>
          <a:bodyPr/>
          <a:lstStyle>
            <a:lvl1pPr>
              <a:tabLst>
                <a:tab pos="342900" algn="l"/>
                <a:tab pos="914400" algn="l"/>
              </a:tabLst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sz="half" idx="1"/>
          </p:nvPr>
        </p:nvSpPr>
        <p:spPr>
          <a:xfrm>
            <a:off x="427037" y="4876800"/>
            <a:ext cx="7466013" cy="1981200"/>
          </a:xfrm>
          <a:prstGeom prst="rect">
            <a:avLst/>
          </a:prstGeom>
        </p:spPr>
        <p:txBody>
          <a:bodyPr/>
          <a:lstStyle>
            <a:lvl1pPr marL="0" marR="179999" indent="0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Tx/>
              <a:buFont typeface="Wingdings"/>
              <a:buNone/>
              <a:tabLst>
                <a:tab pos="482600" algn="l"/>
                <a:tab pos="914400" algn="l"/>
              </a:tabLst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590550" marR="179999" indent="-119062" algn="ctr">
              <a:tabLst>
                <a:tab pos="482600" algn="l"/>
                <a:tab pos="914400" algn="l"/>
              </a:tabLst>
            </a:lvl2pPr>
            <a:lvl3pPr marL="1143000" marR="179999" indent="-228600" algn="ctr">
              <a:tabLst>
                <a:tab pos="482600" algn="l"/>
                <a:tab pos="914400" algn="l"/>
              </a:tabLst>
            </a:lvl3pPr>
            <a:lvl4pPr marL="1714500" marR="179999" indent="-342900" algn="ctr">
              <a:tabLst>
                <a:tab pos="482600" algn="l"/>
                <a:tab pos="914400" algn="l"/>
              </a:tabLst>
            </a:lvl4pPr>
            <a:lvl5pPr marL="2820987" marR="179999" indent="-744537" algn="ctr">
              <a:tabLst>
                <a:tab pos="482600" algn="l"/>
                <a:tab pos="914400" algn="l"/>
              </a:tabLst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/>
        </p:nvSpPr>
        <p:spPr>
          <a:xfrm>
            <a:off x="427037" y="6477000"/>
            <a:ext cx="5905501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buClr>
                <a:srgbClr val="FFFFFF"/>
              </a:buClr>
              <a:buFont typeface="Verdana"/>
              <a:defRPr sz="9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r>
              <a:t> 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7888510" y="6477000"/>
            <a:ext cx="174180" cy="1524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ctr" defTabSz="584200">
              <a:defRPr sz="1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179999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42900" algn="l"/>
          <a:tab pos="914400" algn="l"/>
        </a:tabLst>
        <a:defRPr sz="2400" b="0" i="0" u="none" strike="noStrike" cap="none" spc="0" baseline="0">
          <a:ln>
            <a:noFill/>
          </a:ln>
          <a:solidFill>
            <a:srgbClr val="13328F"/>
          </a:solidFill>
          <a:uFill>
            <a:solidFill>
              <a:srgbClr val="13328F"/>
            </a:solidFill>
          </a:uFill>
          <a:latin typeface="+mn-lt"/>
          <a:ea typeface="+mn-ea"/>
          <a:cs typeface="+mn-cs"/>
          <a:sym typeface="Verdana"/>
        </a:defRPr>
      </a:lvl1pPr>
      <a:lvl2pPr marL="0" marR="179999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42900" algn="l"/>
          <a:tab pos="914400" algn="l"/>
        </a:tabLst>
        <a:defRPr sz="2400" b="0" i="0" u="none" strike="noStrike" cap="none" spc="0" baseline="0">
          <a:ln>
            <a:noFill/>
          </a:ln>
          <a:solidFill>
            <a:srgbClr val="13328F"/>
          </a:solidFill>
          <a:uFill>
            <a:solidFill>
              <a:srgbClr val="13328F"/>
            </a:solidFill>
          </a:uFill>
          <a:latin typeface="+mn-lt"/>
          <a:ea typeface="+mn-ea"/>
          <a:cs typeface="+mn-cs"/>
          <a:sym typeface="Verdana"/>
        </a:defRPr>
      </a:lvl2pPr>
      <a:lvl3pPr marL="0" marR="179999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42900" algn="l"/>
          <a:tab pos="914400" algn="l"/>
        </a:tabLst>
        <a:defRPr sz="2400" b="0" i="0" u="none" strike="noStrike" cap="none" spc="0" baseline="0">
          <a:ln>
            <a:noFill/>
          </a:ln>
          <a:solidFill>
            <a:srgbClr val="13328F"/>
          </a:solidFill>
          <a:uFill>
            <a:solidFill>
              <a:srgbClr val="13328F"/>
            </a:solidFill>
          </a:uFill>
          <a:latin typeface="+mn-lt"/>
          <a:ea typeface="+mn-ea"/>
          <a:cs typeface="+mn-cs"/>
          <a:sym typeface="Verdana"/>
        </a:defRPr>
      </a:lvl3pPr>
      <a:lvl4pPr marL="0" marR="179999" indent="685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42900" algn="l"/>
          <a:tab pos="914400" algn="l"/>
        </a:tabLst>
        <a:defRPr sz="2400" b="0" i="0" u="none" strike="noStrike" cap="none" spc="0" baseline="0">
          <a:ln>
            <a:noFill/>
          </a:ln>
          <a:solidFill>
            <a:srgbClr val="13328F"/>
          </a:solidFill>
          <a:uFill>
            <a:solidFill>
              <a:srgbClr val="13328F"/>
            </a:solidFill>
          </a:uFill>
          <a:latin typeface="+mn-lt"/>
          <a:ea typeface="+mn-ea"/>
          <a:cs typeface="+mn-cs"/>
          <a:sym typeface="Verdana"/>
        </a:defRPr>
      </a:lvl4pPr>
      <a:lvl5pPr marL="0" marR="179999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42900" algn="l"/>
          <a:tab pos="914400" algn="l"/>
        </a:tabLst>
        <a:defRPr sz="2400" b="0" i="0" u="none" strike="noStrike" cap="none" spc="0" baseline="0">
          <a:ln>
            <a:noFill/>
          </a:ln>
          <a:solidFill>
            <a:srgbClr val="13328F"/>
          </a:solidFill>
          <a:uFill>
            <a:solidFill>
              <a:srgbClr val="13328F"/>
            </a:solidFill>
          </a:uFill>
          <a:latin typeface="+mn-lt"/>
          <a:ea typeface="+mn-ea"/>
          <a:cs typeface="+mn-cs"/>
          <a:sym typeface="Verdana"/>
        </a:defRPr>
      </a:lvl5pPr>
      <a:lvl6pPr marL="0" marR="179999" indent="1143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42900" algn="l"/>
          <a:tab pos="914400" algn="l"/>
        </a:tabLst>
        <a:defRPr sz="2400" b="0" i="0" u="none" strike="noStrike" cap="none" spc="0" baseline="0">
          <a:ln>
            <a:noFill/>
          </a:ln>
          <a:solidFill>
            <a:srgbClr val="13328F"/>
          </a:solidFill>
          <a:uFill>
            <a:solidFill>
              <a:srgbClr val="13328F"/>
            </a:solidFill>
          </a:uFill>
          <a:latin typeface="+mn-lt"/>
          <a:ea typeface="+mn-ea"/>
          <a:cs typeface="+mn-cs"/>
          <a:sym typeface="Verdana"/>
        </a:defRPr>
      </a:lvl6pPr>
      <a:lvl7pPr marL="0" marR="179999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42900" algn="l"/>
          <a:tab pos="914400" algn="l"/>
        </a:tabLst>
        <a:defRPr sz="2400" b="0" i="0" u="none" strike="noStrike" cap="none" spc="0" baseline="0">
          <a:ln>
            <a:noFill/>
          </a:ln>
          <a:solidFill>
            <a:srgbClr val="13328F"/>
          </a:solidFill>
          <a:uFill>
            <a:solidFill>
              <a:srgbClr val="13328F"/>
            </a:solidFill>
          </a:uFill>
          <a:latin typeface="+mn-lt"/>
          <a:ea typeface="+mn-ea"/>
          <a:cs typeface="+mn-cs"/>
          <a:sym typeface="Verdana"/>
        </a:defRPr>
      </a:lvl7pPr>
      <a:lvl8pPr marL="0" marR="179999" indent="1600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42900" algn="l"/>
          <a:tab pos="914400" algn="l"/>
        </a:tabLst>
        <a:defRPr sz="2400" b="0" i="0" u="none" strike="noStrike" cap="none" spc="0" baseline="0">
          <a:ln>
            <a:noFill/>
          </a:ln>
          <a:solidFill>
            <a:srgbClr val="13328F"/>
          </a:solidFill>
          <a:uFill>
            <a:solidFill>
              <a:srgbClr val="13328F"/>
            </a:solidFill>
          </a:uFill>
          <a:latin typeface="+mn-lt"/>
          <a:ea typeface="+mn-ea"/>
          <a:cs typeface="+mn-cs"/>
          <a:sym typeface="Verdana"/>
        </a:defRPr>
      </a:lvl8pPr>
      <a:lvl9pPr marL="0" marR="179999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42900" algn="l"/>
          <a:tab pos="914400" algn="l"/>
        </a:tabLst>
        <a:defRPr sz="2400" b="0" i="0" u="none" strike="noStrike" cap="none" spc="0" baseline="0">
          <a:ln>
            <a:noFill/>
          </a:ln>
          <a:solidFill>
            <a:srgbClr val="13328F"/>
          </a:solidFill>
          <a:uFill>
            <a:solidFill>
              <a:srgbClr val="13328F"/>
            </a:solidFill>
          </a:uFill>
          <a:latin typeface="+mn-lt"/>
          <a:ea typeface="+mn-ea"/>
          <a:cs typeface="+mn-cs"/>
          <a:sym typeface="Verdana"/>
        </a:defRPr>
      </a:lvl9pPr>
    </p:titleStyle>
    <p:bodyStyle>
      <a:lvl1pPr marL="282575" marR="0" indent="-282575" algn="l" defTabSz="9144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13328F"/>
        </a:buClr>
        <a:buSzPct val="100000"/>
        <a:buFont typeface="Verdana"/>
        <a:buAutoNum type="arabicPeriod"/>
        <a:tabLst/>
        <a:defRPr sz="2000" b="0" i="0" u="none" strike="noStrike" cap="none" spc="0" baseline="0">
          <a:ln>
            <a:noFill/>
          </a:ln>
          <a:solidFill>
            <a:srgbClr val="13328F"/>
          </a:solidFill>
          <a:uFill>
            <a:solidFill>
              <a:srgbClr val="13328F"/>
            </a:solidFill>
          </a:uFill>
          <a:latin typeface="+mn-lt"/>
          <a:ea typeface="+mn-ea"/>
          <a:cs typeface="+mn-cs"/>
          <a:sym typeface="Verdana"/>
        </a:defRPr>
      </a:lvl1pPr>
      <a:lvl2pPr marL="858837" marR="0" indent="-282575" algn="l" defTabSz="9144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13328F"/>
        </a:buClr>
        <a:buSzPct val="100000"/>
        <a:buFont typeface="Verdana"/>
        <a:buAutoNum type="arabicPeriod"/>
        <a:tabLst/>
        <a:defRPr sz="2000" b="0" i="0" u="none" strike="noStrike" cap="none" spc="0" baseline="0">
          <a:ln>
            <a:noFill/>
          </a:ln>
          <a:solidFill>
            <a:srgbClr val="13328F"/>
          </a:solidFill>
          <a:uFill>
            <a:solidFill>
              <a:srgbClr val="13328F"/>
            </a:solidFill>
          </a:uFill>
          <a:latin typeface="+mn-lt"/>
          <a:ea typeface="+mn-ea"/>
          <a:cs typeface="+mn-cs"/>
          <a:sym typeface="Verdana"/>
        </a:defRPr>
      </a:lvl2pPr>
      <a:lvl3pPr marL="1338262" marR="0" indent="-195262" algn="l" defTabSz="9144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13328F"/>
        </a:buClr>
        <a:buSzPct val="100000"/>
        <a:buFont typeface="Verdana"/>
        <a:buChar char=""/>
        <a:tabLst/>
        <a:defRPr sz="2000" b="0" i="0" u="none" strike="noStrike" cap="none" spc="0" baseline="0">
          <a:ln>
            <a:noFill/>
          </a:ln>
          <a:solidFill>
            <a:srgbClr val="13328F"/>
          </a:solidFill>
          <a:uFill>
            <a:solidFill>
              <a:srgbClr val="13328F"/>
            </a:solidFill>
          </a:uFill>
          <a:latin typeface="+mn-lt"/>
          <a:ea typeface="+mn-ea"/>
          <a:cs typeface="+mn-cs"/>
          <a:sym typeface="Verdana"/>
        </a:defRPr>
      </a:lvl3pPr>
      <a:lvl4pPr marL="1909762" marR="0" indent="-195262" algn="l" defTabSz="9144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13328F"/>
        </a:buClr>
        <a:buSzPct val="100000"/>
        <a:buFont typeface="Verdana"/>
        <a:buChar char=""/>
        <a:tabLst/>
        <a:defRPr sz="2000" b="0" i="0" u="none" strike="noStrike" cap="none" spc="0" baseline="0">
          <a:ln>
            <a:noFill/>
          </a:ln>
          <a:solidFill>
            <a:srgbClr val="13328F"/>
          </a:solidFill>
          <a:uFill>
            <a:solidFill>
              <a:srgbClr val="13328F"/>
            </a:solidFill>
          </a:uFill>
          <a:latin typeface="+mn-lt"/>
          <a:ea typeface="+mn-ea"/>
          <a:cs typeface="+mn-cs"/>
          <a:sym typeface="Verdana"/>
        </a:defRPr>
      </a:lvl4pPr>
      <a:lvl5pPr marL="2471737" marR="0" indent="-188912" algn="l" defTabSz="9144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13328F"/>
        </a:buClr>
        <a:buSzPct val="100000"/>
        <a:buFont typeface="Verdana"/>
        <a:buChar char=""/>
        <a:tabLst/>
        <a:defRPr sz="2000" b="0" i="0" u="none" strike="noStrike" cap="none" spc="0" baseline="0">
          <a:ln>
            <a:noFill/>
          </a:ln>
          <a:solidFill>
            <a:srgbClr val="13328F"/>
          </a:solidFill>
          <a:uFill>
            <a:solidFill>
              <a:srgbClr val="13328F"/>
            </a:solidFill>
          </a:uFill>
          <a:latin typeface="+mn-lt"/>
          <a:ea typeface="+mn-ea"/>
          <a:cs typeface="+mn-cs"/>
          <a:sym typeface="Verdana"/>
        </a:defRPr>
      </a:lvl5pPr>
      <a:lvl6pPr marL="2471737" marR="0" indent="-188912" algn="l" defTabSz="9144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13328F"/>
        </a:buClr>
        <a:buSzPct val="100000"/>
        <a:buFont typeface="Verdana"/>
        <a:buChar char=""/>
        <a:tabLst/>
        <a:defRPr sz="2000" b="0" i="0" u="none" strike="noStrike" cap="none" spc="0" baseline="0">
          <a:ln>
            <a:noFill/>
          </a:ln>
          <a:solidFill>
            <a:srgbClr val="13328F"/>
          </a:solidFill>
          <a:uFill>
            <a:solidFill>
              <a:srgbClr val="13328F"/>
            </a:solidFill>
          </a:uFill>
          <a:latin typeface="+mn-lt"/>
          <a:ea typeface="+mn-ea"/>
          <a:cs typeface="+mn-cs"/>
          <a:sym typeface="Verdana"/>
        </a:defRPr>
      </a:lvl6pPr>
      <a:lvl7pPr marL="2471737" marR="0" indent="-188912" algn="l" defTabSz="9144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13328F"/>
        </a:buClr>
        <a:buSzPct val="100000"/>
        <a:buFont typeface="Verdana"/>
        <a:buChar char=""/>
        <a:tabLst/>
        <a:defRPr sz="2000" b="0" i="0" u="none" strike="noStrike" cap="none" spc="0" baseline="0">
          <a:ln>
            <a:noFill/>
          </a:ln>
          <a:solidFill>
            <a:srgbClr val="13328F"/>
          </a:solidFill>
          <a:uFill>
            <a:solidFill>
              <a:srgbClr val="13328F"/>
            </a:solidFill>
          </a:uFill>
          <a:latin typeface="+mn-lt"/>
          <a:ea typeface="+mn-ea"/>
          <a:cs typeface="+mn-cs"/>
          <a:sym typeface="Verdana"/>
        </a:defRPr>
      </a:lvl7pPr>
      <a:lvl8pPr marL="2471737" marR="0" indent="-188912" algn="l" defTabSz="9144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13328F"/>
        </a:buClr>
        <a:buSzPct val="100000"/>
        <a:buFont typeface="Verdana"/>
        <a:buChar char=""/>
        <a:tabLst/>
        <a:defRPr sz="2000" b="0" i="0" u="none" strike="noStrike" cap="none" spc="0" baseline="0">
          <a:ln>
            <a:noFill/>
          </a:ln>
          <a:solidFill>
            <a:srgbClr val="13328F"/>
          </a:solidFill>
          <a:uFill>
            <a:solidFill>
              <a:srgbClr val="13328F"/>
            </a:solidFill>
          </a:uFill>
          <a:latin typeface="+mn-lt"/>
          <a:ea typeface="+mn-ea"/>
          <a:cs typeface="+mn-cs"/>
          <a:sym typeface="Verdana"/>
        </a:defRPr>
      </a:lvl8pPr>
      <a:lvl9pPr marL="2471737" marR="0" indent="-188912" algn="l" defTabSz="914400" rtl="0" latinLnBrk="0">
        <a:lnSpc>
          <a:spcPct val="120000"/>
        </a:lnSpc>
        <a:spcBef>
          <a:spcPts val="700"/>
        </a:spcBef>
        <a:spcAft>
          <a:spcPts val="0"/>
        </a:spcAft>
        <a:buClr>
          <a:srgbClr val="13328F"/>
        </a:buClr>
        <a:buSzPct val="100000"/>
        <a:buFont typeface="Verdana"/>
        <a:buChar char=""/>
        <a:tabLst/>
        <a:defRPr sz="2000" b="0" i="0" u="none" strike="noStrike" cap="none" spc="0" baseline="0">
          <a:ln>
            <a:noFill/>
          </a:ln>
          <a:solidFill>
            <a:srgbClr val="13328F"/>
          </a:solidFill>
          <a:uFill>
            <a:solidFill>
              <a:srgbClr val="13328F"/>
            </a:solidFill>
          </a:uFill>
          <a:latin typeface="+mn-lt"/>
          <a:ea typeface="+mn-ea"/>
          <a:cs typeface="+mn-cs"/>
          <a:sym typeface="Verdana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Verdana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Verdana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Verdana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Verdana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Verdana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Verdana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Verdana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Verdana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Verdan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5" Type="http://schemas.openxmlformats.org/officeDocument/2006/relationships/image" Target="../media/image1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152400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27037" y="6477000"/>
            <a:ext cx="6616701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buClr>
                <a:srgbClr val="FFFFFF"/>
              </a:buClr>
              <a:buFont typeface="Verdana"/>
              <a:defRPr sz="9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pP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9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Verdana"/>
              </a:rPr>
              <a:t> ASTRON is part of the Netherlands Organisation for Scientific Research (NWO)</a:t>
            </a:r>
          </a:p>
        </p:txBody>
      </p:sp>
      <p:pic>
        <p:nvPicPr>
          <p:cNvPr id="37" name="ASTRON_Achtergrond_03_01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5" y="0"/>
            <a:ext cx="9140825" cy="2138363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38"/>
          <p:cNvSpPr/>
          <p:nvPr/>
        </p:nvSpPr>
        <p:spPr>
          <a:xfrm>
            <a:off x="5338514" y="1247775"/>
            <a:ext cx="3259386" cy="190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lnSpc>
                <a:spcPct val="120000"/>
              </a:lnSpc>
              <a:buClr>
                <a:srgbClr val="000000"/>
              </a:buClr>
              <a:buFont typeface="Verdana"/>
              <a:defRPr sz="1200"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r>
              <a:t>Netherlands Institute for Radio Astronomy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427037" y="2076719"/>
            <a:ext cx="8449835" cy="1903302"/>
          </a:xfrm>
          <a:prstGeom prst="rect">
            <a:avLst/>
          </a:prstGeom>
          <a:effectLst>
            <a:outerShdw blurRad="190500" dist="12700" dir="5400000" rotWithShape="0">
              <a:srgbClr val="FFFFFF">
                <a:alpha val="98033"/>
              </a:srgbClr>
            </a:outerShdw>
          </a:effectLst>
        </p:spPr>
        <p:txBody>
          <a:bodyPr>
            <a:normAutofit/>
          </a:bodyPr>
          <a:lstStyle>
            <a:lvl1pPr>
              <a:tabLst>
                <a:tab pos="342900" algn="l"/>
                <a:tab pos="914400" algn="l"/>
              </a:tabLst>
            </a:lvl1pPr>
          </a:lstStyle>
          <a:p>
            <a:r>
              <a:rPr lang="nl-NL" sz="3200" b="1" dirty="0" err="1"/>
              <a:t>Polarised</a:t>
            </a:r>
            <a:r>
              <a:rPr lang="nl-NL" sz="3200" b="1" dirty="0"/>
              <a:t> </a:t>
            </a:r>
            <a:r>
              <a:rPr lang="nl-NL" sz="3200" b="1" dirty="0" err="1"/>
              <a:t>structures</a:t>
            </a:r>
            <a:r>
              <a:rPr lang="nl-NL" sz="3200" b="1" dirty="0"/>
              <a:t> in </a:t>
            </a:r>
            <a:r>
              <a:rPr lang="nl-NL" sz="3200" b="1" dirty="0" err="1"/>
              <a:t>the</a:t>
            </a:r>
            <a:r>
              <a:rPr lang="nl-NL" sz="3200" b="1" dirty="0"/>
              <a:t> </a:t>
            </a:r>
            <a:r>
              <a:rPr lang="nl-NL" sz="3200" b="1" dirty="0" err="1"/>
              <a:t>restarted</a:t>
            </a:r>
            <a:r>
              <a:rPr lang="nl-NL" sz="3200" b="1" dirty="0"/>
              <a:t> radio </a:t>
            </a:r>
            <a:r>
              <a:rPr lang="nl-NL" sz="3200" b="1" dirty="0" err="1"/>
              <a:t>galaxy</a:t>
            </a:r>
            <a:r>
              <a:rPr lang="nl-NL" sz="3200" b="1" dirty="0"/>
              <a:t> </a:t>
            </a:r>
            <a:r>
              <a:rPr lang="nl-NL" sz="3200" b="1" dirty="0" smtClean="0"/>
              <a:t>B2 0258+35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sz="2400" dirty="0" err="1" smtClean="0"/>
              <a:t>Magnetic</a:t>
            </a:r>
            <a:r>
              <a:rPr lang="nl-NL" sz="2400" dirty="0" smtClean="0"/>
              <a:t> field </a:t>
            </a:r>
            <a:r>
              <a:rPr lang="nl-NL" sz="2400" dirty="0" err="1" smtClean="0"/>
              <a:t>compression</a:t>
            </a:r>
            <a:r>
              <a:rPr lang="nl-NL" sz="2400" dirty="0" smtClean="0"/>
              <a:t> or </a:t>
            </a:r>
            <a:r>
              <a:rPr lang="nl-NL" sz="2400" dirty="0" err="1" smtClean="0"/>
              <a:t>magnetic</a:t>
            </a:r>
            <a:r>
              <a:rPr lang="nl-NL" sz="2400" dirty="0" smtClean="0"/>
              <a:t> </a:t>
            </a:r>
            <a:r>
              <a:rPr lang="nl-NL" sz="2400" dirty="0" err="1" smtClean="0"/>
              <a:t>draping</a:t>
            </a:r>
            <a:r>
              <a:rPr lang="nl-NL" sz="2800" dirty="0" smtClean="0"/>
              <a:t/>
            </a:r>
            <a:br>
              <a:rPr lang="nl-NL" sz="2800" dirty="0" smtClean="0"/>
            </a:br>
            <a:endParaRPr sz="2800" dirty="0"/>
          </a:p>
        </p:txBody>
      </p:sp>
      <p:sp>
        <p:nvSpPr>
          <p:cNvPr id="41" name="Shape 41"/>
          <p:cNvSpPr>
            <a:spLocks noGrp="1"/>
          </p:cNvSpPr>
          <p:nvPr>
            <p:ph type="body" sz="half" idx="1"/>
          </p:nvPr>
        </p:nvSpPr>
        <p:spPr>
          <a:xfrm>
            <a:off x="427037" y="4342551"/>
            <a:ext cx="7466013" cy="1981200"/>
          </a:xfrm>
          <a:prstGeom prst="rect">
            <a:avLst/>
          </a:prstGeom>
        </p:spPr>
        <p:txBody>
          <a:bodyPr/>
          <a:lstStyle>
            <a:lvl1pPr marL="190500" indent="-190500">
              <a:buClr>
                <a:srgbClr val="13328F"/>
              </a:buClr>
              <a:tabLst>
                <a:tab pos="482600" algn="l"/>
                <a:tab pos="914400" algn="l"/>
              </a:tabLst>
              <a:defRPr sz="2600" i="1"/>
            </a:lvl1pPr>
          </a:lstStyle>
          <a:p>
            <a:r>
              <a:rPr dirty="0"/>
              <a:t>Björn </a:t>
            </a:r>
            <a:r>
              <a:rPr dirty="0" smtClean="0"/>
              <a:t>Adebahr</a:t>
            </a:r>
            <a:endParaRPr lang="nl-NL" dirty="0" smtClean="0"/>
          </a:p>
          <a:p>
            <a:r>
              <a:rPr lang="nl-NL" sz="2000" dirty="0" smtClean="0"/>
              <a:t>Marisa </a:t>
            </a:r>
            <a:r>
              <a:rPr lang="nl-NL" sz="2000" dirty="0" err="1" smtClean="0"/>
              <a:t>Brienza</a:t>
            </a:r>
            <a:endParaRPr lang="nl-NL" sz="2000" dirty="0" smtClean="0"/>
          </a:p>
          <a:p>
            <a:r>
              <a:rPr lang="nl-NL" sz="2000" dirty="0" err="1" smtClean="0"/>
              <a:t>Raffaella</a:t>
            </a:r>
            <a:r>
              <a:rPr lang="nl-NL" sz="2000" dirty="0" smtClean="0"/>
              <a:t> </a:t>
            </a:r>
            <a:r>
              <a:rPr lang="nl-NL" sz="2000" dirty="0" err="1" smtClean="0"/>
              <a:t>Morganti</a:t>
            </a:r>
            <a:endParaRPr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ASTRON_Header_Small_03_04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75" y="0"/>
            <a:ext cx="9140825" cy="1382713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58"/>
          <p:cNvSpPr/>
          <p:nvPr/>
        </p:nvSpPr>
        <p:spPr>
          <a:xfrm>
            <a:off x="427037" y="6477000"/>
            <a:ext cx="5905501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buClr>
                <a:srgbClr val="FFFFFF"/>
              </a:buClr>
              <a:buFont typeface="Verdana"/>
              <a:defRPr sz="9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r>
              <a:t> 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xfrm>
            <a:off x="7888510" y="6468405"/>
            <a:ext cx="174180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xfrm>
            <a:off x="418443" y="211413"/>
            <a:ext cx="6448701" cy="9212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tabLst>
                <a:tab pos="342900" algn="l"/>
                <a:tab pos="914400" algn="l"/>
              </a:tabLst>
              <a:defRPr b="1"/>
            </a:lvl1pPr>
          </a:lstStyle>
          <a:p>
            <a:r>
              <a:rPr lang="nl-NL" dirty="0" err="1" smtClean="0"/>
              <a:t>Magnetic</a:t>
            </a:r>
            <a:r>
              <a:rPr lang="nl-NL" dirty="0" smtClean="0"/>
              <a:t> </a:t>
            </a:r>
            <a:r>
              <a:rPr lang="nl-NL" dirty="0" err="1" smtClean="0"/>
              <a:t>draping</a:t>
            </a:r>
            <a:r>
              <a:rPr lang="nl-NL" dirty="0" smtClean="0"/>
              <a:t> as </a:t>
            </a:r>
            <a:r>
              <a:rPr lang="nl-NL" dirty="0" err="1" smtClean="0"/>
              <a:t>an</a:t>
            </a:r>
            <a:r>
              <a:rPr lang="nl-NL" dirty="0" smtClean="0"/>
              <a:t> </a:t>
            </a:r>
            <a:r>
              <a:rPr lang="nl-NL" dirty="0" err="1" smtClean="0"/>
              <a:t>alternative</a:t>
            </a:r>
            <a:r>
              <a:rPr lang="nl-NL" dirty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magnetic</a:t>
            </a:r>
            <a:r>
              <a:rPr lang="nl-NL" dirty="0" smtClean="0"/>
              <a:t> field </a:t>
            </a:r>
            <a:r>
              <a:rPr lang="nl-NL" dirty="0" err="1" smtClean="0"/>
              <a:t>compression</a:t>
            </a:r>
            <a:endParaRPr dirty="0"/>
          </a:p>
        </p:txBody>
      </p:sp>
      <p:sp>
        <p:nvSpPr>
          <p:cNvPr id="7" name="Shape 61"/>
          <p:cNvSpPr txBox="1">
            <a:spLocks/>
          </p:cNvSpPr>
          <p:nvPr/>
        </p:nvSpPr>
        <p:spPr>
          <a:xfrm>
            <a:off x="317309" y="1272166"/>
            <a:ext cx="4501030" cy="12523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82575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  <a:lvl2pPr marL="858837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2pPr>
            <a:lvl3pPr marL="13382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3pPr>
            <a:lvl4pPr marL="19097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4pPr>
            <a:lvl5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5pPr>
            <a:lvl6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6pPr>
            <a:lvl7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7pPr>
            <a:lvl8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8pPr>
            <a:lvl9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342900" indent="-342900" hangingPunct="1">
              <a:buFont typeface="Arial" charset="0"/>
              <a:buChar char="•"/>
            </a:pPr>
            <a:r>
              <a:rPr lang="nl-NL" dirty="0" smtClean="0"/>
              <a:t>Super-</a:t>
            </a:r>
            <a:r>
              <a:rPr lang="nl-NL" dirty="0" err="1" smtClean="0"/>
              <a:t>Alfvénic</a:t>
            </a:r>
            <a:r>
              <a:rPr lang="nl-NL" dirty="0" smtClean="0"/>
              <a:t> motion of </a:t>
            </a:r>
            <a:r>
              <a:rPr lang="nl-NL" dirty="0" err="1" smtClean="0"/>
              <a:t>bubble</a:t>
            </a:r>
            <a:r>
              <a:rPr lang="nl-NL" dirty="0" smtClean="0"/>
              <a:t> in </a:t>
            </a:r>
            <a:r>
              <a:rPr lang="nl-NL" dirty="0" err="1" smtClean="0"/>
              <a:t>the</a:t>
            </a:r>
            <a:r>
              <a:rPr lang="nl-NL" dirty="0" smtClean="0"/>
              <a:t> medium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isolate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two</a:t>
            </a:r>
            <a:r>
              <a:rPr lang="nl-NL" dirty="0" smtClean="0"/>
              <a:t> </a:t>
            </a:r>
            <a:r>
              <a:rPr lang="nl-NL" dirty="0" err="1" smtClean="0"/>
              <a:t>magnetic</a:t>
            </a:r>
            <a:r>
              <a:rPr lang="nl-NL" dirty="0" smtClean="0"/>
              <a:t> fields</a:t>
            </a:r>
          </a:p>
        </p:txBody>
      </p:sp>
      <p:pic>
        <p:nvPicPr>
          <p:cNvPr id="2" name="normvel-magfieldline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8628" y="2583636"/>
            <a:ext cx="5451086" cy="38933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88886" y="5125285"/>
            <a:ext cx="1274388" cy="21031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schemeClr val="bg1">
                <a:lumMod val="20000"/>
                <a:lumOff val="8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non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spc="0" normalizeH="0" baseline="0" dirty="0" err="1" smtClean="0">
                <a:ln>
                  <a:noFill/>
                </a:ln>
                <a:solidFill>
                  <a:srgbClr val="13329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Dursi</a:t>
            </a:r>
            <a:r>
              <a:rPr kumimoji="0" lang="en-GB" sz="700" b="0" i="0" u="none" strike="noStrike" cap="none" spc="0" normalizeH="0" baseline="0" dirty="0" smtClean="0">
                <a:ln>
                  <a:noFill/>
                </a:ln>
                <a:solidFill>
                  <a:srgbClr val="13329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 and </a:t>
            </a:r>
            <a:r>
              <a:rPr kumimoji="0" lang="en-GB" sz="700" b="0" i="0" u="none" strike="noStrike" cap="none" spc="0" normalizeH="0" baseline="0" dirty="0" err="1" smtClean="0">
                <a:ln>
                  <a:noFill/>
                </a:ln>
                <a:solidFill>
                  <a:srgbClr val="13329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Pfrommer</a:t>
            </a:r>
            <a:r>
              <a:rPr kumimoji="0" lang="en-GB" sz="700" b="0" i="0" u="none" strike="noStrike" cap="none" spc="0" normalizeH="0" baseline="0" dirty="0" smtClean="0">
                <a:ln>
                  <a:noFill/>
                </a:ln>
                <a:solidFill>
                  <a:srgbClr val="13329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 2008</a:t>
            </a:r>
            <a:endParaRPr kumimoji="0" lang="en-GB" sz="700" b="0" i="0" u="none" strike="noStrike" cap="none" spc="0" normalizeH="0" baseline="0" dirty="0">
              <a:ln>
                <a:noFill/>
              </a:ln>
              <a:solidFill>
                <a:srgbClr val="13329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6" name="Shape 61"/>
          <p:cNvSpPr txBox="1">
            <a:spLocks/>
          </p:cNvSpPr>
          <p:nvPr/>
        </p:nvSpPr>
        <p:spPr>
          <a:xfrm>
            <a:off x="4818339" y="1316569"/>
            <a:ext cx="4501030" cy="1163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lnSpcReduction="10000"/>
          </a:bodyPr>
          <a:lstStyle>
            <a:lvl1pPr marL="282575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  <a:lvl2pPr marL="858837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2pPr>
            <a:lvl3pPr marL="13382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3pPr>
            <a:lvl4pPr marL="19097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4pPr>
            <a:lvl5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5pPr>
            <a:lvl6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6pPr>
            <a:lvl7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7pPr>
            <a:lvl8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8pPr>
            <a:lvl9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342900" indent="-342900" hangingPunct="1">
              <a:buFont typeface="Arial" charset="0"/>
              <a:buChar char="•"/>
            </a:pPr>
            <a:r>
              <a:rPr lang="nl-NL" dirty="0" err="1" smtClean="0"/>
              <a:t>Magnetic</a:t>
            </a:r>
            <a:r>
              <a:rPr lang="nl-NL" dirty="0" smtClean="0"/>
              <a:t> </a:t>
            </a:r>
            <a:r>
              <a:rPr lang="nl-NL" dirty="0" err="1" smtClean="0"/>
              <a:t>draping</a:t>
            </a:r>
            <a:r>
              <a:rPr lang="nl-NL" dirty="0" smtClean="0"/>
              <a:t> does </a:t>
            </a:r>
            <a:r>
              <a:rPr lang="nl-NL" dirty="0" err="1" smtClean="0"/>
              <a:t>not</a:t>
            </a:r>
            <a:r>
              <a:rPr lang="nl-NL" dirty="0" smtClean="0"/>
              <a:t> </a:t>
            </a:r>
            <a:r>
              <a:rPr lang="nl-NL" dirty="0" err="1" smtClean="0"/>
              <a:t>need</a:t>
            </a:r>
            <a:r>
              <a:rPr lang="nl-NL" dirty="0" smtClean="0"/>
              <a:t> </a:t>
            </a:r>
            <a:r>
              <a:rPr lang="nl-NL" dirty="0" err="1" smtClean="0"/>
              <a:t>compression</a:t>
            </a:r>
            <a:r>
              <a:rPr lang="nl-NL" dirty="0" smtClean="0"/>
              <a:t> of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underlying</a:t>
            </a:r>
            <a:r>
              <a:rPr lang="nl-NL" dirty="0" smtClean="0"/>
              <a:t> medium</a:t>
            </a:r>
          </a:p>
        </p:txBody>
      </p:sp>
    </p:spTree>
    <p:extLst>
      <p:ext uri="{BB962C8B-B14F-4D97-AF65-F5344CB8AC3E}">
        <p14:creationId xmlns:p14="http://schemas.microsoft.com/office/powerpoint/2010/main" val="18131184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ASTRON_Header_Small_03_04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5" y="0"/>
            <a:ext cx="9140825" cy="1382713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58"/>
          <p:cNvSpPr/>
          <p:nvPr/>
        </p:nvSpPr>
        <p:spPr>
          <a:xfrm>
            <a:off x="427037" y="6477000"/>
            <a:ext cx="5905501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buClr>
                <a:srgbClr val="FFFFFF"/>
              </a:buClr>
              <a:buFont typeface="Verdana"/>
              <a:defRPr sz="9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r>
              <a:t> 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xfrm>
            <a:off x="7888510" y="6468405"/>
            <a:ext cx="174180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xfrm>
            <a:off x="418443" y="211413"/>
            <a:ext cx="6448701" cy="9212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tabLst>
                <a:tab pos="342900" algn="l"/>
                <a:tab pos="914400" algn="l"/>
              </a:tabLst>
              <a:defRPr b="1"/>
            </a:lvl1pPr>
          </a:lstStyle>
          <a:p>
            <a:r>
              <a:rPr lang="nl-NL" dirty="0" err="1" smtClean="0"/>
              <a:t>Magnetic</a:t>
            </a:r>
            <a:r>
              <a:rPr lang="nl-NL" dirty="0" smtClean="0"/>
              <a:t> </a:t>
            </a:r>
            <a:r>
              <a:rPr lang="nl-NL" dirty="0" err="1" smtClean="0"/>
              <a:t>draping</a:t>
            </a:r>
            <a:r>
              <a:rPr lang="nl-NL" dirty="0" smtClean="0"/>
              <a:t> as </a:t>
            </a:r>
            <a:r>
              <a:rPr lang="nl-NL" dirty="0" err="1" smtClean="0"/>
              <a:t>an</a:t>
            </a:r>
            <a:r>
              <a:rPr lang="nl-NL" dirty="0" smtClean="0"/>
              <a:t> </a:t>
            </a:r>
            <a:r>
              <a:rPr lang="nl-NL" dirty="0" err="1" smtClean="0"/>
              <a:t>alternative</a:t>
            </a:r>
            <a:r>
              <a:rPr lang="nl-NL" dirty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magnetic</a:t>
            </a:r>
            <a:r>
              <a:rPr lang="nl-NL" dirty="0" smtClean="0"/>
              <a:t> field </a:t>
            </a:r>
            <a:r>
              <a:rPr lang="nl-NL" dirty="0" err="1" smtClean="0"/>
              <a:t>compression</a:t>
            </a:r>
            <a:endParaRPr dirty="0"/>
          </a:p>
        </p:txBody>
      </p:sp>
      <p:sp>
        <p:nvSpPr>
          <p:cNvPr id="11" name="Shape 61"/>
          <p:cNvSpPr txBox="1">
            <a:spLocks/>
          </p:cNvSpPr>
          <p:nvPr/>
        </p:nvSpPr>
        <p:spPr>
          <a:xfrm>
            <a:off x="208131" y="1344090"/>
            <a:ext cx="3952390" cy="876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82575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  <a:lvl2pPr marL="858837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2pPr>
            <a:lvl3pPr marL="13382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3pPr>
            <a:lvl4pPr marL="19097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4pPr>
            <a:lvl5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5pPr>
            <a:lvl6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6pPr>
            <a:lvl7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7pPr>
            <a:lvl8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8pPr>
            <a:lvl9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0" indent="0" algn="ctr" hangingPunct="1">
              <a:buNone/>
            </a:pPr>
            <a:r>
              <a:rPr lang="nl-NL" dirty="0" err="1" smtClean="0"/>
              <a:t>Outflow</a:t>
            </a:r>
            <a:r>
              <a:rPr lang="nl-NL" dirty="0" smtClean="0"/>
              <a:t> speed of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bubble</a:t>
            </a:r>
            <a:r>
              <a:rPr lang="nl-NL" dirty="0" smtClean="0"/>
              <a:t>:</a:t>
            </a:r>
            <a:r>
              <a:rPr lang="nl-NL" baseline="30000" dirty="0"/>
              <a:t> </a:t>
            </a:r>
            <a:r>
              <a:rPr lang="nl-NL" dirty="0"/>
              <a:t>v</a:t>
            </a:r>
            <a:r>
              <a:rPr lang="nl-NL" dirty="0" smtClean="0"/>
              <a:t>≧600 kms</a:t>
            </a:r>
            <a:r>
              <a:rPr lang="nl-NL" baseline="30000" dirty="0" smtClean="0"/>
              <a:t>-1</a:t>
            </a:r>
          </a:p>
        </p:txBody>
      </p:sp>
      <p:sp>
        <p:nvSpPr>
          <p:cNvPr id="13" name="Shape 61"/>
          <p:cNvSpPr txBox="1">
            <a:spLocks/>
          </p:cNvSpPr>
          <p:nvPr/>
        </p:nvSpPr>
        <p:spPr>
          <a:xfrm>
            <a:off x="1491887" y="5908190"/>
            <a:ext cx="6163399" cy="8500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82575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  <a:lvl2pPr marL="858837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2pPr>
            <a:lvl3pPr marL="13382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3pPr>
            <a:lvl4pPr marL="19097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4pPr>
            <a:lvl5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5pPr>
            <a:lvl6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6pPr>
            <a:lvl7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7pPr>
            <a:lvl8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8pPr>
            <a:lvl9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0" indent="0" algn="ctr" hangingPunct="1">
              <a:buNone/>
            </a:pPr>
            <a:r>
              <a:rPr lang="nl-NL" dirty="0" smtClean="0"/>
              <a:t>7’’ (≈2 </a:t>
            </a:r>
            <a:r>
              <a:rPr lang="nl-NL" dirty="0" err="1" smtClean="0"/>
              <a:t>kpc</a:t>
            </a:r>
            <a:r>
              <a:rPr lang="nl-NL" dirty="0" smtClean="0"/>
              <a:t>) </a:t>
            </a:r>
          </a:p>
          <a:p>
            <a:pPr marL="0" indent="0" algn="ctr" hangingPunct="1">
              <a:buNone/>
            </a:pPr>
            <a:r>
              <a:rPr lang="nl-NL" sz="1400" dirty="0" smtClean="0"/>
              <a:t>(well below </a:t>
            </a:r>
            <a:r>
              <a:rPr lang="nl-NL" sz="1400" dirty="0" err="1" smtClean="0"/>
              <a:t>resolution</a:t>
            </a:r>
            <a:r>
              <a:rPr lang="nl-NL" sz="1400" dirty="0" smtClean="0"/>
              <a:t> of </a:t>
            </a:r>
            <a:r>
              <a:rPr lang="nl-NL" sz="1400" dirty="0" err="1" smtClean="0"/>
              <a:t>our</a:t>
            </a:r>
            <a:r>
              <a:rPr lang="nl-NL" sz="1400" dirty="0" smtClean="0"/>
              <a:t> </a:t>
            </a:r>
            <a:r>
              <a:rPr lang="nl-NL" sz="1400" dirty="0" err="1" smtClean="0"/>
              <a:t>observations</a:t>
            </a:r>
            <a:r>
              <a:rPr lang="nl-NL" sz="1400" dirty="0" smtClean="0"/>
              <a:t>)</a:t>
            </a:r>
          </a:p>
        </p:txBody>
      </p:sp>
      <p:sp>
        <p:nvSpPr>
          <p:cNvPr id="14" name="Shape 61"/>
          <p:cNvSpPr txBox="1">
            <a:spLocks/>
          </p:cNvSpPr>
          <p:nvPr/>
        </p:nvSpPr>
        <p:spPr>
          <a:xfrm>
            <a:off x="208130" y="2290922"/>
            <a:ext cx="3952392" cy="8785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82575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  <a:lvl2pPr marL="858837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2pPr>
            <a:lvl3pPr marL="13382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3pPr>
            <a:lvl4pPr marL="19097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4pPr>
            <a:lvl5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5pPr>
            <a:lvl6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6pPr>
            <a:lvl7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7pPr>
            <a:lvl8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8pPr>
            <a:lvl9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0" indent="0" algn="ctr" hangingPunct="1">
              <a:buNone/>
            </a:pPr>
            <a:r>
              <a:rPr lang="nl-NL" dirty="0" err="1" smtClean="0"/>
              <a:t>Alfvén</a:t>
            </a:r>
            <a:r>
              <a:rPr lang="nl-NL" dirty="0" smtClean="0"/>
              <a:t> speed in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bubble</a:t>
            </a:r>
            <a:r>
              <a:rPr lang="nl-NL" dirty="0" smtClean="0"/>
              <a:t>:</a:t>
            </a:r>
            <a:r>
              <a:rPr lang="nl-NL" baseline="30000" dirty="0" smtClean="0"/>
              <a:t> </a:t>
            </a:r>
            <a:r>
              <a:rPr lang="nl-NL" dirty="0" smtClean="0"/>
              <a:t>v</a:t>
            </a:r>
            <a:r>
              <a:rPr lang="nl-NL" baseline="-25000" dirty="0" smtClean="0"/>
              <a:t>A</a:t>
            </a:r>
            <a:r>
              <a:rPr lang="nl-NL" dirty="0" smtClean="0"/>
              <a:t>≅200 kms</a:t>
            </a:r>
            <a:r>
              <a:rPr lang="nl-NL" baseline="30000" dirty="0" smtClean="0"/>
              <a:t>-1</a:t>
            </a:r>
          </a:p>
        </p:txBody>
      </p:sp>
      <p:sp>
        <p:nvSpPr>
          <p:cNvPr id="15" name="Shape 61"/>
          <p:cNvSpPr txBox="1">
            <a:spLocks/>
          </p:cNvSpPr>
          <p:nvPr/>
        </p:nvSpPr>
        <p:spPr>
          <a:xfrm>
            <a:off x="6025896" y="1701487"/>
            <a:ext cx="2071112" cy="8492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82575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  <a:lvl2pPr marL="858837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2pPr>
            <a:lvl3pPr marL="13382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3pPr>
            <a:lvl4pPr marL="19097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4pPr>
            <a:lvl5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5pPr>
            <a:lvl6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6pPr>
            <a:lvl7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7pPr>
            <a:lvl8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8pPr>
            <a:lvl9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0" indent="0" algn="ctr" hangingPunct="1">
              <a:buNone/>
            </a:pPr>
            <a:r>
              <a:rPr lang="nl-NL" dirty="0" err="1" smtClean="0"/>
              <a:t>Alfvénic</a:t>
            </a:r>
            <a:r>
              <a:rPr lang="nl-NL" dirty="0" smtClean="0"/>
              <a:t> Mach </a:t>
            </a:r>
            <a:r>
              <a:rPr lang="nl-NL" dirty="0" err="1" smtClean="0"/>
              <a:t>number</a:t>
            </a:r>
            <a:r>
              <a:rPr lang="nl-NL" dirty="0" smtClean="0"/>
              <a:t> M</a:t>
            </a:r>
            <a:r>
              <a:rPr lang="nl-NL" baseline="-25000" dirty="0" smtClean="0"/>
              <a:t>A</a:t>
            </a:r>
            <a:r>
              <a:rPr lang="nl-NL" dirty="0" smtClean="0"/>
              <a:t>≧3</a:t>
            </a:r>
            <a:endParaRPr lang="nl-NL" baseline="30000" dirty="0"/>
          </a:p>
          <a:p>
            <a:pPr marL="342900" indent="-342900" hangingPunct="1">
              <a:buFont typeface="Arial" charset="0"/>
              <a:buChar char="•"/>
            </a:pPr>
            <a:endParaRPr lang="nl-NL" dirty="0" smtClean="0"/>
          </a:p>
        </p:txBody>
      </p:sp>
      <p:sp>
        <p:nvSpPr>
          <p:cNvPr id="16" name="Shape 61"/>
          <p:cNvSpPr txBox="1">
            <a:spLocks/>
          </p:cNvSpPr>
          <p:nvPr/>
        </p:nvSpPr>
        <p:spPr>
          <a:xfrm>
            <a:off x="2062823" y="3862179"/>
            <a:ext cx="5021517" cy="622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82575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  <a:lvl2pPr marL="858837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2pPr>
            <a:lvl3pPr marL="13382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3pPr>
            <a:lvl4pPr marL="19097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4pPr>
            <a:lvl5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5pPr>
            <a:lvl6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6pPr>
            <a:lvl7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7pPr>
            <a:lvl8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8pPr>
            <a:lvl9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0" indent="0" hangingPunct="1">
              <a:buNone/>
            </a:pPr>
            <a:r>
              <a:rPr lang="nl-NL" dirty="0" err="1" smtClean="0"/>
              <a:t>Thickness</a:t>
            </a:r>
            <a:r>
              <a:rPr lang="nl-NL" dirty="0" smtClean="0"/>
              <a:t> of </a:t>
            </a:r>
            <a:r>
              <a:rPr lang="nl-NL" dirty="0" err="1" smtClean="0"/>
              <a:t>layer</a:t>
            </a:r>
            <a:r>
              <a:rPr lang="nl-NL" dirty="0" smtClean="0"/>
              <a:t> </a:t>
            </a:r>
            <a:r>
              <a:rPr lang="nl-NL" dirty="0" err="1" smtClean="0"/>
              <a:t>can</a:t>
            </a:r>
            <a:r>
              <a:rPr lang="nl-NL" dirty="0" smtClean="0"/>
              <a:t> </a:t>
            </a:r>
            <a:r>
              <a:rPr lang="nl-NL" dirty="0" err="1" smtClean="0"/>
              <a:t>be</a:t>
            </a:r>
            <a:r>
              <a:rPr lang="nl-NL" dirty="0" smtClean="0"/>
              <a:t> </a:t>
            </a:r>
            <a:r>
              <a:rPr lang="nl-NL" dirty="0" err="1" smtClean="0"/>
              <a:t>calculated</a:t>
            </a:r>
            <a:endParaRPr lang="nl-NL" dirty="0" smtClean="0"/>
          </a:p>
        </p:txBody>
      </p:sp>
      <p:sp>
        <p:nvSpPr>
          <p:cNvPr id="17" name="Shape 61"/>
          <p:cNvSpPr txBox="1">
            <a:spLocks/>
          </p:cNvSpPr>
          <p:nvPr/>
        </p:nvSpPr>
        <p:spPr>
          <a:xfrm>
            <a:off x="5456473" y="2993345"/>
            <a:ext cx="3209957" cy="5320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/>
          </a:bodyPr>
          <a:lstStyle>
            <a:lvl1pPr marL="282575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  <a:lvl2pPr marL="858837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2pPr>
            <a:lvl3pPr marL="13382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3pPr>
            <a:lvl4pPr marL="19097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4pPr>
            <a:lvl5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5pPr>
            <a:lvl6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6pPr>
            <a:lvl7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7pPr>
            <a:lvl8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8pPr>
            <a:lvl9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0" indent="0" hangingPunct="1">
              <a:buNone/>
            </a:pPr>
            <a:r>
              <a:rPr lang="nl-NL" b="1" dirty="0" smtClean="0">
                <a:solidFill>
                  <a:srgbClr val="FF0000"/>
                </a:solidFill>
              </a:rPr>
              <a:t>Super-</a:t>
            </a:r>
            <a:r>
              <a:rPr lang="nl-NL" b="1" dirty="0" err="1" smtClean="0">
                <a:solidFill>
                  <a:srgbClr val="FF0000"/>
                </a:solidFill>
              </a:rPr>
              <a:t>Alfvénic</a:t>
            </a:r>
            <a:r>
              <a:rPr lang="nl-NL" b="1" dirty="0" smtClean="0">
                <a:solidFill>
                  <a:srgbClr val="FF0000"/>
                </a:solidFill>
              </a:rPr>
              <a:t> motion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019809" y="4690276"/>
                <a:ext cx="1107547" cy="7993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bg-BG" sz="2400" i="1" u="none" strike="noStrike" cap="none" spc="0" normalizeH="0" smtClean="0">
                              <a:ln>
                                <a:noFill/>
                              </a:ln>
                              <a:solidFill>
                                <a:srgbClr val="133290"/>
                              </a:solidFill>
                              <a:effectLst/>
                              <a:uFill>
                                <a:solidFill>
                                  <a:srgbClr val="000000"/>
                                </a:solidFill>
                              </a:uFill>
                              <a:latin typeface="Cambria Math" charset="0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0" lang="nl-NL" sz="2400" b="0" i="0" u="none" strike="noStrike" cap="none" spc="0" normalizeH="0" smtClean="0">
                              <a:ln>
                                <a:noFill/>
                              </a:ln>
                              <a:solidFill>
                                <a:srgbClr val="133290"/>
                              </a:solidFill>
                              <a:effectLst/>
                              <a:uFill>
                                <a:solidFill>
                                  <a:srgbClr val="000000"/>
                                </a:solidFill>
                              </a:uFill>
                              <a:latin typeface="Cambria Math" charset="0"/>
                              <a:sym typeface="Arial"/>
                            </a:rPr>
                            <m:t>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kumimoji="0" lang="nl-NL" sz="2400" b="0" i="0" u="none" strike="noStrike" cap="none" spc="0" normalizeH="0" smtClean="0">
                              <a:ln>
                                <a:noFill/>
                              </a:ln>
                              <a:solidFill>
                                <a:srgbClr val="133290"/>
                              </a:solidFill>
                              <a:effectLst/>
                              <a:uFill>
                                <a:solidFill>
                                  <a:srgbClr val="000000"/>
                                </a:solidFill>
                              </a:uFill>
                              <a:latin typeface="Cambria Math" charset="0"/>
                              <a:sym typeface="Arial"/>
                            </a:rPr>
                            <m:t>R</m:t>
                          </m:r>
                        </m:den>
                      </m:f>
                      <m:r>
                        <a:rPr kumimoji="0" lang="bg-BG" sz="2400" b="0" i="0" u="none" strike="noStrike" cap="none" spc="0" normalizeH="0" smtClean="0">
                          <a:ln>
                            <a:noFill/>
                          </a:ln>
                          <a:solidFill>
                            <a:srgbClr val="13329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mbria Math" charset="0"/>
                          <a:ea typeface="Cambria Math" charset="0"/>
                          <a:cs typeface="Cambria Math" charset="0"/>
                          <a:sym typeface="Arial"/>
                        </a:rPr>
                        <m:t>∝</m:t>
                      </m:r>
                      <m:f>
                        <m:fPr>
                          <m:ctrlPr>
                            <a:rPr kumimoji="0" lang="bg-BG" sz="2400" i="1" u="none" strike="noStrike" cap="none" spc="0" normalizeH="0" smtClean="0">
                              <a:ln>
                                <a:noFill/>
                              </a:ln>
                              <a:solidFill>
                                <a:srgbClr val="133290"/>
                              </a:solidFill>
                              <a:effectLst/>
                              <a:uFill>
                                <a:solidFill>
                                  <a:srgbClr val="000000"/>
                                </a:solidFill>
                              </a:uFill>
                              <a:latin typeface="Cambria Math" charset="0"/>
                              <a:ea typeface="Cambria Math" charset="0"/>
                              <a:cs typeface="Cambria Math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nl-NL" sz="2400" b="0" i="0" u="none" strike="noStrike" cap="none" spc="0" normalizeH="0" smtClean="0">
                              <a:ln>
                                <a:noFill/>
                              </a:ln>
                              <a:solidFill>
                                <a:srgbClr val="133290"/>
                              </a:solidFill>
                              <a:effectLst/>
                              <a:uFill>
                                <a:solidFill>
                                  <a:srgbClr val="000000"/>
                                </a:solidFill>
                              </a:uFill>
                              <a:latin typeface="Cambria Math" charset="0"/>
                              <a:ea typeface="Cambria Math" charset="0"/>
                              <a:cs typeface="Cambria Math" charset="0"/>
                              <a:sym typeface="Arial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kumimoji="0" lang="en-US" sz="2400" i="1" u="none" strike="noStrike" cap="none" spc="0" normalizeH="0" smtClean="0">
                                  <a:ln>
                                    <a:noFill/>
                                  </a:ln>
                                  <a:solidFill>
                                    <a:srgbClr val="133290"/>
                                  </a:solidFill>
                                  <a:effectLst/>
                                  <a:uFill>
                                    <a:solidFill>
                                      <a:srgbClr val="000000"/>
                                    </a:solidFill>
                                  </a:uFill>
                                  <a:latin typeface="Cambria Math" charset="0"/>
                                  <a:ea typeface="Cambria Math" charset="0"/>
                                  <a:cs typeface="Cambria Math" charset="0"/>
                                  <a:sym typeface="Arial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0" lang="nl-NL" sz="2400" b="0" i="0" u="none" strike="noStrike" cap="none" spc="0" normalizeH="0" smtClean="0">
                                  <a:ln>
                                    <a:noFill/>
                                  </a:ln>
                                  <a:solidFill>
                                    <a:srgbClr val="133290"/>
                                  </a:solidFill>
                                  <a:effectLst/>
                                  <a:uFill>
                                    <a:solidFill>
                                      <a:srgbClr val="000000"/>
                                    </a:solidFill>
                                  </a:uFill>
                                  <a:latin typeface="Cambria Math" charset="0"/>
                                  <a:ea typeface="Cambria Math" charset="0"/>
                                  <a:cs typeface="Cambria Math" charset="0"/>
                                  <a:sym typeface="Arial"/>
                                </a:rPr>
                                <m:t>M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nl-NL" sz="2400" b="0" i="0" u="none" strike="noStrike" cap="none" spc="0" normalizeH="0" smtClean="0">
                                  <a:ln>
                                    <a:noFill/>
                                  </a:ln>
                                  <a:solidFill>
                                    <a:srgbClr val="133290"/>
                                  </a:solidFill>
                                  <a:effectLst/>
                                  <a:uFill>
                                    <a:solidFill>
                                      <a:srgbClr val="000000"/>
                                    </a:solidFill>
                                  </a:uFill>
                                  <a:latin typeface="Cambria Math" charset="0"/>
                                  <a:ea typeface="Cambria Math" charset="0"/>
                                  <a:cs typeface="Cambria Math" charset="0"/>
                                  <a:sym typeface="Arial"/>
                                </a:rPr>
                                <m:t>A</m:t>
                              </m:r>
                            </m:sub>
                            <m:sup>
                              <m:r>
                                <a:rPr kumimoji="0" lang="nl-NL" sz="2400" b="0" i="0" u="none" strike="noStrike" cap="none" spc="0" normalizeH="0" smtClean="0">
                                  <a:ln>
                                    <a:noFill/>
                                  </a:ln>
                                  <a:solidFill>
                                    <a:srgbClr val="133290"/>
                                  </a:solidFill>
                                  <a:effectLst/>
                                  <a:uFill>
                                    <a:solidFill>
                                      <a:srgbClr val="000000"/>
                                    </a:solidFill>
                                  </a:uFill>
                                  <a:latin typeface="Cambria Math" charset="0"/>
                                  <a:ea typeface="Cambria Math" charset="0"/>
                                  <a:cs typeface="Cambria Math" charset="0"/>
                                  <a:sym typeface="Arial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0" lang="en-GB" sz="2400" u="none" strike="noStrike" cap="none" spc="0" normalizeH="0" dirty="0">
                  <a:ln>
                    <a:noFill/>
                  </a:ln>
                  <a:solidFill>
                    <a:srgbClr val="13329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sym typeface="Arial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809" y="4690276"/>
                <a:ext cx="1107547" cy="79932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Shape 61"/>
          <p:cNvSpPr txBox="1">
            <a:spLocks/>
          </p:cNvSpPr>
          <p:nvPr/>
        </p:nvSpPr>
        <p:spPr>
          <a:xfrm>
            <a:off x="1957164" y="4564498"/>
            <a:ext cx="1627283" cy="3929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82575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  <a:lvl2pPr marL="858837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2pPr>
            <a:lvl3pPr marL="13382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3pPr>
            <a:lvl4pPr marL="19097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4pPr>
            <a:lvl5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5pPr>
            <a:lvl6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6pPr>
            <a:lvl7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7pPr>
            <a:lvl8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8pPr>
            <a:lvl9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0" indent="0" hangingPunct="1">
              <a:buNone/>
            </a:pPr>
            <a:r>
              <a:rPr lang="nl-NL" sz="1200" dirty="0" err="1" smtClean="0"/>
              <a:t>Thickness</a:t>
            </a:r>
            <a:r>
              <a:rPr lang="nl-NL" sz="1200" dirty="0" smtClean="0"/>
              <a:t> of </a:t>
            </a:r>
            <a:r>
              <a:rPr lang="nl-NL" sz="1200" dirty="0" err="1" smtClean="0"/>
              <a:t>layer</a:t>
            </a:r>
            <a:endParaRPr lang="nl-NL" sz="1200" dirty="0" smtClean="0"/>
          </a:p>
        </p:txBody>
      </p:sp>
      <p:sp>
        <p:nvSpPr>
          <p:cNvPr id="19" name="Shape 61"/>
          <p:cNvSpPr txBox="1">
            <a:spLocks/>
          </p:cNvSpPr>
          <p:nvPr/>
        </p:nvSpPr>
        <p:spPr>
          <a:xfrm>
            <a:off x="1794213" y="5329762"/>
            <a:ext cx="1799380" cy="4368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82575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  <a:lvl2pPr marL="858837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2pPr>
            <a:lvl3pPr marL="13382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3pPr>
            <a:lvl4pPr marL="19097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4pPr>
            <a:lvl5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5pPr>
            <a:lvl6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6pPr>
            <a:lvl7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7pPr>
            <a:lvl8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8pPr>
            <a:lvl9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0" indent="0" hangingPunct="1">
              <a:buNone/>
            </a:pPr>
            <a:r>
              <a:rPr lang="nl-NL" sz="1200" dirty="0" smtClean="0"/>
              <a:t>Radius of </a:t>
            </a:r>
            <a:r>
              <a:rPr lang="nl-NL" sz="1200" dirty="0" err="1" smtClean="0"/>
              <a:t>the</a:t>
            </a:r>
            <a:r>
              <a:rPr lang="nl-NL" sz="1200" dirty="0" smtClean="0"/>
              <a:t> </a:t>
            </a:r>
            <a:r>
              <a:rPr lang="nl-NL" sz="1200" dirty="0" err="1" smtClean="0"/>
              <a:t>bubble</a:t>
            </a:r>
            <a:endParaRPr lang="nl-NL" sz="1200" dirty="0" smtClean="0"/>
          </a:p>
        </p:txBody>
      </p:sp>
      <p:cxnSp>
        <p:nvCxnSpPr>
          <p:cNvPr id="22" name="Straight Arrow Connector 21"/>
          <p:cNvCxnSpPr>
            <a:stCxn id="11" idx="3"/>
            <a:endCxn id="15" idx="1"/>
          </p:cNvCxnSpPr>
          <p:nvPr/>
        </p:nvCxnSpPr>
        <p:spPr>
          <a:xfrm>
            <a:off x="4160521" y="1782573"/>
            <a:ext cx="1865375" cy="343527"/>
          </a:xfrm>
          <a:prstGeom prst="straightConnector1">
            <a:avLst/>
          </a:prstGeom>
          <a:noFill/>
          <a:ln w="31750" cap="flat">
            <a:solidFill>
              <a:srgbClr val="133290"/>
            </a:solidFill>
            <a:prstDash val="solid"/>
            <a:miter lim="400000"/>
            <a:tailEnd type="triangle" w="lg" len="lg"/>
          </a:ln>
          <a:effectLst>
            <a:outerShdw blurRad="50800" dist="38100" dir="2700000" algn="tl" rotWithShape="0">
              <a:schemeClr val="bg1">
                <a:lumMod val="20000"/>
                <a:lumOff val="8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Arrow Connector 24"/>
          <p:cNvCxnSpPr>
            <a:stCxn id="14" idx="3"/>
            <a:endCxn id="15" idx="1"/>
          </p:cNvCxnSpPr>
          <p:nvPr/>
        </p:nvCxnSpPr>
        <p:spPr>
          <a:xfrm flipV="1">
            <a:off x="4160522" y="2126100"/>
            <a:ext cx="1865374" cy="604080"/>
          </a:xfrm>
          <a:prstGeom prst="straightConnector1">
            <a:avLst/>
          </a:prstGeom>
          <a:noFill/>
          <a:ln w="31750" cap="flat">
            <a:solidFill>
              <a:srgbClr val="133290"/>
            </a:solidFill>
            <a:prstDash val="solid"/>
            <a:miter lim="400000"/>
            <a:tailEnd type="triangle" w="lg" len="lg"/>
          </a:ln>
          <a:effectLst>
            <a:outerShdw blurRad="50800" dist="38100" dir="2700000" algn="tl" rotWithShape="0">
              <a:schemeClr val="bg1">
                <a:lumMod val="20000"/>
                <a:lumOff val="8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Arrow Connector 31"/>
          <p:cNvCxnSpPr>
            <a:stCxn id="15" idx="2"/>
            <a:endCxn id="17" idx="0"/>
          </p:cNvCxnSpPr>
          <p:nvPr/>
        </p:nvCxnSpPr>
        <p:spPr>
          <a:xfrm>
            <a:off x="7061452" y="2550713"/>
            <a:ext cx="0" cy="442632"/>
          </a:xfrm>
          <a:prstGeom prst="straightConnector1">
            <a:avLst/>
          </a:prstGeom>
          <a:noFill/>
          <a:ln w="31750" cap="flat">
            <a:solidFill>
              <a:srgbClr val="133290"/>
            </a:solidFill>
            <a:prstDash val="solid"/>
            <a:miter lim="400000"/>
            <a:tailEnd type="triangle" w="lg" len="lg"/>
          </a:ln>
          <a:effectLst>
            <a:outerShdw blurRad="50800" dist="38100" dir="2700000" algn="tl" rotWithShape="0">
              <a:schemeClr val="bg1">
                <a:lumMod val="20000"/>
                <a:lumOff val="8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Arrow Connector 34"/>
          <p:cNvCxnSpPr>
            <a:stCxn id="18" idx="3"/>
          </p:cNvCxnSpPr>
          <p:nvPr/>
        </p:nvCxnSpPr>
        <p:spPr>
          <a:xfrm>
            <a:off x="3584447" y="4760952"/>
            <a:ext cx="512065" cy="131088"/>
          </a:xfrm>
          <a:prstGeom prst="straightConnector1">
            <a:avLst/>
          </a:prstGeom>
          <a:noFill/>
          <a:ln w="31750" cap="flat">
            <a:solidFill>
              <a:srgbClr val="133290"/>
            </a:solidFill>
            <a:prstDash val="solid"/>
            <a:miter lim="400000"/>
            <a:tailEnd type="triangle" w="lg" len="lg"/>
          </a:ln>
          <a:effectLst>
            <a:outerShdw blurRad="50800" dist="38100" dir="2700000" algn="tl" rotWithShape="0">
              <a:schemeClr val="bg1">
                <a:lumMod val="20000"/>
                <a:lumOff val="8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Straight Arrow Connector 39"/>
          <p:cNvCxnSpPr/>
          <p:nvPr/>
        </p:nvCxnSpPr>
        <p:spPr>
          <a:xfrm flipV="1">
            <a:off x="3584447" y="5257800"/>
            <a:ext cx="512065" cy="231798"/>
          </a:xfrm>
          <a:prstGeom prst="straightConnector1">
            <a:avLst/>
          </a:prstGeom>
          <a:noFill/>
          <a:ln w="31750" cap="flat">
            <a:solidFill>
              <a:srgbClr val="133290"/>
            </a:solidFill>
            <a:prstDash val="solid"/>
            <a:miter lim="400000"/>
            <a:tailEnd type="triangle" w="lg" len="lg"/>
          </a:ln>
          <a:effectLst>
            <a:outerShdw blurRad="50800" dist="38100" dir="2700000" algn="tl" rotWithShape="0">
              <a:schemeClr val="bg1">
                <a:lumMod val="20000"/>
                <a:lumOff val="8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Arrow Connector 43"/>
          <p:cNvCxnSpPr>
            <a:stCxn id="3" idx="2"/>
            <a:endCxn id="13" idx="0"/>
          </p:cNvCxnSpPr>
          <p:nvPr/>
        </p:nvCxnSpPr>
        <p:spPr>
          <a:xfrm>
            <a:off x="4573583" y="5489597"/>
            <a:ext cx="4" cy="418593"/>
          </a:xfrm>
          <a:prstGeom prst="straightConnector1">
            <a:avLst/>
          </a:prstGeom>
          <a:noFill/>
          <a:ln w="31750" cap="flat">
            <a:solidFill>
              <a:srgbClr val="133290"/>
            </a:solidFill>
            <a:prstDash val="solid"/>
            <a:miter lim="400000"/>
            <a:tailEnd type="triangle" w="lg" len="lg"/>
          </a:ln>
          <a:effectLst>
            <a:outerShdw blurRad="50800" dist="38100" dir="2700000" algn="tl" rotWithShape="0">
              <a:schemeClr val="bg1">
                <a:lumMod val="20000"/>
                <a:lumOff val="8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Shape 61"/>
          <p:cNvSpPr txBox="1">
            <a:spLocks/>
          </p:cNvSpPr>
          <p:nvPr/>
        </p:nvSpPr>
        <p:spPr>
          <a:xfrm>
            <a:off x="6381162" y="4211069"/>
            <a:ext cx="971964" cy="2739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82575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  <a:lvl2pPr marL="858837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2pPr>
            <a:lvl3pPr marL="13382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3pPr>
            <a:lvl4pPr marL="19097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4pPr>
            <a:lvl5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5pPr>
            <a:lvl6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6pPr>
            <a:lvl7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7pPr>
            <a:lvl8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8pPr>
            <a:lvl9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0" indent="0" hangingPunct="1">
              <a:buNone/>
            </a:pPr>
            <a:r>
              <a:rPr lang="nl-NL" sz="800" dirty="0" err="1" smtClean="0"/>
              <a:t>Lyutikov</a:t>
            </a:r>
            <a:r>
              <a:rPr lang="nl-NL" sz="800" dirty="0" smtClean="0"/>
              <a:t> 2006</a:t>
            </a:r>
          </a:p>
        </p:txBody>
      </p:sp>
    </p:spTree>
    <p:extLst>
      <p:ext uri="{BB962C8B-B14F-4D97-AF65-F5344CB8AC3E}">
        <p14:creationId xmlns:p14="http://schemas.microsoft.com/office/powerpoint/2010/main" val="583117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ASTRON_Header_Small_03_04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5" y="0"/>
            <a:ext cx="9140825" cy="1382713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58"/>
          <p:cNvSpPr/>
          <p:nvPr/>
        </p:nvSpPr>
        <p:spPr>
          <a:xfrm>
            <a:off x="427037" y="6477000"/>
            <a:ext cx="5905501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buClr>
                <a:srgbClr val="FFFFFF"/>
              </a:buClr>
              <a:buFont typeface="Verdana"/>
              <a:defRPr sz="9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r>
              <a:t> 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xfrm>
            <a:off x="7888510" y="6468405"/>
            <a:ext cx="174180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xfrm>
            <a:off x="418443" y="211412"/>
            <a:ext cx="6448701" cy="13716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tabLst>
                <a:tab pos="342900" algn="l"/>
                <a:tab pos="914400" algn="l"/>
              </a:tabLst>
              <a:defRPr b="1"/>
            </a:lvl1pPr>
          </a:lstStyle>
          <a:p>
            <a:r>
              <a:rPr lang="nl-NL" dirty="0" err="1" smtClean="0"/>
              <a:t>Conclusions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/>
              <a:t>O</a:t>
            </a:r>
            <a:r>
              <a:rPr lang="nl-NL" dirty="0" smtClean="0"/>
              <a:t>utlook</a:t>
            </a:r>
            <a:endParaRPr dirty="0"/>
          </a:p>
        </p:txBody>
      </p:sp>
      <p:sp>
        <p:nvSpPr>
          <p:cNvPr id="61" name="Shape 61"/>
          <p:cNvSpPr>
            <a:spLocks noGrp="1"/>
          </p:cNvSpPr>
          <p:nvPr>
            <p:ph type="body" sz="half" idx="1"/>
          </p:nvPr>
        </p:nvSpPr>
        <p:spPr>
          <a:xfrm>
            <a:off x="427037" y="1260712"/>
            <a:ext cx="8451492" cy="29683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 err="1" smtClean="0"/>
              <a:t>Conclusions</a:t>
            </a:r>
            <a:endParaRPr lang="nl-NL" b="1" dirty="0" smtClean="0"/>
          </a:p>
          <a:p>
            <a:pPr marL="342900" indent="-342900">
              <a:buFont typeface="Arial" charset="0"/>
              <a:buChar char="•"/>
            </a:pPr>
            <a:r>
              <a:rPr lang="nl-NL" dirty="0" smtClean="0"/>
              <a:t>First radio </a:t>
            </a:r>
            <a:r>
              <a:rPr lang="nl-NL" dirty="0" err="1" smtClean="0"/>
              <a:t>galaxy</a:t>
            </a:r>
            <a:r>
              <a:rPr lang="nl-NL" dirty="0" smtClean="0"/>
              <a:t> </a:t>
            </a:r>
            <a:r>
              <a:rPr lang="nl-NL" dirty="0" err="1" smtClean="0"/>
              <a:t>showing</a:t>
            </a:r>
            <a:r>
              <a:rPr lang="nl-NL" dirty="0" smtClean="0"/>
              <a:t> </a:t>
            </a:r>
            <a:r>
              <a:rPr lang="nl-NL" dirty="0" err="1" smtClean="0"/>
              <a:t>polarised</a:t>
            </a:r>
            <a:r>
              <a:rPr lang="nl-NL" dirty="0" smtClean="0"/>
              <a:t> </a:t>
            </a:r>
            <a:r>
              <a:rPr lang="nl-NL" dirty="0" err="1" smtClean="0"/>
              <a:t>emission</a:t>
            </a:r>
            <a:r>
              <a:rPr lang="nl-NL" dirty="0" smtClean="0"/>
              <a:t> of </a:t>
            </a:r>
            <a:r>
              <a:rPr lang="nl-NL" dirty="0" err="1" smtClean="0"/>
              <a:t>this</a:t>
            </a:r>
            <a:r>
              <a:rPr lang="nl-NL" dirty="0" smtClean="0"/>
              <a:t> type</a:t>
            </a:r>
          </a:p>
          <a:p>
            <a:pPr marL="342900" indent="-342900">
              <a:buFont typeface="Arial" charset="0"/>
              <a:buChar char="•"/>
            </a:pPr>
            <a:r>
              <a:rPr lang="nl-NL" dirty="0" err="1" smtClean="0"/>
              <a:t>Polarisation</a:t>
            </a:r>
            <a:r>
              <a:rPr lang="nl-NL" dirty="0" smtClean="0"/>
              <a:t> </a:t>
            </a:r>
            <a:r>
              <a:rPr lang="nl-NL" dirty="0" err="1" smtClean="0"/>
              <a:t>observations</a:t>
            </a:r>
            <a:r>
              <a:rPr lang="nl-NL" dirty="0" smtClean="0"/>
              <a:t> support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recurrent</a:t>
            </a:r>
            <a:r>
              <a:rPr lang="nl-NL" dirty="0" smtClean="0"/>
              <a:t> </a:t>
            </a:r>
            <a:r>
              <a:rPr lang="nl-NL" dirty="0" err="1" smtClean="0"/>
              <a:t>activity</a:t>
            </a:r>
            <a:r>
              <a:rPr lang="nl-NL" dirty="0" smtClean="0"/>
              <a:t> scenario </a:t>
            </a:r>
            <a:r>
              <a:rPr lang="nl-NL" dirty="0" err="1" smtClean="0"/>
              <a:t>claimed</a:t>
            </a:r>
            <a:r>
              <a:rPr lang="nl-NL" dirty="0" smtClean="0"/>
              <a:t> </a:t>
            </a:r>
            <a:r>
              <a:rPr lang="nl-NL" dirty="0" err="1" smtClean="0"/>
              <a:t>before</a:t>
            </a:r>
            <a:endParaRPr lang="nl-NL" dirty="0" smtClean="0"/>
          </a:p>
          <a:p>
            <a:pPr marL="342900" indent="-342900">
              <a:buFont typeface="Arial" charset="0"/>
              <a:buChar char="•"/>
            </a:pPr>
            <a:r>
              <a:rPr lang="nl-NL" dirty="0" err="1" smtClean="0"/>
              <a:t>Magnetic</a:t>
            </a:r>
            <a:r>
              <a:rPr lang="nl-NL" dirty="0" smtClean="0"/>
              <a:t> </a:t>
            </a:r>
            <a:r>
              <a:rPr lang="nl-NL" dirty="0" err="1" smtClean="0"/>
              <a:t>draping</a:t>
            </a:r>
            <a:r>
              <a:rPr lang="nl-NL" dirty="0" smtClean="0"/>
              <a:t> as </a:t>
            </a:r>
            <a:r>
              <a:rPr lang="nl-NL" dirty="0" err="1" smtClean="0"/>
              <a:t>an</a:t>
            </a:r>
            <a:r>
              <a:rPr lang="nl-NL" dirty="0" smtClean="0"/>
              <a:t> </a:t>
            </a:r>
            <a:r>
              <a:rPr lang="nl-NL" dirty="0" err="1" smtClean="0"/>
              <a:t>alternative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magnetic</a:t>
            </a:r>
            <a:r>
              <a:rPr lang="nl-NL" dirty="0" smtClean="0"/>
              <a:t> field </a:t>
            </a:r>
            <a:r>
              <a:rPr lang="nl-NL" dirty="0" err="1" smtClean="0"/>
              <a:t>compression</a:t>
            </a:r>
            <a:endParaRPr lang="nl-NL" dirty="0" smtClean="0"/>
          </a:p>
          <a:p>
            <a:pPr marL="919162" lvl="1" indent="-342900">
              <a:buFont typeface="Arial" charset="0"/>
              <a:buChar char="•"/>
            </a:pPr>
            <a:endParaRPr lang="nl-NL" dirty="0" smtClean="0"/>
          </a:p>
        </p:txBody>
      </p:sp>
      <p:sp>
        <p:nvSpPr>
          <p:cNvPr id="7" name="Shape 61"/>
          <p:cNvSpPr txBox="1">
            <a:spLocks/>
          </p:cNvSpPr>
          <p:nvPr/>
        </p:nvSpPr>
        <p:spPr>
          <a:xfrm>
            <a:off x="405349" y="3849624"/>
            <a:ext cx="8473179" cy="30358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lnSpcReduction="10000"/>
          </a:bodyPr>
          <a:lstStyle>
            <a:lvl1pPr marL="282575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  <a:lvl2pPr marL="858837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2pPr>
            <a:lvl3pPr marL="13382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3pPr>
            <a:lvl4pPr marL="19097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4pPr>
            <a:lvl5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5pPr>
            <a:lvl6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6pPr>
            <a:lvl7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7pPr>
            <a:lvl8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8pPr>
            <a:lvl9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0" indent="0" hangingPunct="1">
              <a:buFont typeface="Verdana"/>
              <a:buNone/>
            </a:pPr>
            <a:r>
              <a:rPr lang="nl-NL" b="1" dirty="0" smtClean="0"/>
              <a:t>Outlook</a:t>
            </a:r>
          </a:p>
          <a:p>
            <a:pPr marL="342900" indent="-342900" hangingPunct="1">
              <a:buFont typeface="Arial" charset="0"/>
              <a:buChar char="•"/>
            </a:pPr>
            <a:r>
              <a:rPr lang="nl-NL" dirty="0" smtClean="0"/>
              <a:t>Multi-</a:t>
            </a:r>
            <a:r>
              <a:rPr lang="nl-NL" dirty="0" err="1" smtClean="0"/>
              <a:t>frequency</a:t>
            </a:r>
            <a:r>
              <a:rPr lang="nl-NL" dirty="0" smtClean="0"/>
              <a:t> </a:t>
            </a:r>
            <a:r>
              <a:rPr lang="nl-NL" dirty="0" err="1" smtClean="0"/>
              <a:t>polarisation</a:t>
            </a:r>
            <a:r>
              <a:rPr lang="nl-NL" dirty="0" smtClean="0"/>
              <a:t> </a:t>
            </a:r>
            <a:r>
              <a:rPr lang="nl-NL" dirty="0" err="1" smtClean="0"/>
              <a:t>observations</a:t>
            </a:r>
            <a:endParaRPr lang="nl-NL" dirty="0" smtClean="0"/>
          </a:p>
          <a:p>
            <a:pPr marL="919162" lvl="1" indent="-342900" hangingPunct="1">
              <a:buFont typeface="Arial" charset="0"/>
              <a:buChar char="•"/>
            </a:pPr>
            <a:r>
              <a:rPr lang="nl-NL" dirty="0" err="1" smtClean="0"/>
              <a:t>Magnetic</a:t>
            </a:r>
            <a:r>
              <a:rPr lang="nl-NL" dirty="0" smtClean="0"/>
              <a:t> field </a:t>
            </a:r>
            <a:r>
              <a:rPr lang="nl-NL" dirty="0" err="1" smtClean="0"/>
              <a:t>angles</a:t>
            </a:r>
            <a:endParaRPr lang="nl-NL" dirty="0" smtClean="0"/>
          </a:p>
          <a:p>
            <a:pPr marL="919162" lvl="1" indent="-342900" hangingPunct="1">
              <a:buFont typeface="Arial" charset="0"/>
              <a:buChar char="•"/>
            </a:pPr>
            <a:r>
              <a:rPr lang="nl-NL" dirty="0" err="1" smtClean="0"/>
              <a:t>Polarisation</a:t>
            </a:r>
            <a:r>
              <a:rPr lang="nl-NL" dirty="0" smtClean="0"/>
              <a:t> spectra (</a:t>
            </a:r>
            <a:r>
              <a:rPr lang="nl-NL" dirty="0" err="1" smtClean="0"/>
              <a:t>depolarisation</a:t>
            </a:r>
            <a:r>
              <a:rPr lang="nl-NL" dirty="0" smtClean="0"/>
              <a:t> </a:t>
            </a:r>
            <a:r>
              <a:rPr lang="nl-NL" dirty="0" err="1" smtClean="0"/>
              <a:t>mechanisms</a:t>
            </a:r>
            <a:r>
              <a:rPr lang="nl-NL" dirty="0" smtClean="0"/>
              <a:t>)</a:t>
            </a:r>
          </a:p>
          <a:p>
            <a:pPr marL="342900" indent="-342900" hangingPunct="1">
              <a:buFont typeface="Arial" charset="0"/>
              <a:buChar char="•"/>
            </a:pPr>
            <a:r>
              <a:rPr lang="nl-NL" dirty="0" err="1" smtClean="0"/>
              <a:t>Spatially</a:t>
            </a:r>
            <a:r>
              <a:rPr lang="nl-NL" dirty="0" smtClean="0"/>
              <a:t> </a:t>
            </a:r>
            <a:r>
              <a:rPr lang="nl-NL" dirty="0" err="1" smtClean="0"/>
              <a:t>resolved</a:t>
            </a:r>
            <a:r>
              <a:rPr lang="nl-NL" dirty="0" smtClean="0"/>
              <a:t> </a:t>
            </a:r>
            <a:r>
              <a:rPr lang="nl-NL" dirty="0" err="1" smtClean="0"/>
              <a:t>spectral</a:t>
            </a:r>
            <a:r>
              <a:rPr lang="nl-NL" dirty="0" smtClean="0"/>
              <a:t> index </a:t>
            </a:r>
            <a:r>
              <a:rPr lang="nl-NL" dirty="0" err="1" smtClean="0"/>
              <a:t>maps</a:t>
            </a:r>
            <a:endParaRPr lang="nl-NL" dirty="0" smtClean="0"/>
          </a:p>
          <a:p>
            <a:pPr marL="342900" indent="-342900" hangingPunct="1">
              <a:buFont typeface="Arial" charset="0"/>
              <a:buChar char="•"/>
            </a:pPr>
            <a:r>
              <a:rPr lang="nl-NL" dirty="0" err="1" smtClean="0"/>
              <a:t>Deep</a:t>
            </a:r>
            <a:r>
              <a:rPr lang="nl-NL" dirty="0" smtClean="0"/>
              <a:t> X-</a:t>
            </a:r>
            <a:r>
              <a:rPr lang="nl-NL" dirty="0" err="1" smtClean="0"/>
              <a:t>ray</a:t>
            </a:r>
            <a:r>
              <a:rPr lang="nl-NL" dirty="0" smtClean="0"/>
              <a:t> </a:t>
            </a:r>
            <a:r>
              <a:rPr lang="nl-NL" dirty="0" err="1" smtClean="0"/>
              <a:t>observations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constrain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density</a:t>
            </a:r>
            <a:r>
              <a:rPr lang="nl-NL" dirty="0" smtClean="0"/>
              <a:t> of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group</a:t>
            </a:r>
            <a:r>
              <a:rPr lang="nl-NL" dirty="0" smtClean="0"/>
              <a:t> medium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rule</a:t>
            </a:r>
            <a:r>
              <a:rPr lang="nl-NL" dirty="0" smtClean="0"/>
              <a:t> out </a:t>
            </a:r>
            <a:r>
              <a:rPr lang="nl-NL" dirty="0" err="1" smtClean="0"/>
              <a:t>magnetic</a:t>
            </a:r>
            <a:r>
              <a:rPr lang="nl-NL" dirty="0" smtClean="0"/>
              <a:t> field </a:t>
            </a:r>
            <a:r>
              <a:rPr lang="nl-NL" dirty="0" err="1" smtClean="0"/>
              <a:t>compression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5318704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ASTRON_Header_Small_03_04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5" y="0"/>
            <a:ext cx="9140825" cy="1382713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58"/>
          <p:cNvSpPr/>
          <p:nvPr/>
        </p:nvSpPr>
        <p:spPr>
          <a:xfrm>
            <a:off x="427037" y="6477000"/>
            <a:ext cx="5905501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buClr>
                <a:srgbClr val="FFFFFF"/>
              </a:buClr>
              <a:buFont typeface="Verdana"/>
              <a:defRPr sz="9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r>
              <a:t> 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xfrm>
            <a:off x="7888510" y="6468405"/>
            <a:ext cx="174180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xfrm>
            <a:off x="418443" y="211412"/>
            <a:ext cx="6448701" cy="13716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tabLst>
                <a:tab pos="342900" algn="l"/>
                <a:tab pos="914400" algn="l"/>
              </a:tabLst>
              <a:defRPr b="1"/>
            </a:lvl1pPr>
          </a:lstStyle>
          <a:p>
            <a:r>
              <a:rPr lang="nl-NL" dirty="0" err="1" smtClean="0"/>
              <a:t>Introduction</a:t>
            </a:r>
            <a:endParaRPr dirty="0"/>
          </a:p>
        </p:txBody>
      </p:sp>
      <p:sp>
        <p:nvSpPr>
          <p:cNvPr id="61" name="Shape 61"/>
          <p:cNvSpPr>
            <a:spLocks noGrp="1"/>
          </p:cNvSpPr>
          <p:nvPr>
            <p:ph type="body" sz="half" idx="1"/>
          </p:nvPr>
        </p:nvSpPr>
        <p:spPr>
          <a:xfrm>
            <a:off x="427037" y="1370440"/>
            <a:ext cx="8336474" cy="29683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 smtClean="0"/>
              <a:t>How long </a:t>
            </a:r>
            <a:r>
              <a:rPr lang="nl-NL" b="1" dirty="0" err="1" smtClean="0"/>
              <a:t>and</a:t>
            </a:r>
            <a:r>
              <a:rPr lang="nl-NL" b="1" dirty="0" smtClean="0"/>
              <a:t> </a:t>
            </a:r>
            <a:r>
              <a:rPr lang="nl-NL" b="1" dirty="0" err="1" smtClean="0"/>
              <a:t>how</a:t>
            </a:r>
            <a:r>
              <a:rPr lang="nl-NL" b="1" dirty="0" smtClean="0"/>
              <a:t> </a:t>
            </a:r>
            <a:r>
              <a:rPr lang="nl-NL" b="1" dirty="0" err="1" smtClean="0"/>
              <a:t>frequently</a:t>
            </a:r>
            <a:r>
              <a:rPr lang="nl-NL" b="1" dirty="0" smtClean="0"/>
              <a:t> are radio-</a:t>
            </a:r>
            <a:r>
              <a:rPr lang="nl-NL" b="1" dirty="0" err="1" smtClean="0"/>
              <a:t>loud</a:t>
            </a:r>
            <a:r>
              <a:rPr lang="nl-NL" b="1" dirty="0" smtClean="0"/>
              <a:t> AGN </a:t>
            </a:r>
            <a:r>
              <a:rPr lang="nl-NL" b="1" dirty="0" err="1" smtClean="0"/>
              <a:t>active</a:t>
            </a:r>
            <a:r>
              <a:rPr lang="nl-NL" b="1" dirty="0" smtClean="0"/>
              <a:t>?</a:t>
            </a:r>
          </a:p>
          <a:p>
            <a:pPr marL="919162" lvl="1" indent="-342900">
              <a:buFont typeface="Arial" charset="0"/>
              <a:buChar char="•"/>
            </a:pPr>
            <a:r>
              <a:rPr lang="nl-NL" dirty="0" err="1" smtClean="0"/>
              <a:t>Duty</a:t>
            </a:r>
            <a:r>
              <a:rPr lang="nl-NL" dirty="0" smtClean="0"/>
              <a:t> </a:t>
            </a:r>
            <a:r>
              <a:rPr lang="nl-NL" dirty="0" err="1" smtClean="0"/>
              <a:t>cycle</a:t>
            </a:r>
            <a:r>
              <a:rPr lang="nl-NL" dirty="0" smtClean="0"/>
              <a:t> </a:t>
            </a:r>
            <a:r>
              <a:rPr lang="nl-NL" dirty="0" err="1" smtClean="0"/>
              <a:t>depends</a:t>
            </a:r>
            <a:r>
              <a:rPr lang="nl-NL" dirty="0" smtClean="0"/>
              <a:t> on </a:t>
            </a:r>
            <a:r>
              <a:rPr lang="nl-NL" dirty="0" err="1" smtClean="0"/>
              <a:t>the</a:t>
            </a:r>
            <a:r>
              <a:rPr lang="nl-NL" dirty="0" smtClean="0"/>
              <a:t> power of </a:t>
            </a:r>
            <a:r>
              <a:rPr lang="nl-NL" dirty="0" err="1" smtClean="0"/>
              <a:t>the</a:t>
            </a:r>
            <a:r>
              <a:rPr lang="nl-NL" dirty="0" smtClean="0"/>
              <a:t> radio source</a:t>
            </a:r>
          </a:p>
          <a:p>
            <a:pPr marL="919162" lvl="1" indent="-342900">
              <a:buFont typeface="Arial" charset="0"/>
              <a:buChar char="•"/>
            </a:pPr>
            <a:r>
              <a:rPr lang="nl-NL" dirty="0" smtClean="0"/>
              <a:t>Young radio </a:t>
            </a:r>
            <a:r>
              <a:rPr lang="nl-NL" dirty="0" err="1" smtClean="0"/>
              <a:t>galaxies</a:t>
            </a:r>
            <a:r>
              <a:rPr lang="nl-NL" dirty="0" smtClean="0"/>
              <a:t> (GPS-, CSS-, HFP-sources) are </a:t>
            </a:r>
            <a:r>
              <a:rPr lang="nl-NL" dirty="0" err="1" smtClean="0"/>
              <a:t>the</a:t>
            </a:r>
            <a:r>
              <a:rPr lang="nl-NL" dirty="0" smtClean="0"/>
              <a:t> best </a:t>
            </a:r>
            <a:r>
              <a:rPr lang="nl-NL" dirty="0" err="1" smtClean="0"/>
              <a:t>candidates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an</a:t>
            </a:r>
            <a:r>
              <a:rPr lang="nl-NL" dirty="0" smtClean="0"/>
              <a:t> </a:t>
            </a:r>
            <a:r>
              <a:rPr lang="nl-NL" dirty="0" err="1" smtClean="0"/>
              <a:t>investigation</a:t>
            </a:r>
            <a:endParaRPr lang="nl-NL" dirty="0" smtClean="0"/>
          </a:p>
          <a:p>
            <a:pPr marL="919162" lvl="1" indent="-342900">
              <a:buFont typeface="Arial" charset="0"/>
              <a:buChar char="•"/>
            </a:pPr>
            <a:r>
              <a:rPr lang="nl-NL" dirty="0" smtClean="0"/>
              <a:t>25% of GPS sources show </a:t>
            </a:r>
            <a:r>
              <a:rPr lang="nl-NL" dirty="0" err="1" smtClean="0"/>
              <a:t>associated</a:t>
            </a:r>
            <a:r>
              <a:rPr lang="nl-NL" dirty="0" smtClean="0"/>
              <a:t> diffuse </a:t>
            </a:r>
            <a:r>
              <a:rPr lang="nl-NL" dirty="0" err="1" smtClean="0"/>
              <a:t>emission</a:t>
            </a:r>
            <a:r>
              <a:rPr lang="nl-NL" dirty="0" smtClean="0"/>
              <a:t> on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kpc</a:t>
            </a:r>
            <a:r>
              <a:rPr lang="nl-NL" dirty="0" smtClean="0"/>
              <a:t>-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Mpc-scale</a:t>
            </a:r>
            <a:r>
              <a:rPr lang="nl-NL" dirty="0" smtClean="0"/>
              <a:t>, </a:t>
            </a:r>
            <a:r>
              <a:rPr lang="nl-NL" dirty="0" err="1" smtClean="0"/>
              <a:t>which</a:t>
            </a:r>
            <a:r>
              <a:rPr lang="nl-NL" dirty="0" smtClean="0"/>
              <a:t> is </a:t>
            </a:r>
            <a:r>
              <a:rPr lang="nl-NL" dirty="0" err="1" smtClean="0"/>
              <a:t>possibly</a:t>
            </a:r>
            <a:r>
              <a:rPr lang="nl-NL" dirty="0"/>
              <a:t> </a:t>
            </a:r>
            <a:r>
              <a:rPr lang="nl-NL" dirty="0" smtClean="0"/>
              <a:t>a </a:t>
            </a:r>
            <a:r>
              <a:rPr lang="nl-NL" dirty="0" err="1" smtClean="0"/>
              <a:t>remnant</a:t>
            </a:r>
            <a:r>
              <a:rPr lang="nl-NL" dirty="0" smtClean="0"/>
              <a:t> of a </a:t>
            </a:r>
            <a:r>
              <a:rPr lang="nl-NL" dirty="0" err="1" smtClean="0"/>
              <a:t>previous</a:t>
            </a:r>
            <a:r>
              <a:rPr lang="nl-NL" dirty="0" smtClean="0"/>
              <a:t> episode of jet </a:t>
            </a:r>
            <a:r>
              <a:rPr lang="nl-NL" dirty="0" err="1" smtClean="0"/>
              <a:t>activity</a:t>
            </a:r>
            <a:endParaRPr lang="nl-NL" dirty="0" smtClean="0"/>
          </a:p>
        </p:txBody>
      </p:sp>
      <p:sp>
        <p:nvSpPr>
          <p:cNvPr id="7" name="Shape 61"/>
          <p:cNvSpPr txBox="1">
            <a:spLocks/>
          </p:cNvSpPr>
          <p:nvPr/>
        </p:nvSpPr>
        <p:spPr>
          <a:xfrm>
            <a:off x="405350" y="4386152"/>
            <a:ext cx="8336474" cy="2125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82575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  <a:lvl2pPr marL="858837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2pPr>
            <a:lvl3pPr marL="13382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3pPr>
            <a:lvl4pPr marL="19097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4pPr>
            <a:lvl5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5pPr>
            <a:lvl6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6pPr>
            <a:lvl7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7pPr>
            <a:lvl8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8pPr>
            <a:lvl9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0" indent="0" hangingPunct="1">
              <a:buFont typeface="Verdana"/>
              <a:buNone/>
            </a:pPr>
            <a:r>
              <a:rPr lang="nl-NL" b="1" dirty="0" err="1" smtClean="0"/>
              <a:t>Strategy</a:t>
            </a:r>
            <a:r>
              <a:rPr lang="nl-NL" b="1" dirty="0" smtClean="0"/>
              <a:t>:</a:t>
            </a:r>
          </a:p>
          <a:p>
            <a:pPr lvl="1" hangingPunct="1"/>
            <a:r>
              <a:rPr lang="nl-NL" dirty="0" err="1" smtClean="0"/>
              <a:t>Find</a:t>
            </a:r>
            <a:r>
              <a:rPr lang="nl-NL" dirty="0" smtClean="0"/>
              <a:t> a </a:t>
            </a:r>
            <a:r>
              <a:rPr lang="nl-NL" dirty="0" err="1" smtClean="0"/>
              <a:t>young</a:t>
            </a:r>
            <a:r>
              <a:rPr lang="nl-NL" dirty="0" smtClean="0"/>
              <a:t> radio </a:t>
            </a:r>
            <a:r>
              <a:rPr lang="nl-NL" dirty="0" err="1" smtClean="0"/>
              <a:t>galaxy</a:t>
            </a:r>
            <a:r>
              <a:rPr lang="nl-NL" dirty="0" smtClean="0"/>
              <a:t> </a:t>
            </a:r>
            <a:r>
              <a:rPr lang="nl-NL" dirty="0" err="1" smtClean="0"/>
              <a:t>embedded</a:t>
            </a:r>
            <a:r>
              <a:rPr lang="nl-NL" dirty="0" smtClean="0"/>
              <a:t> in diffuse </a:t>
            </a:r>
            <a:r>
              <a:rPr lang="nl-NL" dirty="0" err="1" smtClean="0"/>
              <a:t>emission</a:t>
            </a:r>
            <a:endParaRPr lang="nl-NL" dirty="0"/>
          </a:p>
          <a:p>
            <a:pPr lvl="1" hangingPunct="1"/>
            <a:r>
              <a:rPr lang="nl-NL" dirty="0" err="1" smtClean="0"/>
              <a:t>Investigate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morphology</a:t>
            </a:r>
            <a:r>
              <a:rPr lang="nl-NL" dirty="0"/>
              <a:t>/</a:t>
            </a:r>
            <a:r>
              <a:rPr lang="nl-NL" dirty="0" err="1" smtClean="0"/>
              <a:t>spectral</a:t>
            </a:r>
            <a:r>
              <a:rPr lang="nl-NL" dirty="0" smtClean="0"/>
              <a:t> index of </a:t>
            </a:r>
            <a:r>
              <a:rPr lang="nl-NL" dirty="0" err="1" smtClean="0"/>
              <a:t>the</a:t>
            </a:r>
            <a:r>
              <a:rPr lang="nl-NL" dirty="0" smtClean="0"/>
              <a:t> diffuse </a:t>
            </a:r>
            <a:r>
              <a:rPr lang="nl-NL" dirty="0" err="1" smtClean="0"/>
              <a:t>emission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compact source </a:t>
            </a:r>
            <a:r>
              <a:rPr lang="nl-NL" dirty="0" err="1" smtClean="0"/>
              <a:t>to</a:t>
            </a:r>
            <a:r>
              <a:rPr lang="nl-NL" dirty="0" smtClean="0"/>
              <a:t> get a handle on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duty</a:t>
            </a:r>
            <a:r>
              <a:rPr lang="nl-NL" dirty="0" smtClean="0"/>
              <a:t> </a:t>
            </a:r>
            <a:r>
              <a:rPr lang="nl-NL" dirty="0" err="1" smtClean="0"/>
              <a:t>cycle</a:t>
            </a:r>
            <a:r>
              <a:rPr lang="nl-NL" dirty="0" smtClean="0"/>
              <a:t> of </a:t>
            </a:r>
            <a:r>
              <a:rPr lang="nl-NL" dirty="0" err="1" smtClean="0"/>
              <a:t>the</a:t>
            </a:r>
            <a:r>
              <a:rPr lang="nl-NL" dirty="0" smtClean="0"/>
              <a:t> source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88510" y="2134220"/>
            <a:ext cx="1038814" cy="21031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schemeClr val="bg1">
                <a:lumMod val="20000"/>
                <a:lumOff val="8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rgbClr val="13329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Best et al. 2005</a:t>
            </a:r>
            <a:endParaRPr kumimoji="0" lang="en-GB" sz="700" b="0" i="0" u="none" strike="noStrike" cap="none" spc="0" normalizeH="0" dirty="0">
              <a:ln>
                <a:noFill/>
              </a:ln>
              <a:solidFill>
                <a:srgbClr val="13329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3587" y="4185852"/>
            <a:ext cx="2396380" cy="21031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schemeClr val="bg1">
                <a:lumMod val="20000"/>
                <a:lumOff val="8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spc="0" normalizeH="0" dirty="0" err="1" smtClean="0">
                <a:ln>
                  <a:noFill/>
                </a:ln>
                <a:solidFill>
                  <a:srgbClr val="13329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Stanghellini</a:t>
            </a: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rgbClr val="13329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 et al. 1990, </a:t>
            </a:r>
            <a:r>
              <a:rPr kumimoji="0" lang="en-GB" sz="700" b="0" i="0" u="none" strike="noStrike" cap="none" spc="0" normalizeH="0" dirty="0" err="1" smtClean="0">
                <a:ln>
                  <a:noFill/>
                </a:ln>
                <a:solidFill>
                  <a:srgbClr val="13329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Stanghellini</a:t>
            </a: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rgbClr val="13329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 et al. 2005</a:t>
            </a:r>
            <a:endParaRPr kumimoji="0" lang="en-GB" sz="700" b="0" i="0" u="none" strike="noStrike" cap="none" spc="0" normalizeH="0" dirty="0">
              <a:ln>
                <a:noFill/>
              </a:ln>
              <a:solidFill>
                <a:srgbClr val="13329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0000"/>
            <a:ext cx="9144000" cy="9123171"/>
          </a:xfrm>
          <a:prstGeom prst="rect">
            <a:avLst/>
          </a:prstGeom>
        </p:spPr>
      </p:pic>
      <p:sp>
        <p:nvSpPr>
          <p:cNvPr id="58" name="Shape 58"/>
          <p:cNvSpPr/>
          <p:nvPr/>
        </p:nvSpPr>
        <p:spPr>
          <a:xfrm>
            <a:off x="427037" y="6477000"/>
            <a:ext cx="5905501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buClr>
                <a:srgbClr val="FFFFFF"/>
              </a:buClr>
              <a:buFont typeface="Verdana"/>
              <a:defRPr sz="9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r>
              <a:t> 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xfrm>
            <a:off x="7888510" y="6468405"/>
            <a:ext cx="174180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1" name="Shape 60"/>
          <p:cNvSpPr>
            <a:spLocks noGrp="1"/>
          </p:cNvSpPr>
          <p:nvPr>
            <p:ph type="title"/>
          </p:nvPr>
        </p:nvSpPr>
        <p:spPr>
          <a:xfrm>
            <a:off x="427037" y="0"/>
            <a:ext cx="6126163" cy="1282615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20000"/>
                <a:lumOff val="80000"/>
                <a:alpha val="40000"/>
              </a:schemeClr>
            </a:outerShdw>
          </a:effectLst>
        </p:spPr>
        <p:txBody>
          <a:bodyPr anchor="t">
            <a:normAutofit/>
          </a:bodyPr>
          <a:lstStyle>
            <a:lvl1pPr>
              <a:tabLst>
                <a:tab pos="342900" algn="l"/>
                <a:tab pos="914400" algn="l"/>
              </a:tabLst>
              <a:defRPr b="1"/>
            </a:lvl1pPr>
          </a:lstStyle>
          <a:p>
            <a:r>
              <a:rPr lang="nl-NL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NGC 1167</a:t>
            </a:r>
            <a:br>
              <a:rPr lang="nl-NL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B2 0258+35</a:t>
            </a:r>
            <a:b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SDSS</a:t>
            </a:r>
            <a:endParaRPr sz="1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27232" y="6616700"/>
            <a:ext cx="3238745" cy="15996"/>
          </a:xfrm>
          <a:prstGeom prst="straightConnector1">
            <a:avLst/>
          </a:prstGeom>
          <a:noFill/>
          <a:ln w="44450" cap="sq">
            <a:solidFill>
              <a:schemeClr val="accent3"/>
            </a:solidFill>
            <a:prstDash val="solid"/>
            <a:miter lim="400000"/>
            <a:headEnd type="triangle" w="lg" len="med"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Shape 61"/>
          <p:cNvSpPr txBox="1">
            <a:spLocks/>
          </p:cNvSpPr>
          <p:nvPr/>
        </p:nvSpPr>
        <p:spPr>
          <a:xfrm>
            <a:off x="1274438" y="6288878"/>
            <a:ext cx="1349890" cy="5114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/>
          </a:bodyPr>
          <a:lstStyle>
            <a:lvl1pPr marL="282575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  <a:lvl2pPr marL="858837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2pPr>
            <a:lvl3pPr marL="13382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3pPr>
            <a:lvl4pPr marL="19097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4pPr>
            <a:lvl5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5pPr>
            <a:lvl6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6pPr>
            <a:lvl7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7pPr>
            <a:lvl8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8pPr>
            <a:lvl9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0" indent="0" hangingPunct="1">
              <a:buFont typeface="Verdana"/>
              <a:buNone/>
            </a:pPr>
            <a:r>
              <a:rPr lang="nl-NL" sz="1600" dirty="0" smtClean="0">
                <a:solidFill>
                  <a:schemeClr val="accent3"/>
                </a:solidFill>
              </a:rPr>
              <a:t>5’ / 100 </a:t>
            </a:r>
            <a:r>
              <a:rPr lang="nl-NL" sz="1600" dirty="0" err="1" smtClean="0">
                <a:solidFill>
                  <a:schemeClr val="accent3"/>
                </a:solidFill>
              </a:rPr>
              <a:t>kpc</a:t>
            </a:r>
            <a:endParaRPr lang="nl-NL" sz="1600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5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20000"/>
            <a:ext cx="9144001" cy="9144001"/>
          </a:xfrm>
          <a:prstGeom prst="rect">
            <a:avLst/>
          </a:prstGeom>
        </p:spPr>
      </p:pic>
      <p:sp>
        <p:nvSpPr>
          <p:cNvPr id="58" name="Shape 58"/>
          <p:cNvSpPr/>
          <p:nvPr/>
        </p:nvSpPr>
        <p:spPr>
          <a:xfrm>
            <a:off x="427037" y="6477000"/>
            <a:ext cx="5905501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buClr>
                <a:srgbClr val="FFFFFF"/>
              </a:buClr>
              <a:buFont typeface="Verdana"/>
              <a:defRPr sz="9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r>
              <a:t> 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xfrm>
            <a:off x="7888510" y="6468405"/>
            <a:ext cx="174180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9" name="Shape 60"/>
          <p:cNvSpPr>
            <a:spLocks noGrp="1"/>
          </p:cNvSpPr>
          <p:nvPr>
            <p:ph type="title"/>
          </p:nvPr>
        </p:nvSpPr>
        <p:spPr>
          <a:xfrm>
            <a:off x="427037" y="0"/>
            <a:ext cx="6126163" cy="1282615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20000"/>
                <a:lumOff val="80000"/>
                <a:alpha val="40000"/>
              </a:schemeClr>
            </a:outerShdw>
          </a:effectLst>
        </p:spPr>
        <p:txBody>
          <a:bodyPr anchor="t">
            <a:normAutofit/>
          </a:bodyPr>
          <a:lstStyle>
            <a:lvl1pPr>
              <a:tabLst>
                <a:tab pos="342900" algn="l"/>
                <a:tab pos="914400" algn="l"/>
              </a:tabLst>
              <a:defRPr b="1"/>
            </a:lvl1pPr>
          </a:lstStyle>
          <a:p>
            <a:r>
              <a:rPr lang="nl-NL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NGC 1167</a:t>
            </a:r>
            <a:br>
              <a:rPr lang="nl-NL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B2 0258+35</a:t>
            </a:r>
            <a:b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SDSS + λ22cm radio </a:t>
            </a:r>
            <a:r>
              <a:rPr lang="nl-NL" sz="18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continuum</a:t>
            </a:r>
            <a:endParaRPr sz="1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86" y="2002615"/>
            <a:ext cx="1265995" cy="1214984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20000"/>
                <a:lumOff val="80000"/>
                <a:alpha val="40000"/>
              </a:scheme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79134" y="3217599"/>
            <a:ext cx="985847" cy="21031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schemeClr val="bg1">
                <a:lumMod val="20000"/>
                <a:lumOff val="8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spc="0" normalizeH="0" baseline="0" dirty="0" err="1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Giroletti</a:t>
            </a: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 et al. 2005</a:t>
            </a:r>
            <a:endParaRPr kumimoji="0" lang="en-GB" sz="700" b="0" i="0" u="none" strike="noStrike" cap="none" spc="0" normalizeH="0" baseline="0" dirty="0">
              <a:ln>
                <a:noFill/>
              </a:ln>
              <a:solidFill>
                <a:schemeClr val="bg1">
                  <a:lumMod val="20000"/>
                  <a:lumOff val="80000"/>
                </a:schemeClr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026" y="3210419"/>
            <a:ext cx="2076201" cy="343726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20000"/>
                <a:lumOff val="80000"/>
                <a:alpha val="40000"/>
              </a:scheme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7942126" y="6647686"/>
            <a:ext cx="1078821" cy="21031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schemeClr val="bg1">
                <a:lumMod val="20000"/>
                <a:lumOff val="8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spc="0" normalizeH="0" baseline="0" dirty="0" err="1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Brienza</a:t>
            </a:r>
            <a:r>
              <a:rPr kumimoji="0" lang="en-GB" sz="700" b="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 et</a:t>
            </a: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 al. in prep.</a:t>
            </a:r>
            <a:endParaRPr kumimoji="0" lang="en-GB" sz="700" b="0" i="0" u="none" strike="noStrike" cap="none" spc="0" normalizeH="0" baseline="0" dirty="0">
              <a:ln>
                <a:noFill/>
              </a:ln>
              <a:solidFill>
                <a:schemeClr val="bg1">
                  <a:lumMod val="20000"/>
                  <a:lumOff val="80000"/>
                </a:schemeClr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Arial"/>
              <a:cs typeface="Arial"/>
              <a:sym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164981" y="3210419"/>
            <a:ext cx="2407019" cy="643562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164981" y="2002615"/>
            <a:ext cx="2407019" cy="1842116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021907" y="3248517"/>
            <a:ext cx="791883" cy="21031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schemeClr val="bg1">
                <a:lumMod val="20000"/>
                <a:lumOff val="8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LOFAR 150MHz</a:t>
            </a:r>
            <a:endParaRPr kumimoji="0" lang="en-GB" sz="7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7590" y="5037041"/>
            <a:ext cx="766235" cy="21031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schemeClr val="bg1">
                <a:lumMod val="20000"/>
                <a:lumOff val="8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700" dirty="0" smtClean="0">
                <a:solidFill>
                  <a:srgbClr val="FAFBFF"/>
                </a:solidFill>
                <a:latin typeface="+mn-lt"/>
              </a:rPr>
              <a:t>SRT</a:t>
            </a:r>
            <a:r>
              <a:rPr kumimoji="0" lang="en-GB" sz="700" b="0" i="0" u="none" strike="noStrike" cap="none" spc="0" normalizeH="0" baseline="0" dirty="0" smtClean="0">
                <a:ln>
                  <a:noFill/>
                </a:ln>
                <a:solidFill>
                  <a:srgbClr val="FAFBFF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 6600 MHz</a:t>
            </a:r>
            <a:endParaRPr kumimoji="0" lang="en-GB" sz="700" b="0" i="0" u="none" strike="noStrike" cap="none" spc="0" normalizeH="0" baseline="0" dirty="0">
              <a:ln>
                <a:noFill/>
              </a:ln>
              <a:solidFill>
                <a:srgbClr val="FAFBFF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4054554" y="183060"/>
            <a:ext cx="3888171" cy="3360471"/>
          </a:xfrm>
          <a:custGeom>
            <a:avLst/>
            <a:gdLst>
              <a:gd name="connsiteX0" fmla="*/ 0 w 3816883"/>
              <a:gd name="connsiteY0" fmla="*/ 2548522 h 3392129"/>
              <a:gd name="connsiteX1" fmla="*/ 501446 w 3816883"/>
              <a:gd name="connsiteY1" fmla="*/ 1286060 h 3392129"/>
              <a:gd name="connsiteX2" fmla="*/ 1563329 w 3816883"/>
              <a:gd name="connsiteY2" fmla="*/ 353962 h 3392129"/>
              <a:gd name="connsiteX3" fmla="*/ 2760899 w 3816883"/>
              <a:gd name="connsiteY3" fmla="*/ 0 h 3392129"/>
              <a:gd name="connsiteX4" fmla="*/ 3816883 w 3816883"/>
              <a:gd name="connsiteY4" fmla="*/ 731520 h 3392129"/>
              <a:gd name="connsiteX5" fmla="*/ 3634003 w 3816883"/>
              <a:gd name="connsiteY5" fmla="*/ 1828800 h 3392129"/>
              <a:gd name="connsiteX6" fmla="*/ 2943779 w 3816883"/>
              <a:gd name="connsiteY6" fmla="*/ 2719603 h 3392129"/>
              <a:gd name="connsiteX7" fmla="*/ 2583918 w 3816883"/>
              <a:gd name="connsiteY7" fmla="*/ 3392129 h 3392129"/>
              <a:gd name="connsiteX8" fmla="*/ 1510235 w 3816883"/>
              <a:gd name="connsiteY8" fmla="*/ 3392129 h 3392129"/>
              <a:gd name="connsiteX9" fmla="*/ 0 w 3816883"/>
              <a:gd name="connsiteY9" fmla="*/ 2548522 h 3392129"/>
              <a:gd name="connsiteX0" fmla="*/ 39356 w 3856239"/>
              <a:gd name="connsiteY0" fmla="*/ 2548522 h 3392129"/>
              <a:gd name="connsiteX1" fmla="*/ 540802 w 3856239"/>
              <a:gd name="connsiteY1" fmla="*/ 1286060 h 3392129"/>
              <a:gd name="connsiteX2" fmla="*/ 1602685 w 3856239"/>
              <a:gd name="connsiteY2" fmla="*/ 353962 h 3392129"/>
              <a:gd name="connsiteX3" fmla="*/ 2800255 w 3856239"/>
              <a:gd name="connsiteY3" fmla="*/ 0 h 3392129"/>
              <a:gd name="connsiteX4" fmla="*/ 3856239 w 3856239"/>
              <a:gd name="connsiteY4" fmla="*/ 731520 h 3392129"/>
              <a:gd name="connsiteX5" fmla="*/ 3673359 w 3856239"/>
              <a:gd name="connsiteY5" fmla="*/ 1828800 h 3392129"/>
              <a:gd name="connsiteX6" fmla="*/ 2983135 w 3856239"/>
              <a:gd name="connsiteY6" fmla="*/ 2719603 h 3392129"/>
              <a:gd name="connsiteX7" fmla="*/ 2623274 w 3856239"/>
              <a:gd name="connsiteY7" fmla="*/ 3392129 h 3392129"/>
              <a:gd name="connsiteX8" fmla="*/ 1549591 w 3856239"/>
              <a:gd name="connsiteY8" fmla="*/ 3392129 h 3392129"/>
              <a:gd name="connsiteX9" fmla="*/ 39356 w 3856239"/>
              <a:gd name="connsiteY9" fmla="*/ 2548522 h 3392129"/>
              <a:gd name="connsiteX0" fmla="*/ 46500 w 3863383"/>
              <a:gd name="connsiteY0" fmla="*/ 2548522 h 3392129"/>
              <a:gd name="connsiteX1" fmla="*/ 547946 w 3863383"/>
              <a:gd name="connsiteY1" fmla="*/ 1286060 h 3392129"/>
              <a:gd name="connsiteX2" fmla="*/ 1609829 w 3863383"/>
              <a:gd name="connsiteY2" fmla="*/ 353962 h 3392129"/>
              <a:gd name="connsiteX3" fmla="*/ 2807399 w 3863383"/>
              <a:gd name="connsiteY3" fmla="*/ 0 h 3392129"/>
              <a:gd name="connsiteX4" fmla="*/ 3863383 w 3863383"/>
              <a:gd name="connsiteY4" fmla="*/ 731520 h 3392129"/>
              <a:gd name="connsiteX5" fmla="*/ 3680503 w 3863383"/>
              <a:gd name="connsiteY5" fmla="*/ 1828800 h 3392129"/>
              <a:gd name="connsiteX6" fmla="*/ 2990279 w 3863383"/>
              <a:gd name="connsiteY6" fmla="*/ 2719603 h 3392129"/>
              <a:gd name="connsiteX7" fmla="*/ 2630418 w 3863383"/>
              <a:gd name="connsiteY7" fmla="*/ 3392129 h 3392129"/>
              <a:gd name="connsiteX8" fmla="*/ 1556735 w 3863383"/>
              <a:gd name="connsiteY8" fmla="*/ 3392129 h 3392129"/>
              <a:gd name="connsiteX9" fmla="*/ 46500 w 3863383"/>
              <a:gd name="connsiteY9" fmla="*/ 2548522 h 3392129"/>
              <a:gd name="connsiteX0" fmla="*/ 46500 w 3863383"/>
              <a:gd name="connsiteY0" fmla="*/ 2565861 h 3409468"/>
              <a:gd name="connsiteX1" fmla="*/ 547946 w 3863383"/>
              <a:gd name="connsiteY1" fmla="*/ 1303399 h 3409468"/>
              <a:gd name="connsiteX2" fmla="*/ 1609829 w 3863383"/>
              <a:gd name="connsiteY2" fmla="*/ 371301 h 3409468"/>
              <a:gd name="connsiteX3" fmla="*/ 2807399 w 3863383"/>
              <a:gd name="connsiteY3" fmla="*/ 17339 h 3409468"/>
              <a:gd name="connsiteX4" fmla="*/ 3863383 w 3863383"/>
              <a:gd name="connsiteY4" fmla="*/ 748859 h 3409468"/>
              <a:gd name="connsiteX5" fmla="*/ 3680503 w 3863383"/>
              <a:gd name="connsiteY5" fmla="*/ 1846139 h 3409468"/>
              <a:gd name="connsiteX6" fmla="*/ 2990279 w 3863383"/>
              <a:gd name="connsiteY6" fmla="*/ 2736942 h 3409468"/>
              <a:gd name="connsiteX7" fmla="*/ 2630418 w 3863383"/>
              <a:gd name="connsiteY7" fmla="*/ 3409468 h 3409468"/>
              <a:gd name="connsiteX8" fmla="*/ 1556735 w 3863383"/>
              <a:gd name="connsiteY8" fmla="*/ 3409468 h 3409468"/>
              <a:gd name="connsiteX9" fmla="*/ 46500 w 3863383"/>
              <a:gd name="connsiteY9" fmla="*/ 2565861 h 3409468"/>
              <a:gd name="connsiteX0" fmla="*/ 46500 w 3863383"/>
              <a:gd name="connsiteY0" fmla="*/ 2626920 h 3470527"/>
              <a:gd name="connsiteX1" fmla="*/ 547946 w 3863383"/>
              <a:gd name="connsiteY1" fmla="*/ 1364458 h 3470527"/>
              <a:gd name="connsiteX2" fmla="*/ 1609829 w 3863383"/>
              <a:gd name="connsiteY2" fmla="*/ 432360 h 3470527"/>
              <a:gd name="connsiteX3" fmla="*/ 2807399 w 3863383"/>
              <a:gd name="connsiteY3" fmla="*/ 78398 h 3470527"/>
              <a:gd name="connsiteX4" fmla="*/ 3863383 w 3863383"/>
              <a:gd name="connsiteY4" fmla="*/ 809918 h 3470527"/>
              <a:gd name="connsiteX5" fmla="*/ 3680503 w 3863383"/>
              <a:gd name="connsiteY5" fmla="*/ 1907198 h 3470527"/>
              <a:gd name="connsiteX6" fmla="*/ 2990279 w 3863383"/>
              <a:gd name="connsiteY6" fmla="*/ 2798001 h 3470527"/>
              <a:gd name="connsiteX7" fmla="*/ 2630418 w 3863383"/>
              <a:gd name="connsiteY7" fmla="*/ 3470527 h 3470527"/>
              <a:gd name="connsiteX8" fmla="*/ 1556735 w 3863383"/>
              <a:gd name="connsiteY8" fmla="*/ 3470527 h 3470527"/>
              <a:gd name="connsiteX9" fmla="*/ 46500 w 3863383"/>
              <a:gd name="connsiteY9" fmla="*/ 2626920 h 3470527"/>
              <a:gd name="connsiteX0" fmla="*/ 46500 w 4006642"/>
              <a:gd name="connsiteY0" fmla="*/ 2626920 h 3470527"/>
              <a:gd name="connsiteX1" fmla="*/ 547946 w 4006642"/>
              <a:gd name="connsiteY1" fmla="*/ 1364458 h 3470527"/>
              <a:gd name="connsiteX2" fmla="*/ 1609829 w 4006642"/>
              <a:gd name="connsiteY2" fmla="*/ 432360 h 3470527"/>
              <a:gd name="connsiteX3" fmla="*/ 2807399 w 4006642"/>
              <a:gd name="connsiteY3" fmla="*/ 78398 h 3470527"/>
              <a:gd name="connsiteX4" fmla="*/ 3863383 w 4006642"/>
              <a:gd name="connsiteY4" fmla="*/ 809918 h 3470527"/>
              <a:gd name="connsiteX5" fmla="*/ 3680503 w 4006642"/>
              <a:gd name="connsiteY5" fmla="*/ 1907198 h 3470527"/>
              <a:gd name="connsiteX6" fmla="*/ 2990279 w 4006642"/>
              <a:gd name="connsiteY6" fmla="*/ 2798001 h 3470527"/>
              <a:gd name="connsiteX7" fmla="*/ 2630418 w 4006642"/>
              <a:gd name="connsiteY7" fmla="*/ 3470527 h 3470527"/>
              <a:gd name="connsiteX8" fmla="*/ 1556735 w 4006642"/>
              <a:gd name="connsiteY8" fmla="*/ 3470527 h 3470527"/>
              <a:gd name="connsiteX9" fmla="*/ 46500 w 4006642"/>
              <a:gd name="connsiteY9" fmla="*/ 2626920 h 3470527"/>
              <a:gd name="connsiteX0" fmla="*/ 46500 w 3931847"/>
              <a:gd name="connsiteY0" fmla="*/ 2626920 h 3470527"/>
              <a:gd name="connsiteX1" fmla="*/ 547946 w 3931847"/>
              <a:gd name="connsiteY1" fmla="*/ 1364458 h 3470527"/>
              <a:gd name="connsiteX2" fmla="*/ 1609829 w 3931847"/>
              <a:gd name="connsiteY2" fmla="*/ 432360 h 3470527"/>
              <a:gd name="connsiteX3" fmla="*/ 2807399 w 3931847"/>
              <a:gd name="connsiteY3" fmla="*/ 78398 h 3470527"/>
              <a:gd name="connsiteX4" fmla="*/ 3863383 w 3931847"/>
              <a:gd name="connsiteY4" fmla="*/ 809918 h 3470527"/>
              <a:gd name="connsiteX5" fmla="*/ 3680503 w 3931847"/>
              <a:gd name="connsiteY5" fmla="*/ 1907198 h 3470527"/>
              <a:gd name="connsiteX6" fmla="*/ 2990279 w 3931847"/>
              <a:gd name="connsiteY6" fmla="*/ 2798001 h 3470527"/>
              <a:gd name="connsiteX7" fmla="*/ 2630418 w 3931847"/>
              <a:gd name="connsiteY7" fmla="*/ 3470527 h 3470527"/>
              <a:gd name="connsiteX8" fmla="*/ 1556735 w 3931847"/>
              <a:gd name="connsiteY8" fmla="*/ 3470527 h 3470527"/>
              <a:gd name="connsiteX9" fmla="*/ 46500 w 3931847"/>
              <a:gd name="connsiteY9" fmla="*/ 2626920 h 3470527"/>
              <a:gd name="connsiteX0" fmla="*/ 46500 w 3931847"/>
              <a:gd name="connsiteY0" fmla="*/ 2626920 h 3470527"/>
              <a:gd name="connsiteX1" fmla="*/ 547946 w 3931847"/>
              <a:gd name="connsiteY1" fmla="*/ 1364458 h 3470527"/>
              <a:gd name="connsiteX2" fmla="*/ 1609829 w 3931847"/>
              <a:gd name="connsiteY2" fmla="*/ 432360 h 3470527"/>
              <a:gd name="connsiteX3" fmla="*/ 2807399 w 3931847"/>
              <a:gd name="connsiteY3" fmla="*/ 78398 h 3470527"/>
              <a:gd name="connsiteX4" fmla="*/ 3863383 w 3931847"/>
              <a:gd name="connsiteY4" fmla="*/ 809918 h 3470527"/>
              <a:gd name="connsiteX5" fmla="*/ 3680503 w 3931847"/>
              <a:gd name="connsiteY5" fmla="*/ 1907198 h 3470527"/>
              <a:gd name="connsiteX6" fmla="*/ 2990279 w 3931847"/>
              <a:gd name="connsiteY6" fmla="*/ 2798001 h 3470527"/>
              <a:gd name="connsiteX7" fmla="*/ 2630418 w 3931847"/>
              <a:gd name="connsiteY7" fmla="*/ 3470527 h 3470527"/>
              <a:gd name="connsiteX8" fmla="*/ 1556735 w 3931847"/>
              <a:gd name="connsiteY8" fmla="*/ 3470527 h 3470527"/>
              <a:gd name="connsiteX9" fmla="*/ 46500 w 3931847"/>
              <a:gd name="connsiteY9" fmla="*/ 2626920 h 3470527"/>
              <a:gd name="connsiteX0" fmla="*/ 46500 w 3931847"/>
              <a:gd name="connsiteY0" fmla="*/ 2626920 h 3470527"/>
              <a:gd name="connsiteX1" fmla="*/ 547946 w 3931847"/>
              <a:gd name="connsiteY1" fmla="*/ 1364458 h 3470527"/>
              <a:gd name="connsiteX2" fmla="*/ 1609829 w 3931847"/>
              <a:gd name="connsiteY2" fmla="*/ 432360 h 3470527"/>
              <a:gd name="connsiteX3" fmla="*/ 2807399 w 3931847"/>
              <a:gd name="connsiteY3" fmla="*/ 78398 h 3470527"/>
              <a:gd name="connsiteX4" fmla="*/ 3863383 w 3931847"/>
              <a:gd name="connsiteY4" fmla="*/ 809918 h 3470527"/>
              <a:gd name="connsiteX5" fmla="*/ 3680503 w 3931847"/>
              <a:gd name="connsiteY5" fmla="*/ 1907198 h 3470527"/>
              <a:gd name="connsiteX6" fmla="*/ 2990279 w 3931847"/>
              <a:gd name="connsiteY6" fmla="*/ 2798001 h 3470527"/>
              <a:gd name="connsiteX7" fmla="*/ 2630418 w 3931847"/>
              <a:gd name="connsiteY7" fmla="*/ 3470527 h 3470527"/>
              <a:gd name="connsiteX8" fmla="*/ 1556735 w 3931847"/>
              <a:gd name="connsiteY8" fmla="*/ 3470527 h 3470527"/>
              <a:gd name="connsiteX9" fmla="*/ 46500 w 3931847"/>
              <a:gd name="connsiteY9" fmla="*/ 2626920 h 3470527"/>
              <a:gd name="connsiteX0" fmla="*/ 46500 w 3931847"/>
              <a:gd name="connsiteY0" fmla="*/ 2626920 h 3470527"/>
              <a:gd name="connsiteX1" fmla="*/ 547946 w 3931847"/>
              <a:gd name="connsiteY1" fmla="*/ 1364458 h 3470527"/>
              <a:gd name="connsiteX2" fmla="*/ 1609829 w 3931847"/>
              <a:gd name="connsiteY2" fmla="*/ 432360 h 3470527"/>
              <a:gd name="connsiteX3" fmla="*/ 2807399 w 3931847"/>
              <a:gd name="connsiteY3" fmla="*/ 78398 h 3470527"/>
              <a:gd name="connsiteX4" fmla="*/ 3863383 w 3931847"/>
              <a:gd name="connsiteY4" fmla="*/ 809918 h 3470527"/>
              <a:gd name="connsiteX5" fmla="*/ 3680503 w 3931847"/>
              <a:gd name="connsiteY5" fmla="*/ 1907198 h 3470527"/>
              <a:gd name="connsiteX6" fmla="*/ 2990279 w 3931847"/>
              <a:gd name="connsiteY6" fmla="*/ 2798001 h 3470527"/>
              <a:gd name="connsiteX7" fmla="*/ 2630418 w 3931847"/>
              <a:gd name="connsiteY7" fmla="*/ 3470527 h 3470527"/>
              <a:gd name="connsiteX8" fmla="*/ 1556735 w 3931847"/>
              <a:gd name="connsiteY8" fmla="*/ 3470527 h 3470527"/>
              <a:gd name="connsiteX9" fmla="*/ 46500 w 3931847"/>
              <a:gd name="connsiteY9" fmla="*/ 2626920 h 3470527"/>
              <a:gd name="connsiteX0" fmla="*/ 46500 w 3910895"/>
              <a:gd name="connsiteY0" fmla="*/ 2777120 h 3620727"/>
              <a:gd name="connsiteX1" fmla="*/ 547946 w 3910895"/>
              <a:gd name="connsiteY1" fmla="*/ 1514658 h 3620727"/>
              <a:gd name="connsiteX2" fmla="*/ 1609829 w 3910895"/>
              <a:gd name="connsiteY2" fmla="*/ 582560 h 3620727"/>
              <a:gd name="connsiteX3" fmla="*/ 3090568 w 3910895"/>
              <a:gd name="connsiteY3" fmla="*/ 63416 h 3620727"/>
              <a:gd name="connsiteX4" fmla="*/ 3863383 w 3910895"/>
              <a:gd name="connsiteY4" fmla="*/ 960118 h 3620727"/>
              <a:gd name="connsiteX5" fmla="*/ 3680503 w 3910895"/>
              <a:gd name="connsiteY5" fmla="*/ 2057398 h 3620727"/>
              <a:gd name="connsiteX6" fmla="*/ 2990279 w 3910895"/>
              <a:gd name="connsiteY6" fmla="*/ 2948201 h 3620727"/>
              <a:gd name="connsiteX7" fmla="*/ 2630418 w 3910895"/>
              <a:gd name="connsiteY7" fmla="*/ 3620727 h 3620727"/>
              <a:gd name="connsiteX8" fmla="*/ 1556735 w 3910895"/>
              <a:gd name="connsiteY8" fmla="*/ 3620727 h 3620727"/>
              <a:gd name="connsiteX9" fmla="*/ 46500 w 3910895"/>
              <a:gd name="connsiteY9" fmla="*/ 2777120 h 3620727"/>
              <a:gd name="connsiteX0" fmla="*/ 46500 w 4026944"/>
              <a:gd name="connsiteY0" fmla="*/ 2718323 h 3561930"/>
              <a:gd name="connsiteX1" fmla="*/ 547946 w 4026944"/>
              <a:gd name="connsiteY1" fmla="*/ 1455861 h 3561930"/>
              <a:gd name="connsiteX2" fmla="*/ 1609829 w 4026944"/>
              <a:gd name="connsiteY2" fmla="*/ 523763 h 3561930"/>
              <a:gd name="connsiteX3" fmla="*/ 3090568 w 4026944"/>
              <a:gd name="connsiteY3" fmla="*/ 4619 h 3561930"/>
              <a:gd name="connsiteX4" fmla="*/ 4004968 w 4026944"/>
              <a:gd name="connsiteY4" fmla="*/ 806931 h 3561930"/>
              <a:gd name="connsiteX5" fmla="*/ 3680503 w 4026944"/>
              <a:gd name="connsiteY5" fmla="*/ 1998601 h 3561930"/>
              <a:gd name="connsiteX6" fmla="*/ 2990279 w 4026944"/>
              <a:gd name="connsiteY6" fmla="*/ 2889404 h 3561930"/>
              <a:gd name="connsiteX7" fmla="*/ 2630418 w 4026944"/>
              <a:gd name="connsiteY7" fmla="*/ 3561930 h 3561930"/>
              <a:gd name="connsiteX8" fmla="*/ 1556735 w 4026944"/>
              <a:gd name="connsiteY8" fmla="*/ 3561930 h 3561930"/>
              <a:gd name="connsiteX9" fmla="*/ 46500 w 4026944"/>
              <a:gd name="connsiteY9" fmla="*/ 2718323 h 3561930"/>
              <a:gd name="connsiteX0" fmla="*/ 46500 w 4027123"/>
              <a:gd name="connsiteY0" fmla="*/ 2718323 h 3622234"/>
              <a:gd name="connsiteX1" fmla="*/ 547946 w 4027123"/>
              <a:gd name="connsiteY1" fmla="*/ 1455861 h 3622234"/>
              <a:gd name="connsiteX2" fmla="*/ 1609829 w 4027123"/>
              <a:gd name="connsiteY2" fmla="*/ 523763 h 3622234"/>
              <a:gd name="connsiteX3" fmla="*/ 3090568 w 4027123"/>
              <a:gd name="connsiteY3" fmla="*/ 4619 h 3622234"/>
              <a:gd name="connsiteX4" fmla="*/ 4004968 w 4027123"/>
              <a:gd name="connsiteY4" fmla="*/ 806931 h 3622234"/>
              <a:gd name="connsiteX5" fmla="*/ 3680503 w 4027123"/>
              <a:gd name="connsiteY5" fmla="*/ 1998601 h 3622234"/>
              <a:gd name="connsiteX6" fmla="*/ 2972580 w 4027123"/>
              <a:gd name="connsiteY6" fmla="*/ 2747820 h 3622234"/>
              <a:gd name="connsiteX7" fmla="*/ 2630418 w 4027123"/>
              <a:gd name="connsiteY7" fmla="*/ 3561930 h 3622234"/>
              <a:gd name="connsiteX8" fmla="*/ 1556735 w 4027123"/>
              <a:gd name="connsiteY8" fmla="*/ 3561930 h 3622234"/>
              <a:gd name="connsiteX9" fmla="*/ 46500 w 4027123"/>
              <a:gd name="connsiteY9" fmla="*/ 2718323 h 3622234"/>
              <a:gd name="connsiteX0" fmla="*/ 46500 w 4027123"/>
              <a:gd name="connsiteY0" fmla="*/ 2718323 h 3679301"/>
              <a:gd name="connsiteX1" fmla="*/ 547946 w 4027123"/>
              <a:gd name="connsiteY1" fmla="*/ 1455861 h 3679301"/>
              <a:gd name="connsiteX2" fmla="*/ 1609829 w 4027123"/>
              <a:gd name="connsiteY2" fmla="*/ 523763 h 3679301"/>
              <a:gd name="connsiteX3" fmla="*/ 3090568 w 4027123"/>
              <a:gd name="connsiteY3" fmla="*/ 4619 h 3679301"/>
              <a:gd name="connsiteX4" fmla="*/ 4004968 w 4027123"/>
              <a:gd name="connsiteY4" fmla="*/ 806931 h 3679301"/>
              <a:gd name="connsiteX5" fmla="*/ 3680503 w 4027123"/>
              <a:gd name="connsiteY5" fmla="*/ 1998601 h 3679301"/>
              <a:gd name="connsiteX6" fmla="*/ 2972580 w 4027123"/>
              <a:gd name="connsiteY6" fmla="*/ 2747820 h 3679301"/>
              <a:gd name="connsiteX7" fmla="*/ 2766103 w 4027123"/>
              <a:gd name="connsiteY7" fmla="*/ 3585527 h 3679301"/>
              <a:gd name="connsiteX8" fmla="*/ 1556735 w 4027123"/>
              <a:gd name="connsiteY8" fmla="*/ 3561930 h 3679301"/>
              <a:gd name="connsiteX9" fmla="*/ 46500 w 4027123"/>
              <a:gd name="connsiteY9" fmla="*/ 2718323 h 3679301"/>
              <a:gd name="connsiteX0" fmla="*/ 47976 w 4028599"/>
              <a:gd name="connsiteY0" fmla="*/ 2718323 h 3623353"/>
              <a:gd name="connsiteX1" fmla="*/ 549422 w 4028599"/>
              <a:gd name="connsiteY1" fmla="*/ 1455861 h 3623353"/>
              <a:gd name="connsiteX2" fmla="*/ 1611305 w 4028599"/>
              <a:gd name="connsiteY2" fmla="*/ 523763 h 3623353"/>
              <a:gd name="connsiteX3" fmla="*/ 3092044 w 4028599"/>
              <a:gd name="connsiteY3" fmla="*/ 4619 h 3623353"/>
              <a:gd name="connsiteX4" fmla="*/ 4006444 w 4028599"/>
              <a:gd name="connsiteY4" fmla="*/ 806931 h 3623353"/>
              <a:gd name="connsiteX5" fmla="*/ 3681979 w 4028599"/>
              <a:gd name="connsiteY5" fmla="*/ 1998601 h 3623353"/>
              <a:gd name="connsiteX6" fmla="*/ 2974056 w 4028599"/>
              <a:gd name="connsiteY6" fmla="*/ 2747820 h 3623353"/>
              <a:gd name="connsiteX7" fmla="*/ 2767579 w 4028599"/>
              <a:gd name="connsiteY7" fmla="*/ 3585527 h 3623353"/>
              <a:gd name="connsiteX8" fmla="*/ 1581808 w 4028599"/>
              <a:gd name="connsiteY8" fmla="*/ 3402648 h 3623353"/>
              <a:gd name="connsiteX9" fmla="*/ 47976 w 4028599"/>
              <a:gd name="connsiteY9" fmla="*/ 2718323 h 3623353"/>
              <a:gd name="connsiteX0" fmla="*/ 50921 w 3895858"/>
              <a:gd name="connsiteY0" fmla="*/ 2653430 h 3624841"/>
              <a:gd name="connsiteX1" fmla="*/ 416681 w 3895858"/>
              <a:gd name="connsiteY1" fmla="*/ 1455861 h 3624841"/>
              <a:gd name="connsiteX2" fmla="*/ 1478564 w 3895858"/>
              <a:gd name="connsiteY2" fmla="*/ 523763 h 3624841"/>
              <a:gd name="connsiteX3" fmla="*/ 2959303 w 3895858"/>
              <a:gd name="connsiteY3" fmla="*/ 4619 h 3624841"/>
              <a:gd name="connsiteX4" fmla="*/ 3873703 w 3895858"/>
              <a:gd name="connsiteY4" fmla="*/ 806931 h 3624841"/>
              <a:gd name="connsiteX5" fmla="*/ 3549238 w 3895858"/>
              <a:gd name="connsiteY5" fmla="*/ 1998601 h 3624841"/>
              <a:gd name="connsiteX6" fmla="*/ 2841315 w 3895858"/>
              <a:gd name="connsiteY6" fmla="*/ 2747820 h 3624841"/>
              <a:gd name="connsiteX7" fmla="*/ 2634838 w 3895858"/>
              <a:gd name="connsiteY7" fmla="*/ 3585527 h 3624841"/>
              <a:gd name="connsiteX8" fmla="*/ 1449067 w 3895858"/>
              <a:gd name="connsiteY8" fmla="*/ 3402648 h 3624841"/>
              <a:gd name="connsiteX9" fmla="*/ 50921 w 3895858"/>
              <a:gd name="connsiteY9" fmla="*/ 2653430 h 3624841"/>
              <a:gd name="connsiteX0" fmla="*/ 42401 w 3887338"/>
              <a:gd name="connsiteY0" fmla="*/ 2653453 h 3624864"/>
              <a:gd name="connsiteX1" fmla="*/ 461255 w 3887338"/>
              <a:gd name="connsiteY1" fmla="*/ 1467683 h 3624864"/>
              <a:gd name="connsiteX2" fmla="*/ 1470044 w 3887338"/>
              <a:gd name="connsiteY2" fmla="*/ 523786 h 3624864"/>
              <a:gd name="connsiteX3" fmla="*/ 2950783 w 3887338"/>
              <a:gd name="connsiteY3" fmla="*/ 4642 h 3624864"/>
              <a:gd name="connsiteX4" fmla="*/ 3865183 w 3887338"/>
              <a:gd name="connsiteY4" fmla="*/ 806954 h 3624864"/>
              <a:gd name="connsiteX5" fmla="*/ 3540718 w 3887338"/>
              <a:gd name="connsiteY5" fmla="*/ 1998624 h 3624864"/>
              <a:gd name="connsiteX6" fmla="*/ 2832795 w 3887338"/>
              <a:gd name="connsiteY6" fmla="*/ 2747843 h 3624864"/>
              <a:gd name="connsiteX7" fmla="*/ 2626318 w 3887338"/>
              <a:gd name="connsiteY7" fmla="*/ 3585550 h 3624864"/>
              <a:gd name="connsiteX8" fmla="*/ 1440547 w 3887338"/>
              <a:gd name="connsiteY8" fmla="*/ 3402671 h 3624864"/>
              <a:gd name="connsiteX9" fmla="*/ 42401 w 3887338"/>
              <a:gd name="connsiteY9" fmla="*/ 2653453 h 3624864"/>
              <a:gd name="connsiteX0" fmla="*/ 45321 w 3890258"/>
              <a:gd name="connsiteY0" fmla="*/ 2654235 h 3625646"/>
              <a:gd name="connsiteX1" fmla="*/ 464175 w 3890258"/>
              <a:gd name="connsiteY1" fmla="*/ 1468465 h 3625646"/>
              <a:gd name="connsiteX2" fmla="*/ 1679442 w 3890258"/>
              <a:gd name="connsiteY2" fmla="*/ 506870 h 3625646"/>
              <a:gd name="connsiteX3" fmla="*/ 2953703 w 3890258"/>
              <a:gd name="connsiteY3" fmla="*/ 5424 h 3625646"/>
              <a:gd name="connsiteX4" fmla="*/ 3868103 w 3890258"/>
              <a:gd name="connsiteY4" fmla="*/ 807736 h 3625646"/>
              <a:gd name="connsiteX5" fmla="*/ 3543638 w 3890258"/>
              <a:gd name="connsiteY5" fmla="*/ 1999406 h 3625646"/>
              <a:gd name="connsiteX6" fmla="*/ 2835715 w 3890258"/>
              <a:gd name="connsiteY6" fmla="*/ 2748625 h 3625646"/>
              <a:gd name="connsiteX7" fmla="*/ 2629238 w 3890258"/>
              <a:gd name="connsiteY7" fmla="*/ 3586332 h 3625646"/>
              <a:gd name="connsiteX8" fmla="*/ 1443467 w 3890258"/>
              <a:gd name="connsiteY8" fmla="*/ 3403453 h 3625646"/>
              <a:gd name="connsiteX9" fmla="*/ 45321 w 3890258"/>
              <a:gd name="connsiteY9" fmla="*/ 2654235 h 3625646"/>
              <a:gd name="connsiteX0" fmla="*/ 45321 w 3891576"/>
              <a:gd name="connsiteY0" fmla="*/ 2492468 h 3463879"/>
              <a:gd name="connsiteX1" fmla="*/ 464175 w 3891576"/>
              <a:gd name="connsiteY1" fmla="*/ 1306698 h 3463879"/>
              <a:gd name="connsiteX2" fmla="*/ 1679442 w 3891576"/>
              <a:gd name="connsiteY2" fmla="*/ 345103 h 3463879"/>
              <a:gd name="connsiteX3" fmla="*/ 2930106 w 3891576"/>
              <a:gd name="connsiteY3" fmla="*/ 8839 h 3463879"/>
              <a:gd name="connsiteX4" fmla="*/ 3868103 w 3891576"/>
              <a:gd name="connsiteY4" fmla="*/ 645969 h 3463879"/>
              <a:gd name="connsiteX5" fmla="*/ 3543638 w 3891576"/>
              <a:gd name="connsiteY5" fmla="*/ 1837639 h 3463879"/>
              <a:gd name="connsiteX6" fmla="*/ 2835715 w 3891576"/>
              <a:gd name="connsiteY6" fmla="*/ 2586858 h 3463879"/>
              <a:gd name="connsiteX7" fmla="*/ 2629238 w 3891576"/>
              <a:gd name="connsiteY7" fmla="*/ 3424565 h 3463879"/>
              <a:gd name="connsiteX8" fmla="*/ 1443467 w 3891576"/>
              <a:gd name="connsiteY8" fmla="*/ 3241686 h 3463879"/>
              <a:gd name="connsiteX9" fmla="*/ 45321 w 3891576"/>
              <a:gd name="connsiteY9" fmla="*/ 2492468 h 3463879"/>
              <a:gd name="connsiteX0" fmla="*/ 46679 w 3892934"/>
              <a:gd name="connsiteY0" fmla="*/ 2488152 h 3459563"/>
              <a:gd name="connsiteX1" fmla="*/ 465533 w 3892934"/>
              <a:gd name="connsiteY1" fmla="*/ 1302382 h 3459563"/>
              <a:gd name="connsiteX2" fmla="*/ 1769290 w 3892934"/>
              <a:gd name="connsiteY2" fmla="*/ 405680 h 3459563"/>
              <a:gd name="connsiteX3" fmla="*/ 2931464 w 3892934"/>
              <a:gd name="connsiteY3" fmla="*/ 4523 h 3459563"/>
              <a:gd name="connsiteX4" fmla="*/ 3869461 w 3892934"/>
              <a:gd name="connsiteY4" fmla="*/ 641653 h 3459563"/>
              <a:gd name="connsiteX5" fmla="*/ 3544996 w 3892934"/>
              <a:gd name="connsiteY5" fmla="*/ 1833323 h 3459563"/>
              <a:gd name="connsiteX6" fmla="*/ 2837073 w 3892934"/>
              <a:gd name="connsiteY6" fmla="*/ 2582542 h 3459563"/>
              <a:gd name="connsiteX7" fmla="*/ 2630596 w 3892934"/>
              <a:gd name="connsiteY7" fmla="*/ 3420249 h 3459563"/>
              <a:gd name="connsiteX8" fmla="*/ 1444825 w 3892934"/>
              <a:gd name="connsiteY8" fmla="*/ 3237370 h 3459563"/>
              <a:gd name="connsiteX9" fmla="*/ 46679 w 3892934"/>
              <a:gd name="connsiteY9" fmla="*/ 2488152 h 3459563"/>
              <a:gd name="connsiteX0" fmla="*/ 46679 w 3889351"/>
              <a:gd name="connsiteY0" fmla="*/ 2389955 h 3361366"/>
              <a:gd name="connsiteX1" fmla="*/ 465533 w 3889351"/>
              <a:gd name="connsiteY1" fmla="*/ 1204185 h 3361366"/>
              <a:gd name="connsiteX2" fmla="*/ 1769290 w 3889351"/>
              <a:gd name="connsiteY2" fmla="*/ 307483 h 3361366"/>
              <a:gd name="connsiteX3" fmla="*/ 2996357 w 3889351"/>
              <a:gd name="connsiteY3" fmla="*/ 6615 h 3361366"/>
              <a:gd name="connsiteX4" fmla="*/ 3869461 w 3889351"/>
              <a:gd name="connsiteY4" fmla="*/ 543456 h 3361366"/>
              <a:gd name="connsiteX5" fmla="*/ 3544996 w 3889351"/>
              <a:gd name="connsiteY5" fmla="*/ 1735126 h 3361366"/>
              <a:gd name="connsiteX6" fmla="*/ 2837073 w 3889351"/>
              <a:gd name="connsiteY6" fmla="*/ 2484345 h 3361366"/>
              <a:gd name="connsiteX7" fmla="*/ 2630596 w 3889351"/>
              <a:gd name="connsiteY7" fmla="*/ 3322052 h 3361366"/>
              <a:gd name="connsiteX8" fmla="*/ 1444825 w 3889351"/>
              <a:gd name="connsiteY8" fmla="*/ 3139173 h 3361366"/>
              <a:gd name="connsiteX9" fmla="*/ 46679 w 3889351"/>
              <a:gd name="connsiteY9" fmla="*/ 2389955 h 3361366"/>
              <a:gd name="connsiteX0" fmla="*/ 45499 w 3888171"/>
              <a:gd name="connsiteY0" fmla="*/ 2389060 h 3360471"/>
              <a:gd name="connsiteX1" fmla="*/ 464353 w 3888171"/>
              <a:gd name="connsiteY1" fmla="*/ 1203290 h 3360471"/>
              <a:gd name="connsiteX2" fmla="*/ 1691419 w 3888171"/>
              <a:gd name="connsiteY2" fmla="*/ 318387 h 3360471"/>
              <a:gd name="connsiteX3" fmla="*/ 2995177 w 3888171"/>
              <a:gd name="connsiteY3" fmla="*/ 5720 h 3360471"/>
              <a:gd name="connsiteX4" fmla="*/ 3868281 w 3888171"/>
              <a:gd name="connsiteY4" fmla="*/ 542561 h 3360471"/>
              <a:gd name="connsiteX5" fmla="*/ 3543816 w 3888171"/>
              <a:gd name="connsiteY5" fmla="*/ 1734231 h 3360471"/>
              <a:gd name="connsiteX6" fmla="*/ 2835893 w 3888171"/>
              <a:gd name="connsiteY6" fmla="*/ 2483450 h 3360471"/>
              <a:gd name="connsiteX7" fmla="*/ 2629416 w 3888171"/>
              <a:gd name="connsiteY7" fmla="*/ 3321157 h 3360471"/>
              <a:gd name="connsiteX8" fmla="*/ 1443645 w 3888171"/>
              <a:gd name="connsiteY8" fmla="*/ 3138278 h 3360471"/>
              <a:gd name="connsiteX9" fmla="*/ 45499 w 3888171"/>
              <a:gd name="connsiteY9" fmla="*/ 2389060 h 3360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88171" h="3360471">
                <a:moveTo>
                  <a:pt x="45499" y="2389060"/>
                </a:moveTo>
                <a:cubicBezTo>
                  <a:pt x="-117716" y="2066562"/>
                  <a:pt x="190033" y="1548402"/>
                  <a:pt x="464353" y="1203290"/>
                </a:cubicBezTo>
                <a:cubicBezTo>
                  <a:pt x="738673" y="858178"/>
                  <a:pt x="1269615" y="517982"/>
                  <a:pt x="1691419" y="318387"/>
                </a:cubicBezTo>
                <a:cubicBezTo>
                  <a:pt x="2113223" y="118792"/>
                  <a:pt x="2632367" y="-31642"/>
                  <a:pt x="2995177" y="5720"/>
                </a:cubicBezTo>
                <a:cubicBezTo>
                  <a:pt x="3357987" y="43082"/>
                  <a:pt x="3776841" y="254476"/>
                  <a:pt x="3868281" y="542561"/>
                </a:cubicBezTo>
                <a:cubicBezTo>
                  <a:pt x="3959721" y="830646"/>
                  <a:pt x="3715881" y="1410750"/>
                  <a:pt x="3543816" y="1734231"/>
                </a:cubicBezTo>
                <a:cubicBezTo>
                  <a:pt x="3371751" y="2057712"/>
                  <a:pt x="2988293" y="2218962"/>
                  <a:pt x="2835893" y="2483450"/>
                </a:cubicBezTo>
                <a:cubicBezTo>
                  <a:pt x="2683493" y="2747938"/>
                  <a:pt x="2861457" y="3212019"/>
                  <a:pt x="2629416" y="3321157"/>
                </a:cubicBezTo>
                <a:cubicBezTo>
                  <a:pt x="2397375" y="3430295"/>
                  <a:pt x="1874298" y="3293628"/>
                  <a:pt x="1443645" y="3138278"/>
                </a:cubicBezTo>
                <a:cubicBezTo>
                  <a:pt x="1012992" y="2982928"/>
                  <a:pt x="208714" y="2711558"/>
                  <a:pt x="45499" y="2389060"/>
                </a:cubicBezTo>
                <a:close/>
              </a:path>
            </a:pathLst>
          </a:custGeom>
          <a:solidFill>
            <a:schemeClr val="accent3">
              <a:alpha val="30000"/>
            </a:schemeClr>
          </a:solidFill>
          <a:ln w="76200" cap="flat">
            <a:solidFill>
              <a:srgbClr val="FFFF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61"/>
          <p:cNvSpPr>
            <a:spLocks noGrp="1"/>
          </p:cNvSpPr>
          <p:nvPr>
            <p:ph type="body" sz="half" idx="1"/>
          </p:nvPr>
        </p:nvSpPr>
        <p:spPr>
          <a:xfrm>
            <a:off x="4206672" y="1414081"/>
            <a:ext cx="3727153" cy="6798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NL" sz="2800" b="1" smtClean="0">
                <a:solidFill>
                  <a:srgbClr val="FF0000"/>
                </a:solidFill>
              </a:rPr>
              <a:t>𝝰(150-6600)≈</a:t>
            </a:r>
            <a:r>
              <a:rPr lang="nl-NL" sz="2800" b="1" dirty="0" smtClean="0">
                <a:solidFill>
                  <a:srgbClr val="FF0000"/>
                </a:solidFill>
              </a:rPr>
              <a:t>-0.5</a:t>
            </a:r>
          </a:p>
        </p:txBody>
      </p:sp>
      <p:sp>
        <p:nvSpPr>
          <p:cNvPr id="28" name="Shape 61"/>
          <p:cNvSpPr txBox="1">
            <a:spLocks/>
          </p:cNvSpPr>
          <p:nvPr/>
        </p:nvSpPr>
        <p:spPr>
          <a:xfrm>
            <a:off x="1042416" y="4611275"/>
            <a:ext cx="5820890" cy="1333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82575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  <a:lvl2pPr marL="858837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2pPr>
            <a:lvl3pPr marL="13382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3pPr>
            <a:lvl4pPr marL="19097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4pPr>
            <a:lvl5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5pPr>
            <a:lvl6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6pPr>
            <a:lvl7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7pPr>
            <a:lvl8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8pPr>
            <a:lvl9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0" indent="0" algn="ctr" hangingPunct="1">
              <a:buFont typeface="Verdana"/>
              <a:buNone/>
            </a:pPr>
            <a:r>
              <a:rPr lang="nl-NL" b="1" dirty="0" smtClean="0">
                <a:solidFill>
                  <a:srgbClr val="FF0000"/>
                </a:solidFill>
              </a:rPr>
              <a:t>No ultra-</a:t>
            </a:r>
            <a:r>
              <a:rPr lang="nl-NL" b="1" dirty="0" err="1" smtClean="0">
                <a:solidFill>
                  <a:srgbClr val="FF0000"/>
                </a:solidFill>
              </a:rPr>
              <a:t>steep</a:t>
            </a:r>
            <a:r>
              <a:rPr lang="nl-NL" b="1" dirty="0" smtClean="0">
                <a:solidFill>
                  <a:srgbClr val="FF0000"/>
                </a:solidFill>
              </a:rPr>
              <a:t> </a:t>
            </a:r>
            <a:r>
              <a:rPr lang="nl-NL" b="1" dirty="0" err="1" smtClean="0">
                <a:solidFill>
                  <a:srgbClr val="FF0000"/>
                </a:solidFill>
              </a:rPr>
              <a:t>spectral</a:t>
            </a:r>
            <a:r>
              <a:rPr lang="nl-NL" b="1" dirty="0" smtClean="0">
                <a:solidFill>
                  <a:srgbClr val="FF0000"/>
                </a:solidFill>
              </a:rPr>
              <a:t> index up </a:t>
            </a:r>
            <a:r>
              <a:rPr lang="nl-NL" b="1" dirty="0" err="1" smtClean="0">
                <a:solidFill>
                  <a:srgbClr val="FF0000"/>
                </a:solidFill>
              </a:rPr>
              <a:t>to</a:t>
            </a:r>
            <a:r>
              <a:rPr lang="nl-NL" b="1" dirty="0" smtClean="0">
                <a:solidFill>
                  <a:srgbClr val="FF0000"/>
                </a:solidFill>
              </a:rPr>
              <a:t> high </a:t>
            </a:r>
            <a:r>
              <a:rPr lang="nl-NL" b="1" dirty="0" err="1" smtClean="0">
                <a:solidFill>
                  <a:srgbClr val="FF0000"/>
                </a:solidFill>
              </a:rPr>
              <a:t>frequencies</a:t>
            </a:r>
            <a:endParaRPr lang="nl-NL" b="1" dirty="0" smtClean="0">
              <a:solidFill>
                <a:srgbClr val="FF0000"/>
              </a:solidFill>
            </a:endParaRPr>
          </a:p>
          <a:p>
            <a:pPr marL="0" indent="0" algn="ctr" hangingPunct="1">
              <a:buFont typeface="Verdana"/>
              <a:buNone/>
            </a:pPr>
            <a:r>
              <a:rPr lang="nl-NL" sz="1600" b="1" dirty="0" smtClean="0">
                <a:solidFill>
                  <a:srgbClr val="FF0000"/>
                </a:solidFill>
              </a:rPr>
              <a:t>(last </a:t>
            </a:r>
            <a:r>
              <a:rPr lang="nl-NL" sz="1600" b="1" dirty="0" err="1" smtClean="0">
                <a:solidFill>
                  <a:srgbClr val="FF0000"/>
                </a:solidFill>
              </a:rPr>
              <a:t>particle</a:t>
            </a:r>
            <a:r>
              <a:rPr lang="nl-NL" sz="1600" b="1" dirty="0" smtClean="0">
                <a:solidFill>
                  <a:srgbClr val="FF0000"/>
                </a:solidFill>
              </a:rPr>
              <a:t> </a:t>
            </a:r>
            <a:r>
              <a:rPr lang="nl-NL" sz="1600" b="1" dirty="0" err="1" smtClean="0">
                <a:solidFill>
                  <a:srgbClr val="FF0000"/>
                </a:solidFill>
              </a:rPr>
              <a:t>acceleration</a:t>
            </a:r>
            <a:r>
              <a:rPr lang="nl-NL" sz="1600" b="1" dirty="0" smtClean="0">
                <a:solidFill>
                  <a:srgbClr val="FF0000"/>
                </a:solidFill>
              </a:rPr>
              <a:t> &lt;45Myrs)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227232" y="6616700"/>
            <a:ext cx="3238745" cy="15996"/>
          </a:xfrm>
          <a:prstGeom prst="straightConnector1">
            <a:avLst/>
          </a:prstGeom>
          <a:noFill/>
          <a:ln w="44450" cap="sq">
            <a:solidFill>
              <a:schemeClr val="accent3"/>
            </a:solidFill>
            <a:prstDash val="solid"/>
            <a:miter lim="400000"/>
            <a:headEnd type="triangle" w="lg" len="med"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TextBox 21"/>
          <p:cNvSpPr txBox="1"/>
          <p:nvPr/>
        </p:nvSpPr>
        <p:spPr>
          <a:xfrm>
            <a:off x="4804203" y="6482296"/>
            <a:ext cx="1323580" cy="318036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schemeClr val="bg1">
                <a:lumMod val="20000"/>
                <a:lumOff val="8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𝝺22cm radio continuum</a:t>
            </a: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 from </a:t>
            </a:r>
            <a:r>
              <a:rPr kumimoji="0" lang="en-GB" sz="700" b="0" i="0" u="none" strike="noStrike" cap="none" spc="0" normalizeH="0" dirty="0" err="1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Shulevski</a:t>
            </a: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 et al. 2012</a:t>
            </a:r>
            <a:endParaRPr kumimoji="0" lang="en-GB" sz="700" b="0" i="0" u="none" strike="noStrike" cap="none" spc="0" normalizeH="0" baseline="0" dirty="0">
              <a:ln>
                <a:noFill/>
              </a:ln>
              <a:solidFill>
                <a:schemeClr val="bg1">
                  <a:lumMod val="20000"/>
                  <a:lumOff val="80000"/>
                </a:schemeClr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3" name="Shape 61"/>
          <p:cNvSpPr txBox="1">
            <a:spLocks/>
          </p:cNvSpPr>
          <p:nvPr/>
        </p:nvSpPr>
        <p:spPr>
          <a:xfrm>
            <a:off x="1274438" y="6288878"/>
            <a:ext cx="1349890" cy="5114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/>
          </a:bodyPr>
          <a:lstStyle>
            <a:lvl1pPr marL="282575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  <a:lvl2pPr marL="858837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2pPr>
            <a:lvl3pPr marL="13382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3pPr>
            <a:lvl4pPr marL="19097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4pPr>
            <a:lvl5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5pPr>
            <a:lvl6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6pPr>
            <a:lvl7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7pPr>
            <a:lvl8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8pPr>
            <a:lvl9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0" indent="0" hangingPunct="1">
              <a:buFont typeface="Verdana"/>
              <a:buNone/>
            </a:pPr>
            <a:r>
              <a:rPr lang="nl-NL" sz="1600" dirty="0" smtClean="0">
                <a:solidFill>
                  <a:schemeClr val="accent3"/>
                </a:solidFill>
              </a:rPr>
              <a:t>5’ / 100 </a:t>
            </a:r>
            <a:r>
              <a:rPr lang="nl-NL" sz="1600" dirty="0" err="1" smtClean="0">
                <a:solidFill>
                  <a:schemeClr val="accent3"/>
                </a:solidFill>
              </a:rPr>
              <a:t>kpc</a:t>
            </a:r>
            <a:endParaRPr lang="nl-NL" sz="1600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50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20" grpId="0"/>
      <p:bldP spid="21" grpId="0"/>
      <p:bldP spid="19" grpId="0" animBg="1"/>
      <p:bldP spid="25" grpId="0" build="p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686" y="0"/>
            <a:ext cx="9574654" cy="6866035"/>
          </a:xfrm>
          <a:prstGeom prst="rect">
            <a:avLst/>
          </a:prstGeom>
        </p:spPr>
      </p:pic>
      <p:sp>
        <p:nvSpPr>
          <p:cNvPr id="58" name="Shape 58"/>
          <p:cNvSpPr/>
          <p:nvPr/>
        </p:nvSpPr>
        <p:spPr>
          <a:xfrm>
            <a:off x="427037" y="6477000"/>
            <a:ext cx="5905501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buClr>
                <a:srgbClr val="FFFFFF"/>
              </a:buClr>
              <a:buFont typeface="Verdana"/>
              <a:defRPr sz="9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r>
              <a:t> 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xfrm>
            <a:off x="7888510" y="6468405"/>
            <a:ext cx="174180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1" name="Shape 60"/>
          <p:cNvSpPr>
            <a:spLocks noGrp="1"/>
          </p:cNvSpPr>
          <p:nvPr>
            <p:ph type="title"/>
          </p:nvPr>
        </p:nvSpPr>
        <p:spPr>
          <a:xfrm>
            <a:off x="427037" y="0"/>
            <a:ext cx="6126163" cy="1282615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20000"/>
                <a:lumOff val="80000"/>
                <a:alpha val="40000"/>
              </a:schemeClr>
            </a:outerShdw>
          </a:effectLst>
        </p:spPr>
        <p:txBody>
          <a:bodyPr anchor="t">
            <a:normAutofit/>
          </a:bodyPr>
          <a:lstStyle>
            <a:lvl1pPr>
              <a:tabLst>
                <a:tab pos="342900" algn="l"/>
                <a:tab pos="914400" algn="l"/>
              </a:tabLst>
              <a:defRPr b="1"/>
            </a:lvl1pPr>
          </a:lstStyle>
          <a:p>
            <a:r>
              <a:rPr lang="nl-NL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NGC 1167</a:t>
            </a:r>
            <a:br>
              <a:rPr lang="nl-NL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B2 0258+35</a:t>
            </a:r>
            <a:b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nl-NL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λ22cm radio </a:t>
            </a:r>
            <a:r>
              <a:rPr lang="nl-NL" sz="18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continuum</a:t>
            </a:r>
            <a: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endParaRPr sz="1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9748" y="6642802"/>
            <a:ext cx="2226899" cy="1821"/>
          </a:xfrm>
          <a:prstGeom prst="straightConnector1">
            <a:avLst/>
          </a:prstGeom>
          <a:noFill/>
          <a:ln w="44450" cap="sq">
            <a:solidFill>
              <a:schemeClr val="accent3"/>
            </a:solidFill>
            <a:prstDash val="solid"/>
            <a:miter lim="400000"/>
            <a:headEnd type="triangle" w="lg" len="med"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Box 7"/>
          <p:cNvSpPr txBox="1"/>
          <p:nvPr/>
        </p:nvSpPr>
        <p:spPr>
          <a:xfrm>
            <a:off x="7820420" y="99784"/>
            <a:ext cx="1323580" cy="318036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schemeClr val="bg1">
                <a:lumMod val="20000"/>
                <a:lumOff val="8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𝝺22cm radio continuum</a:t>
            </a: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 from </a:t>
            </a:r>
            <a:r>
              <a:rPr kumimoji="0" lang="en-GB" sz="700" b="0" i="0" u="none" strike="noStrike" cap="none" spc="0" normalizeH="0" dirty="0" err="1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Shulevski</a:t>
            </a: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 et al. 2012</a:t>
            </a:r>
            <a:endParaRPr kumimoji="0" lang="en-GB" sz="700" b="0" i="0" u="none" strike="noStrike" cap="none" spc="0" normalizeH="0" baseline="0" dirty="0">
              <a:ln>
                <a:noFill/>
              </a:ln>
              <a:solidFill>
                <a:schemeClr val="bg1">
                  <a:lumMod val="20000"/>
                  <a:lumOff val="80000"/>
                </a:schemeClr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9" name="Shape 61"/>
          <p:cNvSpPr txBox="1">
            <a:spLocks/>
          </p:cNvSpPr>
          <p:nvPr/>
        </p:nvSpPr>
        <p:spPr>
          <a:xfrm>
            <a:off x="518252" y="6288878"/>
            <a:ext cx="1349890" cy="5114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/>
          </a:bodyPr>
          <a:lstStyle>
            <a:lvl1pPr marL="282575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  <a:lvl2pPr marL="858837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2pPr>
            <a:lvl3pPr marL="13382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3pPr>
            <a:lvl4pPr marL="19097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4pPr>
            <a:lvl5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5pPr>
            <a:lvl6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6pPr>
            <a:lvl7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7pPr>
            <a:lvl8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8pPr>
            <a:lvl9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0" indent="0" hangingPunct="1">
              <a:buFont typeface="Verdana"/>
              <a:buNone/>
            </a:pPr>
            <a:r>
              <a:rPr lang="nl-NL" sz="1600" dirty="0" smtClean="0">
                <a:solidFill>
                  <a:schemeClr val="accent3"/>
                </a:solidFill>
              </a:rPr>
              <a:t>5’ / 100 </a:t>
            </a:r>
            <a:r>
              <a:rPr lang="nl-NL" sz="1600" dirty="0" err="1" smtClean="0">
                <a:solidFill>
                  <a:schemeClr val="accent3"/>
                </a:solidFill>
              </a:rPr>
              <a:t>kpc</a:t>
            </a:r>
            <a:endParaRPr lang="nl-NL" sz="1600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00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75" y="-5900"/>
            <a:ext cx="9595242" cy="6868173"/>
          </a:xfrm>
          <a:prstGeom prst="rect">
            <a:avLst/>
          </a:prstGeom>
        </p:spPr>
      </p:pic>
      <p:sp>
        <p:nvSpPr>
          <p:cNvPr id="58" name="Shape 58"/>
          <p:cNvSpPr/>
          <p:nvPr/>
        </p:nvSpPr>
        <p:spPr>
          <a:xfrm>
            <a:off x="427037" y="6477000"/>
            <a:ext cx="5905501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buClr>
                <a:srgbClr val="FFFFFF"/>
              </a:buClr>
              <a:buFont typeface="Verdana"/>
              <a:defRPr sz="9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r>
              <a:t> 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xfrm>
            <a:off x="7888510" y="6468405"/>
            <a:ext cx="174180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1" name="Shape 60"/>
          <p:cNvSpPr>
            <a:spLocks noGrp="1"/>
          </p:cNvSpPr>
          <p:nvPr>
            <p:ph type="title"/>
          </p:nvPr>
        </p:nvSpPr>
        <p:spPr>
          <a:xfrm>
            <a:off x="427037" y="0"/>
            <a:ext cx="6126163" cy="1282615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20000"/>
                <a:lumOff val="80000"/>
                <a:alpha val="40000"/>
              </a:schemeClr>
            </a:outerShdw>
          </a:effectLst>
        </p:spPr>
        <p:txBody>
          <a:bodyPr anchor="t">
            <a:normAutofit/>
          </a:bodyPr>
          <a:lstStyle>
            <a:lvl1pPr>
              <a:tabLst>
                <a:tab pos="342900" algn="l"/>
                <a:tab pos="914400" algn="l"/>
              </a:tabLst>
              <a:defRPr b="1"/>
            </a:lvl1pPr>
          </a:lstStyle>
          <a:p>
            <a:r>
              <a:rPr lang="nl-NL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NGC 1167</a:t>
            </a:r>
            <a:br>
              <a:rPr lang="nl-NL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B2 0258+35</a:t>
            </a:r>
            <a:b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λ22cm PI + λ22cm </a:t>
            </a:r>
            <a:r>
              <a:rPr lang="nl-NL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radio </a:t>
            </a:r>
            <a:r>
              <a:rPr lang="nl-NL" sz="18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continuum</a:t>
            </a:r>
            <a: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endParaRPr sz="1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9748" y="6642802"/>
            <a:ext cx="2226899" cy="1821"/>
          </a:xfrm>
          <a:prstGeom prst="straightConnector1">
            <a:avLst/>
          </a:prstGeom>
          <a:noFill/>
          <a:ln w="44450" cap="sq">
            <a:solidFill>
              <a:schemeClr val="accent3"/>
            </a:solidFill>
            <a:prstDash val="solid"/>
            <a:miter lim="400000"/>
            <a:headEnd type="triangle" w="lg" len="med"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49" y="2559666"/>
            <a:ext cx="1265995" cy="1214984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20000"/>
                <a:lumOff val="80000"/>
                <a:alpha val="40000"/>
              </a:scheme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953797" y="3774650"/>
            <a:ext cx="985847" cy="21031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schemeClr val="bg1">
                <a:lumMod val="20000"/>
                <a:lumOff val="8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spc="0" normalizeH="0" baseline="0" dirty="0" err="1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Giroletti</a:t>
            </a: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 et al. 2005</a:t>
            </a:r>
            <a:endParaRPr kumimoji="0" lang="en-GB" sz="700" b="0" i="0" u="none" strike="noStrike" cap="none" spc="0" normalizeH="0" baseline="0" dirty="0">
              <a:ln>
                <a:noFill/>
              </a:ln>
              <a:solidFill>
                <a:schemeClr val="bg1">
                  <a:lumMod val="20000"/>
                  <a:lumOff val="80000"/>
                </a:schemeClr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Arial"/>
              <a:cs typeface="Arial"/>
              <a:sym typeface="Arial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673649" y="2396951"/>
            <a:ext cx="1575977" cy="1524426"/>
          </a:xfrm>
          <a:prstGeom prst="line">
            <a:avLst/>
          </a:prstGeom>
          <a:ln>
            <a:prstDash val="dash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722493" y="1333255"/>
            <a:ext cx="2448232" cy="3559077"/>
          </a:xfrm>
          <a:prstGeom prst="line">
            <a:avLst/>
          </a:prstGeom>
          <a:ln>
            <a:prstDash val="dash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471711" y="1828801"/>
            <a:ext cx="519143" cy="3114171"/>
          </a:xfrm>
          <a:prstGeom prst="line">
            <a:avLst/>
          </a:prstGeom>
          <a:ln>
            <a:prstDash val="dash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6" name="Shape 61"/>
          <p:cNvSpPr txBox="1">
            <a:spLocks/>
          </p:cNvSpPr>
          <p:nvPr/>
        </p:nvSpPr>
        <p:spPr>
          <a:xfrm>
            <a:off x="2962698" y="2559666"/>
            <a:ext cx="587232" cy="419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82575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  <a:lvl2pPr marL="858837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2pPr>
            <a:lvl3pPr marL="13382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3pPr>
            <a:lvl4pPr marL="19097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4pPr>
            <a:lvl5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5pPr>
            <a:lvl6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6pPr>
            <a:lvl7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7pPr>
            <a:lvl8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8pPr>
            <a:lvl9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0" indent="0" hangingPunct="1">
              <a:buFont typeface="Verdana"/>
              <a:buNone/>
            </a:pPr>
            <a:r>
              <a:rPr lang="nl-NL" sz="1600" dirty="0" smtClean="0">
                <a:solidFill>
                  <a:schemeClr val="accent3"/>
                </a:solidFill>
              </a:rPr>
              <a:t>45</a:t>
            </a:r>
            <a:r>
              <a:rPr lang="nl-NL" sz="1600" baseline="30000" dirty="0" smtClean="0">
                <a:solidFill>
                  <a:schemeClr val="accent3"/>
                </a:solidFill>
              </a:rPr>
              <a:t>∘</a:t>
            </a:r>
          </a:p>
        </p:txBody>
      </p:sp>
      <p:sp>
        <p:nvSpPr>
          <p:cNvPr id="27" name="Shape 61"/>
          <p:cNvSpPr txBox="1">
            <a:spLocks/>
          </p:cNvSpPr>
          <p:nvPr/>
        </p:nvSpPr>
        <p:spPr>
          <a:xfrm>
            <a:off x="5921149" y="1470737"/>
            <a:ext cx="587232" cy="419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82575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  <a:lvl2pPr marL="858837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2pPr>
            <a:lvl3pPr marL="13382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3pPr>
            <a:lvl4pPr marL="19097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4pPr>
            <a:lvl5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5pPr>
            <a:lvl6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6pPr>
            <a:lvl7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7pPr>
            <a:lvl8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8pPr>
            <a:lvl9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0" indent="0" hangingPunct="1">
              <a:buFont typeface="Verdana"/>
              <a:buNone/>
            </a:pPr>
            <a:r>
              <a:rPr lang="nl-NL" sz="1600" dirty="0" smtClean="0">
                <a:solidFill>
                  <a:schemeClr val="accent3"/>
                </a:solidFill>
              </a:rPr>
              <a:t>51</a:t>
            </a:r>
            <a:r>
              <a:rPr lang="nl-NL" sz="1600" baseline="30000" dirty="0" smtClean="0">
                <a:solidFill>
                  <a:schemeClr val="accent3"/>
                </a:solidFill>
              </a:rPr>
              <a:t>∘</a:t>
            </a:r>
          </a:p>
        </p:txBody>
      </p:sp>
      <p:sp>
        <p:nvSpPr>
          <p:cNvPr id="30" name="Shape 61"/>
          <p:cNvSpPr txBox="1">
            <a:spLocks/>
          </p:cNvSpPr>
          <p:nvPr/>
        </p:nvSpPr>
        <p:spPr>
          <a:xfrm>
            <a:off x="4441968" y="2297301"/>
            <a:ext cx="587232" cy="419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82575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  <a:lvl2pPr marL="858837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2pPr>
            <a:lvl3pPr marL="13382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3pPr>
            <a:lvl4pPr marL="19097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4pPr>
            <a:lvl5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5pPr>
            <a:lvl6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6pPr>
            <a:lvl7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7pPr>
            <a:lvl8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8pPr>
            <a:lvl9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0" indent="0" hangingPunct="1">
              <a:buFont typeface="Verdana"/>
              <a:buNone/>
            </a:pPr>
            <a:r>
              <a:rPr lang="nl-NL" sz="1600" dirty="0" smtClean="0">
                <a:solidFill>
                  <a:schemeClr val="accent3"/>
                </a:solidFill>
              </a:rPr>
              <a:t>80</a:t>
            </a:r>
            <a:r>
              <a:rPr lang="nl-NL" sz="1600" baseline="30000" dirty="0" smtClean="0">
                <a:solidFill>
                  <a:schemeClr val="accent3"/>
                </a:solidFill>
              </a:rPr>
              <a:t>∘</a:t>
            </a:r>
          </a:p>
        </p:txBody>
      </p:sp>
      <p:sp>
        <p:nvSpPr>
          <p:cNvPr id="31" name="Shape 61"/>
          <p:cNvSpPr txBox="1">
            <a:spLocks/>
          </p:cNvSpPr>
          <p:nvPr/>
        </p:nvSpPr>
        <p:spPr>
          <a:xfrm>
            <a:off x="4990854" y="4767365"/>
            <a:ext cx="4377499" cy="16529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82575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  <a:lvl2pPr marL="858837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2pPr>
            <a:lvl3pPr marL="13382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3pPr>
            <a:lvl4pPr marL="19097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4pPr>
            <a:lvl5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5pPr>
            <a:lvl6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6pPr>
            <a:lvl7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7pPr>
            <a:lvl8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8pPr>
            <a:lvl9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285750" indent="-285750" hangingPunct="1">
              <a:buClr>
                <a:schemeClr val="bg1">
                  <a:lumMod val="20000"/>
                  <a:lumOff val="80000"/>
                </a:schemeClr>
              </a:buClr>
              <a:buFont typeface="Arial" charset="0"/>
              <a:buChar char="•"/>
            </a:pP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Multiple episodes of jet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activity</a:t>
            </a:r>
            <a:endParaRPr lang="nl-NL" sz="1800" dirty="0" smtClean="0">
              <a:solidFill>
                <a:schemeClr val="bg1">
                  <a:lumMod val="20000"/>
                  <a:lumOff val="80000"/>
                </a:schemeClr>
              </a:solidFill>
            </a:endParaRPr>
          </a:p>
          <a:p>
            <a:pPr marL="285750" indent="-285750" hangingPunct="1">
              <a:buClr>
                <a:schemeClr val="bg1">
                  <a:lumMod val="20000"/>
                  <a:lumOff val="80000"/>
                </a:schemeClr>
              </a:buClr>
              <a:buFont typeface="Arial" charset="0"/>
              <a:buChar char="•"/>
            </a:pP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Jet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precession</a:t>
            </a:r>
            <a:endParaRPr lang="nl-NL" sz="1800" dirty="0" smtClean="0">
              <a:solidFill>
                <a:schemeClr val="bg1">
                  <a:lumMod val="20000"/>
                  <a:lumOff val="80000"/>
                </a:schemeClr>
              </a:solidFill>
            </a:endParaRPr>
          </a:p>
          <a:p>
            <a:pPr marL="285750" indent="-285750" hangingPunct="1">
              <a:buClr>
                <a:schemeClr val="bg1">
                  <a:lumMod val="20000"/>
                  <a:lumOff val="80000"/>
                </a:schemeClr>
              </a:buClr>
              <a:buFont typeface="Arial" charset="0"/>
              <a:buChar char="•"/>
            </a:pP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Active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cycle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might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be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shorter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than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precession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period</a:t>
            </a:r>
            <a:endParaRPr lang="nl-NL" sz="1800" dirty="0" smtClean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Shape 61"/>
          <p:cNvSpPr txBox="1">
            <a:spLocks/>
          </p:cNvSpPr>
          <p:nvPr/>
        </p:nvSpPr>
        <p:spPr>
          <a:xfrm>
            <a:off x="518252" y="6288878"/>
            <a:ext cx="1349890" cy="5114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/>
          </a:bodyPr>
          <a:lstStyle>
            <a:lvl1pPr marL="282575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  <a:lvl2pPr marL="858837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2pPr>
            <a:lvl3pPr marL="13382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3pPr>
            <a:lvl4pPr marL="19097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4pPr>
            <a:lvl5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5pPr>
            <a:lvl6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6pPr>
            <a:lvl7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7pPr>
            <a:lvl8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8pPr>
            <a:lvl9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0" indent="0" hangingPunct="1">
              <a:buFont typeface="Verdana"/>
              <a:buNone/>
            </a:pPr>
            <a:r>
              <a:rPr lang="nl-NL" sz="1600" dirty="0" smtClean="0">
                <a:solidFill>
                  <a:schemeClr val="accent3"/>
                </a:solidFill>
              </a:rPr>
              <a:t>5’ / 100 </a:t>
            </a:r>
            <a:r>
              <a:rPr lang="nl-NL" sz="1600" dirty="0" err="1" smtClean="0">
                <a:solidFill>
                  <a:schemeClr val="accent3"/>
                </a:solidFill>
              </a:rPr>
              <a:t>kpc</a:t>
            </a:r>
            <a:endParaRPr lang="nl-NL" sz="1600" dirty="0" smtClean="0">
              <a:solidFill>
                <a:schemeClr val="accent3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20420" y="99784"/>
            <a:ext cx="1323580" cy="318036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schemeClr val="bg1">
                <a:lumMod val="20000"/>
                <a:lumOff val="8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𝝺22cm radio continuum</a:t>
            </a: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 from </a:t>
            </a:r>
            <a:r>
              <a:rPr kumimoji="0" lang="en-GB" sz="700" b="0" i="0" u="none" strike="noStrike" cap="none" spc="0" normalizeH="0" dirty="0" err="1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Shulevski</a:t>
            </a: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 et al. 2012</a:t>
            </a:r>
            <a:endParaRPr kumimoji="0" lang="en-GB" sz="700" b="0" i="0" u="none" strike="noStrike" cap="none" spc="0" normalizeH="0" baseline="0" dirty="0">
              <a:ln>
                <a:noFill/>
              </a:ln>
              <a:solidFill>
                <a:schemeClr val="bg1">
                  <a:lumMod val="20000"/>
                  <a:lumOff val="80000"/>
                </a:schemeClr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7364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/>
      <p:bldP spid="27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75" y="-1388"/>
            <a:ext cx="9595242" cy="6859148"/>
          </a:xfrm>
          <a:prstGeom prst="rect">
            <a:avLst/>
          </a:prstGeom>
        </p:spPr>
      </p:pic>
      <p:sp>
        <p:nvSpPr>
          <p:cNvPr id="58" name="Shape 58"/>
          <p:cNvSpPr/>
          <p:nvPr/>
        </p:nvSpPr>
        <p:spPr>
          <a:xfrm>
            <a:off x="427037" y="6477000"/>
            <a:ext cx="5905501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buClr>
                <a:srgbClr val="FFFFFF"/>
              </a:buClr>
              <a:buFont typeface="Verdana"/>
              <a:defRPr sz="9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r>
              <a:t> 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xfrm>
            <a:off x="7888510" y="6468405"/>
            <a:ext cx="174180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1" name="Shape 60"/>
          <p:cNvSpPr>
            <a:spLocks noGrp="1"/>
          </p:cNvSpPr>
          <p:nvPr>
            <p:ph type="title"/>
          </p:nvPr>
        </p:nvSpPr>
        <p:spPr>
          <a:xfrm>
            <a:off x="427037" y="0"/>
            <a:ext cx="6126163" cy="1282615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20000"/>
                <a:lumOff val="80000"/>
                <a:alpha val="40000"/>
              </a:schemeClr>
            </a:outerShdw>
          </a:effectLst>
        </p:spPr>
        <p:txBody>
          <a:bodyPr anchor="t">
            <a:normAutofit/>
          </a:bodyPr>
          <a:lstStyle>
            <a:lvl1pPr>
              <a:tabLst>
                <a:tab pos="342900" algn="l"/>
                <a:tab pos="914400" algn="l"/>
              </a:tabLst>
              <a:defRPr b="1"/>
            </a:lvl1pPr>
          </a:lstStyle>
          <a:p>
            <a:r>
              <a:rPr lang="nl-NL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NGC 1167</a:t>
            </a:r>
            <a:br>
              <a:rPr lang="nl-NL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B2 0258+35</a:t>
            </a:r>
            <a:b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λ22cm RM + λ22cm </a:t>
            </a:r>
            <a:r>
              <a:rPr lang="nl-NL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radio </a:t>
            </a:r>
            <a:r>
              <a:rPr lang="nl-NL" sz="18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continuum</a:t>
            </a:r>
            <a: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endParaRPr sz="1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9748" y="6642802"/>
            <a:ext cx="2226899" cy="1821"/>
          </a:xfrm>
          <a:prstGeom prst="straightConnector1">
            <a:avLst/>
          </a:prstGeom>
          <a:noFill/>
          <a:ln w="44450" cap="sq">
            <a:solidFill>
              <a:schemeClr val="accent3"/>
            </a:solidFill>
            <a:prstDash val="solid"/>
            <a:miter lim="400000"/>
            <a:headEnd type="triangle" w="lg" len="med"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407" y="2832577"/>
            <a:ext cx="693815" cy="3967754"/>
          </a:xfrm>
          <a:prstGeom prst="rect">
            <a:avLst/>
          </a:prstGeom>
        </p:spPr>
      </p:pic>
      <p:sp>
        <p:nvSpPr>
          <p:cNvPr id="9" name="Shape 61"/>
          <p:cNvSpPr txBox="1">
            <a:spLocks/>
          </p:cNvSpPr>
          <p:nvPr/>
        </p:nvSpPr>
        <p:spPr>
          <a:xfrm>
            <a:off x="5431536" y="3353122"/>
            <a:ext cx="2734326" cy="12504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82575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  <a:lvl2pPr marL="858837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2pPr>
            <a:lvl3pPr marL="13382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3pPr>
            <a:lvl4pPr marL="19097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4pPr>
            <a:lvl5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5pPr>
            <a:lvl6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6pPr>
            <a:lvl7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7pPr>
            <a:lvl8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8pPr>
            <a:lvl9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0" indent="0" algn="r" hangingPunct="1">
              <a:buClr>
                <a:schemeClr val="bg1">
                  <a:lumMod val="20000"/>
                  <a:lumOff val="80000"/>
                </a:schemeClr>
              </a:buClr>
              <a:buNone/>
            </a:pP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Structures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are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not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resolved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(even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not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in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the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highest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resolved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maps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)</a:t>
            </a:r>
          </a:p>
        </p:txBody>
      </p:sp>
      <p:sp>
        <p:nvSpPr>
          <p:cNvPr id="10" name="Shape 61"/>
          <p:cNvSpPr txBox="1">
            <a:spLocks/>
          </p:cNvSpPr>
          <p:nvPr/>
        </p:nvSpPr>
        <p:spPr>
          <a:xfrm>
            <a:off x="518252" y="6288878"/>
            <a:ext cx="1349890" cy="5114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/>
          </a:bodyPr>
          <a:lstStyle>
            <a:lvl1pPr marL="282575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  <a:lvl2pPr marL="858837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2pPr>
            <a:lvl3pPr marL="13382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3pPr>
            <a:lvl4pPr marL="19097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4pPr>
            <a:lvl5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5pPr>
            <a:lvl6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6pPr>
            <a:lvl7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7pPr>
            <a:lvl8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8pPr>
            <a:lvl9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0" indent="0" hangingPunct="1">
              <a:buFont typeface="Verdana"/>
              <a:buNone/>
            </a:pPr>
            <a:r>
              <a:rPr lang="nl-NL" sz="1600" dirty="0" smtClean="0">
                <a:solidFill>
                  <a:schemeClr val="accent3"/>
                </a:solidFill>
              </a:rPr>
              <a:t>5’ / 100 </a:t>
            </a:r>
            <a:r>
              <a:rPr lang="nl-NL" sz="1600" dirty="0" err="1" smtClean="0">
                <a:solidFill>
                  <a:schemeClr val="accent3"/>
                </a:solidFill>
              </a:rPr>
              <a:t>kpc</a:t>
            </a:r>
            <a:endParaRPr lang="nl-NL" sz="1600" dirty="0" smtClean="0">
              <a:solidFill>
                <a:schemeClr val="accent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20420" y="99784"/>
            <a:ext cx="1323580" cy="318036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schemeClr val="bg1">
                <a:lumMod val="20000"/>
                <a:lumOff val="8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𝝺22cm radio continuum</a:t>
            </a: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 from </a:t>
            </a:r>
            <a:r>
              <a:rPr kumimoji="0" lang="en-GB" sz="700" b="0" i="0" u="none" strike="noStrike" cap="none" spc="0" normalizeH="0" dirty="0" err="1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Shulevski</a:t>
            </a: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 et al. 2012</a:t>
            </a:r>
            <a:endParaRPr kumimoji="0" lang="en-GB" sz="700" b="0" i="0" u="none" strike="noStrike" cap="none" spc="0" normalizeH="0" baseline="0" dirty="0">
              <a:ln>
                <a:noFill/>
              </a:ln>
              <a:solidFill>
                <a:schemeClr val="bg1">
                  <a:lumMod val="20000"/>
                  <a:lumOff val="80000"/>
                </a:schemeClr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3743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75" y="412"/>
            <a:ext cx="9595242" cy="6855547"/>
          </a:xfrm>
          <a:prstGeom prst="rect">
            <a:avLst/>
          </a:prstGeom>
        </p:spPr>
      </p:pic>
      <p:sp>
        <p:nvSpPr>
          <p:cNvPr id="58" name="Shape 58"/>
          <p:cNvSpPr/>
          <p:nvPr/>
        </p:nvSpPr>
        <p:spPr>
          <a:xfrm>
            <a:off x="427037" y="6477000"/>
            <a:ext cx="5905501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buClr>
                <a:srgbClr val="FFFFFF"/>
              </a:buClr>
              <a:buFont typeface="Verdana"/>
              <a:defRPr sz="9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r>
              <a:t> 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xfrm>
            <a:off x="7888510" y="6468405"/>
            <a:ext cx="174180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1" name="Shape 60"/>
          <p:cNvSpPr>
            <a:spLocks noGrp="1"/>
          </p:cNvSpPr>
          <p:nvPr>
            <p:ph type="title"/>
          </p:nvPr>
        </p:nvSpPr>
        <p:spPr>
          <a:xfrm>
            <a:off x="427037" y="0"/>
            <a:ext cx="6126163" cy="1598725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20000"/>
                <a:lumOff val="80000"/>
                <a:alpha val="40000"/>
              </a:schemeClr>
            </a:outerShdw>
          </a:effectLst>
        </p:spPr>
        <p:txBody>
          <a:bodyPr anchor="t">
            <a:normAutofit/>
          </a:bodyPr>
          <a:lstStyle>
            <a:lvl1pPr>
              <a:tabLst>
                <a:tab pos="342900" algn="l"/>
                <a:tab pos="914400" algn="l"/>
              </a:tabLst>
              <a:defRPr b="1"/>
            </a:lvl1pPr>
          </a:lstStyle>
          <a:p>
            <a:r>
              <a:rPr lang="nl-NL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NGC 1167</a:t>
            </a:r>
            <a:br>
              <a:rPr lang="nl-NL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B2 0258+35</a:t>
            </a:r>
            <a:b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λ22cm </a:t>
            </a:r>
            <a:r>
              <a:rPr lang="nl-NL" sz="18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Fractional</a:t>
            </a:r>
            <a: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nl-NL" sz="18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polarisation</a:t>
            </a:r>
            <a: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+</a:t>
            </a:r>
            <a:b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λ22cm </a:t>
            </a:r>
            <a:r>
              <a:rPr lang="nl-NL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radio </a:t>
            </a:r>
            <a:r>
              <a:rPr lang="nl-NL" sz="18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continuum</a:t>
            </a:r>
            <a: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endParaRPr sz="1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9748" y="6642802"/>
            <a:ext cx="2226899" cy="1821"/>
          </a:xfrm>
          <a:prstGeom prst="straightConnector1">
            <a:avLst/>
          </a:prstGeom>
          <a:noFill/>
          <a:ln w="44450" cap="sq">
            <a:solidFill>
              <a:schemeClr val="accent3"/>
            </a:solidFill>
            <a:prstDash val="solid"/>
            <a:miter lim="400000"/>
            <a:headEnd type="triangle" w="lg" len="med"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822" y="2832579"/>
            <a:ext cx="593813" cy="3967750"/>
          </a:xfrm>
          <a:prstGeom prst="rect">
            <a:avLst/>
          </a:prstGeom>
        </p:spPr>
      </p:pic>
      <p:sp>
        <p:nvSpPr>
          <p:cNvPr id="9" name="Shape 61"/>
          <p:cNvSpPr txBox="1">
            <a:spLocks/>
          </p:cNvSpPr>
          <p:nvPr/>
        </p:nvSpPr>
        <p:spPr>
          <a:xfrm>
            <a:off x="4139940" y="5184879"/>
            <a:ext cx="1026411" cy="419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82575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  <a:lvl2pPr marL="858837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2pPr>
            <a:lvl3pPr marL="13382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3pPr>
            <a:lvl4pPr marL="19097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4pPr>
            <a:lvl5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5pPr>
            <a:lvl6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6pPr>
            <a:lvl7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7pPr>
            <a:lvl8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8pPr>
            <a:lvl9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0" indent="0" hangingPunct="1">
              <a:buFont typeface="Verdana"/>
              <a:buNone/>
            </a:pPr>
            <a:r>
              <a:rPr lang="nl-NL" sz="1600" dirty="0" smtClean="0">
                <a:solidFill>
                  <a:schemeClr val="accent3"/>
                </a:solidFill>
              </a:rPr>
              <a:t>45±3%</a:t>
            </a:r>
            <a:endParaRPr lang="nl-NL" sz="1600" baseline="30000" dirty="0" smtClean="0">
              <a:solidFill>
                <a:schemeClr val="accent3"/>
              </a:solidFill>
            </a:endParaRPr>
          </a:p>
        </p:txBody>
      </p:sp>
      <p:sp>
        <p:nvSpPr>
          <p:cNvPr id="10" name="Shape 61"/>
          <p:cNvSpPr txBox="1">
            <a:spLocks/>
          </p:cNvSpPr>
          <p:nvPr/>
        </p:nvSpPr>
        <p:spPr>
          <a:xfrm>
            <a:off x="4575510" y="918662"/>
            <a:ext cx="1026411" cy="419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82575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  <a:lvl2pPr marL="858837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2pPr>
            <a:lvl3pPr marL="13382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3pPr>
            <a:lvl4pPr marL="19097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4pPr>
            <a:lvl5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5pPr>
            <a:lvl6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6pPr>
            <a:lvl7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7pPr>
            <a:lvl8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8pPr>
            <a:lvl9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0" indent="0" hangingPunct="1">
              <a:buFont typeface="Verdana"/>
              <a:buNone/>
            </a:pPr>
            <a:r>
              <a:rPr lang="nl-NL" sz="1600" dirty="0" smtClean="0">
                <a:solidFill>
                  <a:schemeClr val="accent3"/>
                </a:solidFill>
              </a:rPr>
              <a:t>60±4%</a:t>
            </a:r>
            <a:endParaRPr lang="nl-NL" sz="1600" baseline="30000" dirty="0" smtClean="0">
              <a:solidFill>
                <a:schemeClr val="accent3"/>
              </a:solidFill>
            </a:endParaRPr>
          </a:p>
        </p:txBody>
      </p:sp>
      <p:sp>
        <p:nvSpPr>
          <p:cNvPr id="15" name="Shape 61"/>
          <p:cNvSpPr txBox="1">
            <a:spLocks/>
          </p:cNvSpPr>
          <p:nvPr/>
        </p:nvSpPr>
        <p:spPr>
          <a:xfrm>
            <a:off x="5522806" y="3126909"/>
            <a:ext cx="2937016" cy="2229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82575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  <a:lvl2pPr marL="858837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2pPr>
            <a:lvl3pPr marL="13382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3pPr>
            <a:lvl4pPr marL="19097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4pPr>
            <a:lvl5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5pPr>
            <a:lvl6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6pPr>
            <a:lvl7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7pPr>
            <a:lvl8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8pPr>
            <a:lvl9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285750" indent="-285750" hangingPunct="1">
              <a:buClr>
                <a:schemeClr val="bg1">
                  <a:lumMod val="20000"/>
                  <a:lumOff val="80000"/>
                </a:schemeClr>
              </a:buClr>
              <a:buFont typeface="Arial" charset="0"/>
              <a:buChar char="•"/>
            </a:pP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No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luminous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X-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ray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halo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detected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with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shallow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observations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(≤4∙10</a:t>
            </a:r>
            <a:r>
              <a:rPr lang="nl-NL" sz="1800" baseline="300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39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ergs</a:t>
            </a:r>
            <a:r>
              <a:rPr lang="nl-NL" sz="1800" baseline="300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-1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)</a:t>
            </a:r>
          </a:p>
          <a:p>
            <a:pPr marL="285750" indent="-285750" hangingPunct="1">
              <a:buClr>
                <a:schemeClr val="bg1">
                  <a:lumMod val="20000"/>
                  <a:lumOff val="80000"/>
                </a:schemeClr>
              </a:buClr>
              <a:buFont typeface="Arial" charset="0"/>
              <a:buChar char="•"/>
            </a:pP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No major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merger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within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the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last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Gyr</a:t>
            </a:r>
            <a:endParaRPr lang="nl-NL" sz="1800" dirty="0" smtClean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Shape 61"/>
          <p:cNvSpPr txBox="1">
            <a:spLocks/>
          </p:cNvSpPr>
          <p:nvPr/>
        </p:nvSpPr>
        <p:spPr>
          <a:xfrm>
            <a:off x="2581774" y="5757555"/>
            <a:ext cx="4697736" cy="9033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82575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  <a:lvl2pPr marL="858837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2pPr>
            <a:lvl3pPr marL="13382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3pPr>
            <a:lvl4pPr marL="19097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4pPr>
            <a:lvl5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5pPr>
            <a:lvl6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6pPr>
            <a:lvl7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7pPr>
            <a:lvl8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8pPr>
            <a:lvl9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0" indent="0" algn="ctr" hangingPunct="1">
              <a:buFont typeface="Verdana"/>
              <a:buNone/>
            </a:pPr>
            <a:r>
              <a:rPr lang="nl-NL" dirty="0" err="1" smtClean="0">
                <a:solidFill>
                  <a:srgbClr val="FF0000"/>
                </a:solidFill>
              </a:rPr>
              <a:t>Generation</a:t>
            </a:r>
            <a:r>
              <a:rPr lang="nl-NL" dirty="0" smtClean="0">
                <a:solidFill>
                  <a:srgbClr val="FF0000"/>
                </a:solidFill>
              </a:rPr>
              <a:t> of </a:t>
            </a:r>
            <a:r>
              <a:rPr lang="nl-NL" dirty="0" err="1" smtClean="0">
                <a:solidFill>
                  <a:srgbClr val="FF0000"/>
                </a:solidFill>
              </a:rPr>
              <a:t>the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structures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due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to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compression</a:t>
            </a:r>
            <a:r>
              <a:rPr lang="nl-NL" dirty="0" smtClean="0">
                <a:solidFill>
                  <a:srgbClr val="FF0000"/>
                </a:solidFill>
              </a:rPr>
              <a:t>/shocks </a:t>
            </a:r>
            <a:r>
              <a:rPr lang="nl-NL" dirty="0" err="1" smtClean="0">
                <a:solidFill>
                  <a:srgbClr val="FF0000"/>
                </a:solidFill>
              </a:rPr>
              <a:t>unlikely</a:t>
            </a:r>
            <a:endParaRPr lang="nl-NL" dirty="0" smtClean="0">
              <a:solidFill>
                <a:srgbClr val="FF0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4928993" y="5315406"/>
            <a:ext cx="2145139" cy="477103"/>
          </a:xfrm>
          <a:prstGeom prst="straightConnector1">
            <a:avLst/>
          </a:prstGeom>
          <a:noFill/>
          <a:ln w="31750" cap="flat">
            <a:solidFill>
              <a:schemeClr val="bg1">
                <a:lumMod val="20000"/>
                <a:lumOff val="80000"/>
              </a:schemeClr>
            </a:solidFill>
            <a:prstDash val="solid"/>
            <a:miter lim="400000"/>
            <a:tailEnd type="triangle" w="lg" len="lg"/>
          </a:ln>
          <a:effectLst>
            <a:outerShdw blurRad="50800" dist="38100" dir="2700000" algn="tl" rotWithShape="0">
              <a:schemeClr val="bg1">
                <a:lumMod val="20000"/>
                <a:lumOff val="8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Shape 61"/>
          <p:cNvSpPr txBox="1">
            <a:spLocks/>
          </p:cNvSpPr>
          <p:nvPr/>
        </p:nvSpPr>
        <p:spPr>
          <a:xfrm>
            <a:off x="518252" y="6288878"/>
            <a:ext cx="1349890" cy="5114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/>
          </a:bodyPr>
          <a:lstStyle>
            <a:lvl1pPr marL="282575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  <a:lvl2pPr marL="858837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2pPr>
            <a:lvl3pPr marL="13382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3pPr>
            <a:lvl4pPr marL="19097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4pPr>
            <a:lvl5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5pPr>
            <a:lvl6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6pPr>
            <a:lvl7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7pPr>
            <a:lvl8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8pPr>
            <a:lvl9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0" indent="0" hangingPunct="1">
              <a:buFont typeface="Verdana"/>
              <a:buNone/>
            </a:pPr>
            <a:r>
              <a:rPr lang="nl-NL" sz="1600" dirty="0" smtClean="0">
                <a:solidFill>
                  <a:schemeClr val="accent3"/>
                </a:solidFill>
              </a:rPr>
              <a:t>5’ / 100 </a:t>
            </a:r>
            <a:r>
              <a:rPr lang="nl-NL" sz="1600" dirty="0" err="1" smtClean="0">
                <a:solidFill>
                  <a:schemeClr val="accent3"/>
                </a:solidFill>
              </a:rPr>
              <a:t>kpc</a:t>
            </a:r>
            <a:endParaRPr lang="nl-NL" sz="1600" dirty="0" smtClean="0">
              <a:solidFill>
                <a:schemeClr val="accent3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20420" y="99784"/>
            <a:ext cx="1323580" cy="318036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schemeClr val="bg1">
                <a:lumMod val="20000"/>
                <a:lumOff val="8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𝝺22cm radio continuum</a:t>
            </a: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 from </a:t>
            </a:r>
            <a:r>
              <a:rPr kumimoji="0" lang="en-GB" sz="700" b="0" i="0" u="none" strike="noStrike" cap="none" spc="0" normalizeH="0" dirty="0" err="1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Shulevski</a:t>
            </a: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 et al. 2012</a:t>
            </a:r>
            <a:endParaRPr kumimoji="0" lang="en-GB" sz="700" b="0" i="0" u="none" strike="noStrike" cap="none" spc="0" normalizeH="0" baseline="0" dirty="0">
              <a:ln>
                <a:noFill/>
              </a:ln>
              <a:solidFill>
                <a:schemeClr val="bg1">
                  <a:lumMod val="20000"/>
                  <a:lumOff val="80000"/>
                </a:schemeClr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30586" y="5226320"/>
            <a:ext cx="1063068" cy="21031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schemeClr val="bg1">
                <a:lumMod val="20000"/>
                <a:lumOff val="8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Struve et al. 2010</a:t>
            </a:r>
            <a:endParaRPr kumimoji="0" lang="en-GB" sz="700" b="0" i="0" u="none" strike="noStrike" cap="none" spc="0" normalizeH="0" baseline="0" dirty="0">
              <a:ln>
                <a:noFill/>
              </a:ln>
              <a:solidFill>
                <a:schemeClr val="bg1">
                  <a:lumMod val="20000"/>
                  <a:lumOff val="80000"/>
                </a:schemeClr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47830" y="4445019"/>
            <a:ext cx="1634380" cy="21031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schemeClr val="bg1">
                <a:lumMod val="20000"/>
                <a:lumOff val="8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spc="0" normalizeH="0" baseline="0" dirty="0" err="1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Akylas</a:t>
            </a:r>
            <a:r>
              <a:rPr kumimoji="0" lang="en-GB" sz="700" b="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 &amp; </a:t>
            </a:r>
            <a:r>
              <a:rPr kumimoji="0" lang="en-GB" sz="700" b="0" i="0" u="none" strike="noStrike" cap="none" spc="0" normalizeH="0" baseline="0" dirty="0" err="1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Georgantopoulos</a:t>
            </a:r>
            <a:r>
              <a:rPr kumimoji="0" lang="en-GB" sz="700" b="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 2009</a:t>
            </a:r>
            <a:endParaRPr kumimoji="0" lang="en-GB" sz="700" b="0" i="0" u="none" strike="noStrike" cap="none" spc="0" normalizeH="0" baseline="0" dirty="0">
              <a:ln>
                <a:noFill/>
              </a:ln>
              <a:solidFill>
                <a:schemeClr val="bg1">
                  <a:lumMod val="20000"/>
                  <a:lumOff val="80000"/>
                </a:schemeClr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683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  <p:bldP spid="16" grpId="1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868" y="412"/>
            <a:ext cx="9560028" cy="6855547"/>
          </a:xfrm>
          <a:prstGeom prst="rect">
            <a:avLst/>
          </a:prstGeom>
        </p:spPr>
      </p:pic>
      <p:sp>
        <p:nvSpPr>
          <p:cNvPr id="58" name="Shape 58"/>
          <p:cNvSpPr/>
          <p:nvPr/>
        </p:nvSpPr>
        <p:spPr>
          <a:xfrm>
            <a:off x="427037" y="6477000"/>
            <a:ext cx="5905501" cy="1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buClr>
                <a:srgbClr val="FFFFFF"/>
              </a:buClr>
              <a:buFont typeface="Verdana"/>
              <a:defRPr sz="9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r>
              <a:t> 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xfrm>
            <a:off x="7888510" y="6468405"/>
            <a:ext cx="174180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1" name="Shape 60"/>
          <p:cNvSpPr>
            <a:spLocks noGrp="1"/>
          </p:cNvSpPr>
          <p:nvPr>
            <p:ph type="title"/>
          </p:nvPr>
        </p:nvSpPr>
        <p:spPr>
          <a:xfrm>
            <a:off x="427037" y="0"/>
            <a:ext cx="6126163" cy="1598725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20000"/>
                <a:lumOff val="80000"/>
                <a:alpha val="40000"/>
              </a:schemeClr>
            </a:outerShdw>
          </a:effectLst>
        </p:spPr>
        <p:txBody>
          <a:bodyPr anchor="t">
            <a:normAutofit/>
          </a:bodyPr>
          <a:lstStyle>
            <a:lvl1pPr>
              <a:tabLst>
                <a:tab pos="342900" algn="l"/>
                <a:tab pos="914400" algn="l"/>
              </a:tabLst>
              <a:defRPr b="1"/>
            </a:lvl1pPr>
          </a:lstStyle>
          <a:p>
            <a:r>
              <a:rPr lang="nl-NL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NGC 1167</a:t>
            </a:r>
            <a:br>
              <a:rPr lang="nl-NL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B2 0258+35</a:t>
            </a:r>
            <a:b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HI + λ22cm </a:t>
            </a:r>
            <a:r>
              <a:rPr lang="nl-NL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radio </a:t>
            </a:r>
            <a:r>
              <a:rPr lang="nl-NL" sz="18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continuum</a:t>
            </a:r>
            <a: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nl-NL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endParaRPr sz="1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9748" y="6642802"/>
            <a:ext cx="2226899" cy="1821"/>
          </a:xfrm>
          <a:prstGeom prst="straightConnector1">
            <a:avLst/>
          </a:prstGeom>
          <a:noFill/>
          <a:ln w="44450" cap="sq">
            <a:solidFill>
              <a:schemeClr val="accent3"/>
            </a:solidFill>
            <a:prstDash val="solid"/>
            <a:miter lim="400000"/>
            <a:headEnd type="triangle" w="lg" len="med"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822" y="2832579"/>
            <a:ext cx="593813" cy="3967750"/>
          </a:xfrm>
          <a:prstGeom prst="rect">
            <a:avLst/>
          </a:prstGeom>
        </p:spPr>
      </p:pic>
      <p:sp>
        <p:nvSpPr>
          <p:cNvPr id="9" name="Shape 61"/>
          <p:cNvSpPr txBox="1">
            <a:spLocks/>
          </p:cNvSpPr>
          <p:nvPr/>
        </p:nvSpPr>
        <p:spPr>
          <a:xfrm>
            <a:off x="851776" y="2016414"/>
            <a:ext cx="3177483" cy="1473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82575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  <a:lvl2pPr marL="858837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2pPr>
            <a:lvl3pPr marL="13382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3pPr>
            <a:lvl4pPr marL="19097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4pPr>
            <a:lvl5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5pPr>
            <a:lvl6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6pPr>
            <a:lvl7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7pPr>
            <a:lvl8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8pPr>
            <a:lvl9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0" indent="0" hangingPunct="1">
              <a:buClr>
                <a:schemeClr val="bg1">
                  <a:lumMod val="20000"/>
                  <a:lumOff val="80000"/>
                </a:schemeClr>
              </a:buClr>
              <a:buNone/>
            </a:pP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Depolarisation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of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the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polarised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structures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due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to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turbulent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magnetic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field in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the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HI-disk</a:t>
            </a:r>
          </a:p>
        </p:txBody>
      </p:sp>
      <p:sp>
        <p:nvSpPr>
          <p:cNvPr id="10" name="Shape 61"/>
          <p:cNvSpPr txBox="1">
            <a:spLocks/>
          </p:cNvSpPr>
          <p:nvPr/>
        </p:nvSpPr>
        <p:spPr>
          <a:xfrm>
            <a:off x="5828680" y="3458817"/>
            <a:ext cx="2690136" cy="1473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82575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  <a:lvl2pPr marL="858837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2pPr>
            <a:lvl3pPr marL="13382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3pPr>
            <a:lvl4pPr marL="19097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4pPr>
            <a:lvl5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5pPr>
            <a:lvl6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6pPr>
            <a:lvl7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7pPr>
            <a:lvl8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8pPr>
            <a:lvl9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0" indent="0" algn="r" hangingPunct="1">
              <a:buClr>
                <a:schemeClr val="bg1">
                  <a:lumMod val="20000"/>
                  <a:lumOff val="80000"/>
                </a:schemeClr>
              </a:buClr>
              <a:buNone/>
            </a:pP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Structures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are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not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polarised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at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the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radius of </a:t>
            </a:r>
            <a:r>
              <a:rPr lang="nl-NL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the</a:t>
            </a:r>
            <a:r>
              <a:rPr lang="nl-NL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HI-disk</a:t>
            </a:r>
          </a:p>
        </p:txBody>
      </p:sp>
      <p:sp>
        <p:nvSpPr>
          <p:cNvPr id="14" name="Shape 61"/>
          <p:cNvSpPr txBox="1">
            <a:spLocks/>
          </p:cNvSpPr>
          <p:nvPr/>
        </p:nvSpPr>
        <p:spPr>
          <a:xfrm>
            <a:off x="518252" y="6288878"/>
            <a:ext cx="1349890" cy="5114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/>
          </a:bodyPr>
          <a:lstStyle>
            <a:lvl1pPr marL="282575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1pPr>
            <a:lvl2pPr marL="858837" marR="0" indent="-282575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AutoNum type="arabicPeriod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2pPr>
            <a:lvl3pPr marL="13382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3pPr>
            <a:lvl4pPr marL="1909762" marR="0" indent="-19526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4pPr>
            <a:lvl5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5pPr>
            <a:lvl6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6pPr>
            <a:lvl7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7pPr>
            <a:lvl8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8pPr>
            <a:lvl9pPr marL="2471737" marR="0" indent="-188912" algn="l" defTabSz="914400" rtl="0" latinLnBrk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13328F"/>
              </a:buClr>
              <a:buSzPct val="100000"/>
              <a:buFont typeface="Verdana"/>
              <a:buChar char=""/>
              <a:tabLst/>
              <a:defRPr sz="2000" b="0" i="0" u="none" strike="noStrike" cap="none" spc="0" baseline="0">
                <a:ln>
                  <a:noFill/>
                </a:ln>
                <a:solidFill>
                  <a:srgbClr val="13328F"/>
                </a:solidFill>
                <a:uFill>
                  <a:solidFill>
                    <a:srgbClr val="13328F"/>
                  </a:solidFill>
                </a:uFill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0" indent="0" hangingPunct="1">
              <a:buFont typeface="Verdana"/>
              <a:buNone/>
            </a:pPr>
            <a:r>
              <a:rPr lang="nl-NL" sz="1600" dirty="0" smtClean="0">
                <a:solidFill>
                  <a:schemeClr val="accent3"/>
                </a:solidFill>
              </a:rPr>
              <a:t>5’ / 100 </a:t>
            </a:r>
            <a:r>
              <a:rPr lang="nl-NL" sz="1600" dirty="0" err="1" smtClean="0">
                <a:solidFill>
                  <a:schemeClr val="accent3"/>
                </a:solidFill>
              </a:rPr>
              <a:t>kpc</a:t>
            </a:r>
            <a:endParaRPr lang="nl-NL" sz="1600" dirty="0" smtClean="0">
              <a:solidFill>
                <a:schemeClr val="accent3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20420" y="153645"/>
            <a:ext cx="1323580" cy="21031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schemeClr val="bg1">
                <a:lumMod val="20000"/>
                <a:lumOff val="8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HI </a:t>
            </a: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Arial"/>
                <a:cs typeface="Arial"/>
                <a:sym typeface="Arial"/>
              </a:rPr>
              <a:t>from Struve et al. 2010</a:t>
            </a:r>
            <a:endParaRPr kumimoji="0" lang="en-GB" sz="700" b="0" i="0" u="none" strike="noStrike" cap="none" spc="0" normalizeH="0" baseline="0" dirty="0">
              <a:ln>
                <a:noFill/>
              </a:ln>
              <a:solidFill>
                <a:schemeClr val="bg1">
                  <a:lumMod val="20000"/>
                  <a:lumOff val="80000"/>
                </a:schemeClr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5469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00C6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Verdana"/>
        <a:ea typeface="Verdana"/>
        <a:cs typeface="Verdana"/>
      </a:majorFont>
      <a:minorFont>
        <a:latin typeface="Verdana"/>
        <a:ea typeface="Verdana"/>
        <a:cs typeface="Verdan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Verdana"/>
        <a:ea typeface="Verdana"/>
        <a:cs typeface="Verdana"/>
      </a:majorFont>
      <a:minorFont>
        <a:latin typeface="Verdana"/>
        <a:ea typeface="Verdana"/>
        <a:cs typeface="Verdan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9893</TotalTime>
  <Words>607</Words>
  <Application>Microsoft Macintosh PowerPoint</Application>
  <PresentationFormat>On-screen Show (4:3)</PresentationFormat>
  <Paragraphs>110</Paragraphs>
  <Slides>12</Slides>
  <Notes>4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Cambria Math</vt:lpstr>
      <vt:lpstr>Lucida Grande</vt:lpstr>
      <vt:lpstr>Verdana</vt:lpstr>
      <vt:lpstr>Wingdings</vt:lpstr>
      <vt:lpstr>Arial</vt:lpstr>
      <vt:lpstr>White</vt:lpstr>
      <vt:lpstr>Polarised structures in the restarted radio galaxy B2 0258+35 Magnetic field compression or magnetic draping </vt:lpstr>
      <vt:lpstr>Introduction</vt:lpstr>
      <vt:lpstr>NGC 1167 B2 0258+35 SDSS</vt:lpstr>
      <vt:lpstr>NGC 1167 B2 0258+35 SDSS + λ22cm radio continuum</vt:lpstr>
      <vt:lpstr>NGC 1167 B2 0258+35 λ22cm radio continuum </vt:lpstr>
      <vt:lpstr>NGC 1167 B2 0258+35 λ22cm PI + λ22cm radio continuum </vt:lpstr>
      <vt:lpstr>NGC 1167 B2 0258+35 λ22cm RM + λ22cm radio continuum </vt:lpstr>
      <vt:lpstr>NGC 1167 B2 0258+35 λ22cm Fractional polarisation + λ22cm radio continuum </vt:lpstr>
      <vt:lpstr>NGC 1167 B2 0258+35 HI + λ22cm radio continuum </vt:lpstr>
      <vt:lpstr>Magnetic draping as an alternative to magnetic field compression</vt:lpstr>
      <vt:lpstr>Magnetic draping as an alternative to magnetic field compression</vt:lpstr>
      <vt:lpstr>Conclusions and Outlook</vt:lpstr>
    </vt:vector>
  </TitlesOfParts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status/ideas Apercal on happili</dc:title>
  <cp:lastModifiedBy>Microsoft Office User</cp:lastModifiedBy>
  <cp:revision>125</cp:revision>
  <dcterms:modified xsi:type="dcterms:W3CDTF">2017-06-13T19:46:07Z</dcterms:modified>
</cp:coreProperties>
</file>