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56" r:id="rId2"/>
    <p:sldId id="291" r:id="rId3"/>
    <p:sldId id="297" r:id="rId4"/>
    <p:sldId id="278" r:id="rId5"/>
    <p:sldId id="288" r:id="rId6"/>
    <p:sldId id="292" r:id="rId7"/>
    <p:sldId id="276" r:id="rId8"/>
    <p:sldId id="285" r:id="rId9"/>
    <p:sldId id="275" r:id="rId10"/>
    <p:sldId id="279" r:id="rId11"/>
    <p:sldId id="296" r:id="rId12"/>
    <p:sldId id="294" r:id="rId13"/>
    <p:sldId id="295" r:id="rId14"/>
    <p:sldId id="299" r:id="rId15"/>
    <p:sldId id="283" r:id="rId16"/>
    <p:sldId id="287" r:id="rId17"/>
    <p:sldId id="284" r:id="rId18"/>
    <p:sldId id="300" r:id="rId19"/>
    <p:sldId id="298" r:id="rId20"/>
    <p:sldId id="290" r:id="rId21"/>
    <p:sldId id="282" r:id="rId22"/>
    <p:sldId id="286" r:id="rId23"/>
    <p:sldId id="281" r:id="rId24"/>
  </p:sldIdLst>
  <p:sldSz cx="9906000" cy="6858000" type="A4"/>
  <p:notesSz cx="7315200" cy="9601200"/>
  <p:defaultTextStyle>
    <a:defPPr>
      <a:defRPr lang="en-GB"/>
    </a:defPPr>
    <a:lvl1pPr algn="ctr" defTabSz="380985" rtl="0" fontAlgn="base">
      <a:spcBef>
        <a:spcPct val="0"/>
      </a:spcBef>
      <a:spcAft>
        <a:spcPct val="0"/>
      </a:spcAft>
      <a:buClr>
        <a:srgbClr val="000000"/>
      </a:buClr>
      <a:buSzPct val="100000"/>
      <a:buFont typeface="Times New Roman" charset="0"/>
      <a:defRPr sz="2000" kern="1200">
        <a:solidFill>
          <a:schemeClr val="bg1"/>
        </a:solidFill>
        <a:latin typeface="Arial" charset="0"/>
        <a:ea typeface="ＭＳ Ｐゴシック" charset="0"/>
        <a:cs typeface="ＭＳ Ｐゴシック" charset="0"/>
      </a:defRPr>
    </a:lvl1pPr>
    <a:lvl2pPr marL="619100" indent="-238115" algn="ctr" defTabSz="380985" rtl="0" fontAlgn="base">
      <a:spcBef>
        <a:spcPct val="0"/>
      </a:spcBef>
      <a:spcAft>
        <a:spcPct val="0"/>
      </a:spcAft>
      <a:buClr>
        <a:srgbClr val="000000"/>
      </a:buClr>
      <a:buSzPct val="100000"/>
      <a:buFont typeface="Times New Roman" charset="0"/>
      <a:defRPr sz="2000" kern="1200">
        <a:solidFill>
          <a:schemeClr val="bg1"/>
        </a:solidFill>
        <a:latin typeface="Arial" charset="0"/>
        <a:ea typeface="ＭＳ Ｐゴシック" charset="0"/>
        <a:cs typeface="ＭＳ Ｐゴシック" charset="0"/>
      </a:defRPr>
    </a:lvl2pPr>
    <a:lvl3pPr marL="952462" indent="-190492" algn="ctr" defTabSz="380985" rtl="0" fontAlgn="base">
      <a:spcBef>
        <a:spcPct val="0"/>
      </a:spcBef>
      <a:spcAft>
        <a:spcPct val="0"/>
      </a:spcAft>
      <a:buClr>
        <a:srgbClr val="000000"/>
      </a:buClr>
      <a:buSzPct val="100000"/>
      <a:buFont typeface="Times New Roman" charset="0"/>
      <a:defRPr sz="2000" kern="1200">
        <a:solidFill>
          <a:schemeClr val="bg1"/>
        </a:solidFill>
        <a:latin typeface="Arial" charset="0"/>
        <a:ea typeface="ＭＳ Ｐゴシック" charset="0"/>
        <a:cs typeface="ＭＳ Ｐゴシック" charset="0"/>
      </a:defRPr>
    </a:lvl3pPr>
    <a:lvl4pPr marL="1333447" indent="-190492" algn="ctr" defTabSz="380985" rtl="0" fontAlgn="base">
      <a:spcBef>
        <a:spcPct val="0"/>
      </a:spcBef>
      <a:spcAft>
        <a:spcPct val="0"/>
      </a:spcAft>
      <a:buClr>
        <a:srgbClr val="000000"/>
      </a:buClr>
      <a:buSzPct val="100000"/>
      <a:buFont typeface="Times New Roman" charset="0"/>
      <a:defRPr sz="2000" kern="1200">
        <a:solidFill>
          <a:schemeClr val="bg1"/>
        </a:solidFill>
        <a:latin typeface="Arial" charset="0"/>
        <a:ea typeface="ＭＳ Ｐゴシック" charset="0"/>
        <a:cs typeface="ＭＳ Ｐゴシック" charset="0"/>
      </a:defRPr>
    </a:lvl4pPr>
    <a:lvl5pPr marL="1714431" indent="-190492" algn="ctr" defTabSz="380985" rtl="0" fontAlgn="base">
      <a:spcBef>
        <a:spcPct val="0"/>
      </a:spcBef>
      <a:spcAft>
        <a:spcPct val="0"/>
      </a:spcAft>
      <a:buClr>
        <a:srgbClr val="000000"/>
      </a:buClr>
      <a:buSzPct val="100000"/>
      <a:buFont typeface="Times New Roman" charset="0"/>
      <a:defRPr sz="2000" kern="1200">
        <a:solidFill>
          <a:schemeClr val="bg1"/>
        </a:solidFill>
        <a:latin typeface="Arial" charset="0"/>
        <a:ea typeface="ＭＳ Ｐゴシック" charset="0"/>
        <a:cs typeface="ＭＳ Ｐゴシック" charset="0"/>
      </a:defRPr>
    </a:lvl5pPr>
    <a:lvl6pPr marL="1904924" algn="l" defTabSz="380985" rtl="0" eaLnBrk="1" latinLnBrk="0" hangingPunct="1">
      <a:defRPr sz="2000" kern="1200">
        <a:solidFill>
          <a:schemeClr val="bg1"/>
        </a:solidFill>
        <a:latin typeface="Arial" charset="0"/>
        <a:ea typeface="ＭＳ Ｐゴシック" charset="0"/>
        <a:cs typeface="ＭＳ Ｐゴシック" charset="0"/>
      </a:defRPr>
    </a:lvl6pPr>
    <a:lvl7pPr marL="2285909" algn="l" defTabSz="380985" rtl="0" eaLnBrk="1" latinLnBrk="0" hangingPunct="1">
      <a:defRPr sz="2000" kern="1200">
        <a:solidFill>
          <a:schemeClr val="bg1"/>
        </a:solidFill>
        <a:latin typeface="Arial" charset="0"/>
        <a:ea typeface="ＭＳ Ｐゴシック" charset="0"/>
        <a:cs typeface="ＭＳ Ｐゴシック" charset="0"/>
      </a:defRPr>
    </a:lvl7pPr>
    <a:lvl8pPr marL="2666893" algn="l" defTabSz="380985" rtl="0" eaLnBrk="1" latinLnBrk="0" hangingPunct="1">
      <a:defRPr sz="2000" kern="1200">
        <a:solidFill>
          <a:schemeClr val="bg1"/>
        </a:solidFill>
        <a:latin typeface="Arial" charset="0"/>
        <a:ea typeface="ＭＳ Ｐゴシック" charset="0"/>
        <a:cs typeface="ＭＳ Ｐゴシック" charset="0"/>
      </a:defRPr>
    </a:lvl8pPr>
    <a:lvl9pPr marL="3047878" algn="l" defTabSz="380985" rtl="0" eaLnBrk="1" latinLnBrk="0" hangingPunct="1">
      <a:defRPr sz="20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88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15" autoAdjust="0"/>
  </p:normalViewPr>
  <p:slideViewPr>
    <p:cSldViewPr>
      <p:cViewPr>
        <p:scale>
          <a:sx n="100" d="100"/>
          <a:sy n="100" d="100"/>
        </p:scale>
        <p:origin x="-240" y="72"/>
      </p:cViewPr>
      <p:guideLst>
        <p:guide orient="horz" pos="2160"/>
        <p:guide pos="312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62FC5-FD41-914E-8457-83762119F82A}" type="doc">
      <dgm:prSet loTypeId="urn:microsoft.com/office/officeart/2005/8/layout/vList2" loCatId="" qsTypeId="urn:microsoft.com/office/officeart/2005/8/quickstyle/simple2" qsCatId="simple" csTypeId="urn:microsoft.com/office/officeart/2005/8/colors/accent1_5" csCatId="accent1" phldr="1"/>
      <dgm:spPr/>
      <dgm:t>
        <a:bodyPr/>
        <a:lstStyle/>
        <a:p>
          <a:endParaRPr lang="en-US"/>
        </a:p>
      </dgm:t>
    </dgm:pt>
    <dgm:pt modelId="{2004C71F-8157-6E4C-9589-B6F44FAAF89D}">
      <dgm:prSet phldrT="[Text]"/>
      <dgm:spPr/>
      <dgm:t>
        <a:bodyPr/>
        <a:lstStyle/>
        <a:p>
          <a:r>
            <a:rPr lang="en-US" dirty="0" smtClean="0"/>
            <a:t>Part I (I. Nestoras)</a:t>
          </a:r>
          <a:endParaRPr lang="en-US" dirty="0"/>
        </a:p>
      </dgm:t>
    </dgm:pt>
    <dgm:pt modelId="{0E7DD384-1AC9-2044-B4BB-5E44DEBE3C71}" type="parTrans" cxnId="{FF79D428-13C3-C24E-A854-BD66039ACD03}">
      <dgm:prSet/>
      <dgm:spPr/>
      <dgm:t>
        <a:bodyPr/>
        <a:lstStyle/>
        <a:p>
          <a:endParaRPr lang="en-US"/>
        </a:p>
      </dgm:t>
    </dgm:pt>
    <dgm:pt modelId="{2E7A3DE7-14E0-454C-B734-B35A479D28D3}" type="sibTrans" cxnId="{FF79D428-13C3-C24E-A854-BD66039ACD03}">
      <dgm:prSet/>
      <dgm:spPr/>
      <dgm:t>
        <a:bodyPr/>
        <a:lstStyle/>
        <a:p>
          <a:endParaRPr lang="en-US"/>
        </a:p>
      </dgm:t>
    </dgm:pt>
    <dgm:pt modelId="{FB8355D3-618F-C041-9089-30F3E8ED236E}">
      <dgm:prSet phldrT="[Text]"/>
      <dgm:spPr/>
      <dgm:t>
        <a:bodyPr/>
        <a:lstStyle/>
        <a:p>
          <a:r>
            <a:rPr lang="en-US" dirty="0"/>
            <a:t>SuperSymmetry (SUSY)</a:t>
          </a:r>
        </a:p>
      </dgm:t>
    </dgm:pt>
    <dgm:pt modelId="{27D779DB-D081-CB42-83E5-C40A97444C41}" type="parTrans" cxnId="{9B268E07-5F05-2A44-9389-2D371373280F}">
      <dgm:prSet/>
      <dgm:spPr/>
      <dgm:t>
        <a:bodyPr/>
        <a:lstStyle/>
        <a:p>
          <a:endParaRPr lang="en-US"/>
        </a:p>
      </dgm:t>
    </dgm:pt>
    <dgm:pt modelId="{406B31DD-9E60-E140-9D3D-092850FCDA87}" type="sibTrans" cxnId="{9B268E07-5F05-2A44-9389-2D371373280F}">
      <dgm:prSet/>
      <dgm:spPr/>
      <dgm:t>
        <a:bodyPr/>
        <a:lstStyle/>
        <a:p>
          <a:endParaRPr lang="en-US"/>
        </a:p>
      </dgm:t>
    </dgm:pt>
    <dgm:pt modelId="{41E88302-9288-454E-A4A9-693F35884C60}">
      <dgm:prSet phldrT="[Text]"/>
      <dgm:spPr/>
      <dgm:t>
        <a:bodyPr/>
        <a:lstStyle/>
        <a:p>
          <a:r>
            <a:rPr lang="en-US" dirty="0"/>
            <a:t>Dark Matter</a:t>
          </a:r>
        </a:p>
      </dgm:t>
    </dgm:pt>
    <dgm:pt modelId="{3C64FDAC-F462-B946-8955-D0EE91ED7381}" type="parTrans" cxnId="{6F610828-16C0-724E-9CDD-38D14726D479}">
      <dgm:prSet/>
      <dgm:spPr/>
      <dgm:t>
        <a:bodyPr/>
        <a:lstStyle/>
        <a:p>
          <a:endParaRPr lang="en-US"/>
        </a:p>
      </dgm:t>
    </dgm:pt>
    <dgm:pt modelId="{D9ADCD95-E6B7-9047-A6A5-6DF97E1A40BD}" type="sibTrans" cxnId="{6F610828-16C0-724E-9CDD-38D14726D479}">
      <dgm:prSet/>
      <dgm:spPr/>
      <dgm:t>
        <a:bodyPr/>
        <a:lstStyle/>
        <a:p>
          <a:endParaRPr lang="en-US"/>
        </a:p>
      </dgm:t>
    </dgm:pt>
    <dgm:pt modelId="{B8BD83D9-8B7B-6B4F-B536-5B6B0AE3EB13}">
      <dgm:prSet phldrT="[Text]"/>
      <dgm:spPr/>
      <dgm:t>
        <a:bodyPr/>
        <a:lstStyle/>
        <a:p>
          <a:r>
            <a:rPr lang="en-US" dirty="0" smtClean="0"/>
            <a:t>Part II (L. Zimmerman)</a:t>
          </a:r>
          <a:endParaRPr lang="en-US" dirty="0"/>
        </a:p>
      </dgm:t>
    </dgm:pt>
    <dgm:pt modelId="{43FB3F48-5E7D-F749-A019-31043E5F6BED}" type="sibTrans" cxnId="{DF8FBAD4-0378-1A41-B9C4-5D73727D7E72}">
      <dgm:prSet/>
      <dgm:spPr/>
      <dgm:t>
        <a:bodyPr/>
        <a:lstStyle/>
        <a:p>
          <a:endParaRPr lang="en-US"/>
        </a:p>
      </dgm:t>
    </dgm:pt>
    <dgm:pt modelId="{CBCFF0DB-D58E-AB48-B494-194520B14BFE}" type="parTrans" cxnId="{DF8FBAD4-0378-1A41-B9C4-5D73727D7E72}">
      <dgm:prSet/>
      <dgm:spPr/>
      <dgm:t>
        <a:bodyPr/>
        <a:lstStyle/>
        <a:p>
          <a:endParaRPr lang="en-US"/>
        </a:p>
      </dgm:t>
    </dgm:pt>
    <dgm:pt modelId="{FECF1F18-8739-AF45-9C0F-51B4454AA153}">
      <dgm:prSet phldrT="[Text]"/>
      <dgm:spPr/>
      <dgm:t>
        <a:bodyPr/>
        <a:lstStyle/>
        <a:p>
          <a:r>
            <a:rPr lang="en-US" dirty="0" smtClean="0"/>
            <a:t>Part III (S.  </a:t>
          </a:r>
          <a:r>
            <a:rPr lang="en-US" dirty="0" err="1" smtClean="0"/>
            <a:t>Anderl</a:t>
          </a:r>
          <a:r>
            <a:rPr lang="en-US" dirty="0" smtClean="0"/>
            <a:t>)</a:t>
          </a:r>
          <a:endParaRPr lang="en-US" dirty="0"/>
        </a:p>
      </dgm:t>
    </dgm:pt>
    <dgm:pt modelId="{5BE81577-5F22-C94C-BE12-7A7DC7F67340}" type="parTrans" cxnId="{0CF8DC80-F93E-C04E-9BE5-1614FF4FA50E}">
      <dgm:prSet/>
      <dgm:spPr/>
      <dgm:t>
        <a:bodyPr/>
        <a:lstStyle/>
        <a:p>
          <a:endParaRPr lang="en-US"/>
        </a:p>
      </dgm:t>
    </dgm:pt>
    <dgm:pt modelId="{42CB12B1-CD47-7E4A-B497-0B8614B64FF5}" type="sibTrans" cxnId="{0CF8DC80-F93E-C04E-9BE5-1614FF4FA50E}">
      <dgm:prSet/>
      <dgm:spPr/>
      <dgm:t>
        <a:bodyPr/>
        <a:lstStyle/>
        <a:p>
          <a:endParaRPr lang="en-US"/>
        </a:p>
      </dgm:t>
    </dgm:pt>
    <dgm:pt modelId="{26BB3A10-3018-1E4C-B6F2-A0751F0C241F}">
      <dgm:prSet phldrT="[Text]"/>
      <dgm:spPr/>
      <dgm:t>
        <a:bodyPr/>
        <a:lstStyle/>
        <a:p>
          <a:r>
            <a:rPr lang="en-US" dirty="0"/>
            <a:t>String Theory</a:t>
          </a:r>
        </a:p>
      </dgm:t>
    </dgm:pt>
    <dgm:pt modelId="{91D31144-E93B-E749-84FE-BA218B563DBE}" type="parTrans" cxnId="{D890BBEB-260B-E84B-A475-CE6367A9F5AD}">
      <dgm:prSet/>
      <dgm:spPr/>
      <dgm:t>
        <a:bodyPr/>
        <a:lstStyle/>
        <a:p>
          <a:endParaRPr lang="en-US"/>
        </a:p>
      </dgm:t>
    </dgm:pt>
    <dgm:pt modelId="{5584A898-4A9E-BE47-99EC-32CAF114A8D3}" type="sibTrans" cxnId="{D890BBEB-260B-E84B-A475-CE6367A9F5AD}">
      <dgm:prSet/>
      <dgm:spPr/>
      <dgm:t>
        <a:bodyPr/>
        <a:lstStyle/>
        <a:p>
          <a:endParaRPr lang="en-US"/>
        </a:p>
      </dgm:t>
    </dgm:pt>
    <dgm:pt modelId="{9BB037AF-BF26-CB44-AE52-B24FD8F52874}" type="pres">
      <dgm:prSet presAssocID="{34562FC5-FD41-914E-8457-83762119F82A}" presName="linear" presStyleCnt="0">
        <dgm:presLayoutVars>
          <dgm:animLvl val="lvl"/>
          <dgm:resizeHandles val="exact"/>
        </dgm:presLayoutVars>
      </dgm:prSet>
      <dgm:spPr/>
      <dgm:t>
        <a:bodyPr/>
        <a:lstStyle/>
        <a:p>
          <a:endParaRPr lang="en-US"/>
        </a:p>
      </dgm:t>
    </dgm:pt>
    <dgm:pt modelId="{CD22744B-22D5-7B43-B23D-E716CC9FC2A6}" type="pres">
      <dgm:prSet presAssocID="{2004C71F-8157-6E4C-9589-B6F44FAAF89D}" presName="parentText" presStyleLbl="node1" presStyleIdx="0" presStyleCnt="3">
        <dgm:presLayoutVars>
          <dgm:chMax val="0"/>
          <dgm:bulletEnabled val="1"/>
        </dgm:presLayoutVars>
      </dgm:prSet>
      <dgm:spPr/>
      <dgm:t>
        <a:bodyPr/>
        <a:lstStyle/>
        <a:p>
          <a:endParaRPr lang="en-US"/>
        </a:p>
      </dgm:t>
    </dgm:pt>
    <dgm:pt modelId="{39DC1FEB-50EF-2B44-90D3-4119A798806E}" type="pres">
      <dgm:prSet presAssocID="{2004C71F-8157-6E4C-9589-B6F44FAAF89D}" presName="childText" presStyleLbl="revTx" presStyleIdx="0" presStyleCnt="3">
        <dgm:presLayoutVars>
          <dgm:bulletEnabled val="1"/>
        </dgm:presLayoutVars>
      </dgm:prSet>
      <dgm:spPr/>
      <dgm:t>
        <a:bodyPr/>
        <a:lstStyle/>
        <a:p>
          <a:endParaRPr lang="en-US"/>
        </a:p>
      </dgm:t>
    </dgm:pt>
    <dgm:pt modelId="{7F7F6F17-B6D2-A74A-940E-9A2E70715910}" type="pres">
      <dgm:prSet presAssocID="{B8BD83D9-8B7B-6B4F-B536-5B6B0AE3EB13}" presName="parentText" presStyleLbl="node1" presStyleIdx="1" presStyleCnt="3">
        <dgm:presLayoutVars>
          <dgm:chMax val="0"/>
          <dgm:bulletEnabled val="1"/>
        </dgm:presLayoutVars>
      </dgm:prSet>
      <dgm:spPr/>
      <dgm:t>
        <a:bodyPr/>
        <a:lstStyle/>
        <a:p>
          <a:endParaRPr lang="en-US"/>
        </a:p>
      </dgm:t>
    </dgm:pt>
    <dgm:pt modelId="{3412FE37-CA88-9741-9747-6F6C86479AFA}" type="pres">
      <dgm:prSet presAssocID="{B8BD83D9-8B7B-6B4F-B536-5B6B0AE3EB13}" presName="childText" presStyleLbl="revTx" presStyleIdx="1" presStyleCnt="3">
        <dgm:presLayoutVars>
          <dgm:bulletEnabled val="1"/>
        </dgm:presLayoutVars>
      </dgm:prSet>
      <dgm:spPr/>
      <dgm:t>
        <a:bodyPr/>
        <a:lstStyle/>
        <a:p>
          <a:endParaRPr lang="en-US"/>
        </a:p>
      </dgm:t>
    </dgm:pt>
    <dgm:pt modelId="{8611B9E6-473D-5A4C-A53C-977105784188}" type="pres">
      <dgm:prSet presAssocID="{FECF1F18-8739-AF45-9C0F-51B4454AA153}" presName="parentText" presStyleLbl="node1" presStyleIdx="2" presStyleCnt="3">
        <dgm:presLayoutVars>
          <dgm:chMax val="0"/>
          <dgm:bulletEnabled val="1"/>
        </dgm:presLayoutVars>
      </dgm:prSet>
      <dgm:spPr/>
      <dgm:t>
        <a:bodyPr/>
        <a:lstStyle/>
        <a:p>
          <a:endParaRPr lang="en-US"/>
        </a:p>
      </dgm:t>
    </dgm:pt>
    <dgm:pt modelId="{F6E97A45-AE10-264C-B735-3380BCB9C6A3}" type="pres">
      <dgm:prSet presAssocID="{FECF1F18-8739-AF45-9C0F-51B4454AA153}" presName="childText" presStyleLbl="revTx" presStyleIdx="2" presStyleCnt="3">
        <dgm:presLayoutVars>
          <dgm:bulletEnabled val="1"/>
        </dgm:presLayoutVars>
      </dgm:prSet>
      <dgm:spPr/>
      <dgm:t>
        <a:bodyPr/>
        <a:lstStyle/>
        <a:p>
          <a:endParaRPr lang="en-US"/>
        </a:p>
      </dgm:t>
    </dgm:pt>
  </dgm:ptLst>
  <dgm:cxnLst>
    <dgm:cxn modelId="{B4F4B477-01C5-E344-90F8-A65AE0D137D1}" type="presOf" srcId="{34562FC5-FD41-914E-8457-83762119F82A}" destId="{9BB037AF-BF26-CB44-AE52-B24FD8F52874}" srcOrd="0" destOrd="0" presId="urn:microsoft.com/office/officeart/2005/8/layout/vList2"/>
    <dgm:cxn modelId="{8255FE5A-3A84-C64C-81F6-49A7F2F61FE8}" type="presOf" srcId="{FECF1F18-8739-AF45-9C0F-51B4454AA153}" destId="{8611B9E6-473D-5A4C-A53C-977105784188}" srcOrd="0" destOrd="0" presId="urn:microsoft.com/office/officeart/2005/8/layout/vList2"/>
    <dgm:cxn modelId="{2AEE49BC-04BF-1E41-BDBA-80240A7BBBBA}" type="presOf" srcId="{B8BD83D9-8B7B-6B4F-B536-5B6B0AE3EB13}" destId="{7F7F6F17-B6D2-A74A-940E-9A2E70715910}" srcOrd="0" destOrd="0" presId="urn:microsoft.com/office/officeart/2005/8/layout/vList2"/>
    <dgm:cxn modelId="{FF79D428-13C3-C24E-A854-BD66039ACD03}" srcId="{34562FC5-FD41-914E-8457-83762119F82A}" destId="{2004C71F-8157-6E4C-9589-B6F44FAAF89D}" srcOrd="0" destOrd="0" parTransId="{0E7DD384-1AC9-2044-B4BB-5E44DEBE3C71}" sibTransId="{2E7A3DE7-14E0-454C-B734-B35A479D28D3}"/>
    <dgm:cxn modelId="{DF8FBAD4-0378-1A41-B9C4-5D73727D7E72}" srcId="{34562FC5-FD41-914E-8457-83762119F82A}" destId="{B8BD83D9-8B7B-6B4F-B536-5B6B0AE3EB13}" srcOrd="1" destOrd="0" parTransId="{CBCFF0DB-D58E-AB48-B494-194520B14BFE}" sibTransId="{43FB3F48-5E7D-F749-A019-31043E5F6BED}"/>
    <dgm:cxn modelId="{0CF8DC80-F93E-C04E-9BE5-1614FF4FA50E}" srcId="{34562FC5-FD41-914E-8457-83762119F82A}" destId="{FECF1F18-8739-AF45-9C0F-51B4454AA153}" srcOrd="2" destOrd="0" parTransId="{5BE81577-5F22-C94C-BE12-7A7DC7F67340}" sibTransId="{42CB12B1-CD47-7E4A-B497-0B8614B64FF5}"/>
    <dgm:cxn modelId="{1EF8610C-337D-594E-BFE2-EF8EF1719EAB}" type="presOf" srcId="{2004C71F-8157-6E4C-9589-B6F44FAAF89D}" destId="{CD22744B-22D5-7B43-B23D-E716CC9FC2A6}" srcOrd="0" destOrd="0" presId="urn:microsoft.com/office/officeart/2005/8/layout/vList2"/>
    <dgm:cxn modelId="{C672CD39-5E35-C641-AE9E-6291BFED747A}" type="presOf" srcId="{26BB3A10-3018-1E4C-B6F2-A0751F0C241F}" destId="{F6E97A45-AE10-264C-B735-3380BCB9C6A3}" srcOrd="0" destOrd="0" presId="urn:microsoft.com/office/officeart/2005/8/layout/vList2"/>
    <dgm:cxn modelId="{A0099A4A-D341-2A45-AA76-FA84FD84DC63}" type="presOf" srcId="{41E88302-9288-454E-A4A9-693F35884C60}" destId="{3412FE37-CA88-9741-9747-6F6C86479AFA}" srcOrd="0" destOrd="0" presId="urn:microsoft.com/office/officeart/2005/8/layout/vList2"/>
    <dgm:cxn modelId="{6F610828-16C0-724E-9CDD-38D14726D479}" srcId="{B8BD83D9-8B7B-6B4F-B536-5B6B0AE3EB13}" destId="{41E88302-9288-454E-A4A9-693F35884C60}" srcOrd="0" destOrd="0" parTransId="{3C64FDAC-F462-B946-8955-D0EE91ED7381}" sibTransId="{D9ADCD95-E6B7-9047-A6A5-6DF97E1A40BD}"/>
    <dgm:cxn modelId="{D890BBEB-260B-E84B-A475-CE6367A9F5AD}" srcId="{FECF1F18-8739-AF45-9C0F-51B4454AA153}" destId="{26BB3A10-3018-1E4C-B6F2-A0751F0C241F}" srcOrd="0" destOrd="0" parTransId="{91D31144-E93B-E749-84FE-BA218B563DBE}" sibTransId="{5584A898-4A9E-BE47-99EC-32CAF114A8D3}"/>
    <dgm:cxn modelId="{08AD6A29-F5A5-3D46-9F98-D13F30B237B0}" type="presOf" srcId="{FB8355D3-618F-C041-9089-30F3E8ED236E}" destId="{39DC1FEB-50EF-2B44-90D3-4119A798806E}" srcOrd="0" destOrd="0" presId="urn:microsoft.com/office/officeart/2005/8/layout/vList2"/>
    <dgm:cxn modelId="{9B268E07-5F05-2A44-9389-2D371373280F}" srcId="{2004C71F-8157-6E4C-9589-B6F44FAAF89D}" destId="{FB8355D3-618F-C041-9089-30F3E8ED236E}" srcOrd="0" destOrd="0" parTransId="{27D779DB-D081-CB42-83E5-C40A97444C41}" sibTransId="{406B31DD-9E60-E140-9D3D-092850FCDA87}"/>
    <dgm:cxn modelId="{0FF80EFD-B512-9C47-AF31-F0D0CCBD4A64}" type="presParOf" srcId="{9BB037AF-BF26-CB44-AE52-B24FD8F52874}" destId="{CD22744B-22D5-7B43-B23D-E716CC9FC2A6}" srcOrd="0" destOrd="0" presId="urn:microsoft.com/office/officeart/2005/8/layout/vList2"/>
    <dgm:cxn modelId="{CC302C6E-E738-394C-9149-DCD74E56D74D}" type="presParOf" srcId="{9BB037AF-BF26-CB44-AE52-B24FD8F52874}" destId="{39DC1FEB-50EF-2B44-90D3-4119A798806E}" srcOrd="1" destOrd="0" presId="urn:microsoft.com/office/officeart/2005/8/layout/vList2"/>
    <dgm:cxn modelId="{03877D72-F33F-0F4F-9295-A079E99E9B5A}" type="presParOf" srcId="{9BB037AF-BF26-CB44-AE52-B24FD8F52874}" destId="{7F7F6F17-B6D2-A74A-940E-9A2E70715910}" srcOrd="2" destOrd="0" presId="urn:microsoft.com/office/officeart/2005/8/layout/vList2"/>
    <dgm:cxn modelId="{4E0E9FCD-FBF3-A640-891C-7DA8E7B31CE2}" type="presParOf" srcId="{9BB037AF-BF26-CB44-AE52-B24FD8F52874}" destId="{3412FE37-CA88-9741-9747-6F6C86479AFA}" srcOrd="3" destOrd="0" presId="urn:microsoft.com/office/officeart/2005/8/layout/vList2"/>
    <dgm:cxn modelId="{188EC8F2-72A0-2A44-91A1-743585CDD22A}" type="presParOf" srcId="{9BB037AF-BF26-CB44-AE52-B24FD8F52874}" destId="{8611B9E6-473D-5A4C-A53C-977105784188}" srcOrd="4" destOrd="0" presId="urn:microsoft.com/office/officeart/2005/8/layout/vList2"/>
    <dgm:cxn modelId="{6EBB2833-8D3F-5144-9691-3AB62596AFD2}" type="presParOf" srcId="{9BB037AF-BF26-CB44-AE52-B24FD8F52874}" destId="{F6E97A45-AE10-264C-B735-3380BCB9C6A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744B-22D5-7B43-B23D-E716CC9FC2A6}">
      <dsp:nvSpPr>
        <dsp:cNvPr id="0" name=""/>
        <dsp:cNvSpPr/>
      </dsp:nvSpPr>
      <dsp:spPr>
        <a:xfrm>
          <a:off x="0" y="3369"/>
          <a:ext cx="4562648" cy="575639"/>
        </a:xfrm>
        <a:prstGeom prst="roundRect">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Part I (I. Nestoras)</a:t>
          </a:r>
          <a:endParaRPr lang="en-US" sz="2400" kern="1200" dirty="0"/>
        </a:p>
      </dsp:txBody>
      <dsp:txXfrm>
        <a:off x="28100" y="31469"/>
        <a:ext cx="4506448" cy="519439"/>
      </dsp:txXfrm>
    </dsp:sp>
    <dsp:sp modelId="{39DC1FEB-50EF-2B44-90D3-4119A798806E}">
      <dsp:nvSpPr>
        <dsp:cNvPr id="0" name=""/>
        <dsp:cNvSpPr/>
      </dsp:nvSpPr>
      <dsp:spPr>
        <a:xfrm>
          <a:off x="0" y="579009"/>
          <a:ext cx="456264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SuperSymmetry (SUSY)</a:t>
          </a:r>
        </a:p>
      </dsp:txBody>
      <dsp:txXfrm>
        <a:off x="0" y="579009"/>
        <a:ext cx="4562648" cy="397440"/>
      </dsp:txXfrm>
    </dsp:sp>
    <dsp:sp modelId="{7F7F6F17-B6D2-A74A-940E-9A2E70715910}">
      <dsp:nvSpPr>
        <dsp:cNvPr id="0" name=""/>
        <dsp:cNvSpPr/>
      </dsp:nvSpPr>
      <dsp:spPr>
        <a:xfrm>
          <a:off x="0" y="976449"/>
          <a:ext cx="4562648" cy="575639"/>
        </a:xfrm>
        <a:prstGeom prst="roundRect">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Part II (L. Zimmerman)</a:t>
          </a:r>
          <a:endParaRPr lang="en-US" sz="2400" kern="1200" dirty="0"/>
        </a:p>
      </dsp:txBody>
      <dsp:txXfrm>
        <a:off x="28100" y="1004549"/>
        <a:ext cx="4506448" cy="519439"/>
      </dsp:txXfrm>
    </dsp:sp>
    <dsp:sp modelId="{3412FE37-CA88-9741-9747-6F6C86479AFA}">
      <dsp:nvSpPr>
        <dsp:cNvPr id="0" name=""/>
        <dsp:cNvSpPr/>
      </dsp:nvSpPr>
      <dsp:spPr>
        <a:xfrm>
          <a:off x="0" y="1552089"/>
          <a:ext cx="456264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Dark Matter</a:t>
          </a:r>
        </a:p>
      </dsp:txBody>
      <dsp:txXfrm>
        <a:off x="0" y="1552089"/>
        <a:ext cx="4562648" cy="397440"/>
      </dsp:txXfrm>
    </dsp:sp>
    <dsp:sp modelId="{8611B9E6-473D-5A4C-A53C-977105784188}">
      <dsp:nvSpPr>
        <dsp:cNvPr id="0" name=""/>
        <dsp:cNvSpPr/>
      </dsp:nvSpPr>
      <dsp:spPr>
        <a:xfrm>
          <a:off x="0" y="1949529"/>
          <a:ext cx="4562648" cy="575639"/>
        </a:xfrm>
        <a:prstGeom prst="roundRect">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Part III (S.  </a:t>
          </a:r>
          <a:r>
            <a:rPr lang="en-US" sz="2400" kern="1200" dirty="0" err="1" smtClean="0"/>
            <a:t>Anderl</a:t>
          </a:r>
          <a:r>
            <a:rPr lang="en-US" sz="2400" kern="1200" dirty="0" smtClean="0"/>
            <a:t>)</a:t>
          </a:r>
          <a:endParaRPr lang="en-US" sz="2400" kern="1200" dirty="0"/>
        </a:p>
      </dsp:txBody>
      <dsp:txXfrm>
        <a:off x="28100" y="1977629"/>
        <a:ext cx="4506448" cy="519439"/>
      </dsp:txXfrm>
    </dsp:sp>
    <dsp:sp modelId="{F6E97A45-AE10-264C-B735-3380BCB9C6A3}">
      <dsp:nvSpPr>
        <dsp:cNvPr id="0" name=""/>
        <dsp:cNvSpPr/>
      </dsp:nvSpPr>
      <dsp:spPr>
        <a:xfrm>
          <a:off x="0" y="2525168"/>
          <a:ext cx="456264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String Theory</a:t>
          </a:r>
        </a:p>
      </dsp:txBody>
      <dsp:txXfrm>
        <a:off x="0" y="2525168"/>
        <a:ext cx="4562648" cy="397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9" Type="http://schemas.openxmlformats.org/officeDocument/2006/relationships/image" Target="../media/image43.wmf"/><Relationship Id="rId20" Type="http://schemas.openxmlformats.org/officeDocument/2006/relationships/image" Target="../media/image54.wmf"/><Relationship Id="rId21" Type="http://schemas.openxmlformats.org/officeDocument/2006/relationships/image" Target="../media/image55.wmf"/><Relationship Id="rId22" Type="http://schemas.openxmlformats.org/officeDocument/2006/relationships/image" Target="../media/image56.wmf"/><Relationship Id="rId23" Type="http://schemas.openxmlformats.org/officeDocument/2006/relationships/image" Target="../media/image57.wmf"/><Relationship Id="rId24" Type="http://schemas.openxmlformats.org/officeDocument/2006/relationships/image" Target="../media/image58.wmf"/><Relationship Id="rId10" Type="http://schemas.openxmlformats.org/officeDocument/2006/relationships/image" Target="../media/image44.wmf"/><Relationship Id="rId11" Type="http://schemas.openxmlformats.org/officeDocument/2006/relationships/image" Target="../media/image45.wmf"/><Relationship Id="rId12" Type="http://schemas.openxmlformats.org/officeDocument/2006/relationships/image" Target="../media/image46.wmf"/><Relationship Id="rId13" Type="http://schemas.openxmlformats.org/officeDocument/2006/relationships/image" Target="../media/image47.wmf"/><Relationship Id="rId14" Type="http://schemas.openxmlformats.org/officeDocument/2006/relationships/image" Target="../media/image48.wmf"/><Relationship Id="rId15" Type="http://schemas.openxmlformats.org/officeDocument/2006/relationships/image" Target="../media/image49.wmf"/><Relationship Id="rId16" Type="http://schemas.openxmlformats.org/officeDocument/2006/relationships/image" Target="../media/image50.wmf"/><Relationship Id="rId17" Type="http://schemas.openxmlformats.org/officeDocument/2006/relationships/image" Target="../media/image51.wmf"/><Relationship Id="rId18" Type="http://schemas.openxmlformats.org/officeDocument/2006/relationships/image" Target="../media/image52.wmf"/><Relationship Id="rId19" Type="http://schemas.openxmlformats.org/officeDocument/2006/relationships/image" Target="../media/image53.wmf"/><Relationship Id="rId1" Type="http://schemas.openxmlformats.org/officeDocument/2006/relationships/image" Target="../media/image35.wmf"/><Relationship Id="rId2" Type="http://schemas.openxmlformats.org/officeDocument/2006/relationships/image" Target="../media/image36.wmf"/><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8"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smtClean="0"/>
              <a:t>26/10/2011</a:t>
            </a: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smtClean="0"/>
              <a:t>26/10/2011</a:t>
            </a: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BCE05E0-91D8-724C-A00E-2980483C31EA}" type="slidenum">
              <a:rPr lang="en-US" smtClean="0"/>
              <a:t>‹#›</a:t>
            </a:fld>
            <a:endParaRPr lang="en-US"/>
          </a:p>
        </p:txBody>
      </p:sp>
    </p:spTree>
    <p:extLst>
      <p:ext uri="{BB962C8B-B14F-4D97-AF65-F5344CB8AC3E}">
        <p14:creationId xmlns:p14="http://schemas.microsoft.com/office/powerpoint/2010/main" val="386400720"/>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0" name="AutoShape 2"/>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1" name="AutoShape 3"/>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2" name="AutoShape 4"/>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3" name="AutoShape 5"/>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4" name="AutoShape 6"/>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5" name="Text Box 7"/>
          <p:cNvSpPr txBox="1">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6" name="Text Box 8"/>
          <p:cNvSpPr txBox="1">
            <a:spLocks noChangeArrowheads="1"/>
          </p:cNvSpPr>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7" name="Rectangle 9"/>
          <p:cNvSpPr>
            <a:spLocks noGrp="1" noRot="1" noChangeAspect="1" noChangeArrowheads="1"/>
          </p:cNvSpPr>
          <p:nvPr>
            <p:ph type="sldImg"/>
          </p:nvPr>
        </p:nvSpPr>
        <p:spPr bwMode="auto">
          <a:xfrm>
            <a:off x="1060450" y="720725"/>
            <a:ext cx="5184775" cy="359092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2058" name="Rectangle 10"/>
          <p:cNvSpPr>
            <a:spLocks noGrp="1" noChangeArrowheads="1"/>
          </p:cNvSpPr>
          <p:nvPr>
            <p:ph type="body"/>
          </p:nvPr>
        </p:nvSpPr>
        <p:spPr bwMode="auto">
          <a:xfrm>
            <a:off x="731838" y="4560888"/>
            <a:ext cx="5842000" cy="431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p>
        </p:txBody>
      </p:sp>
      <p:sp>
        <p:nvSpPr>
          <p:cNvPr id="2059" name="Text Box 11"/>
          <p:cNvSpPr txBox="1">
            <a:spLocks noChangeArrowheads="1"/>
          </p:cNvSpPr>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0" name="Rectangle 12"/>
          <p:cNvSpPr>
            <a:spLocks noGrp="1" noChangeArrowheads="1"/>
          </p:cNvSpPr>
          <p:nvPr>
            <p:ph type="sldNum"/>
          </p:nvPr>
        </p:nvSpPr>
        <p:spPr bwMode="auto">
          <a:xfrm>
            <a:off x="4143375" y="9120188"/>
            <a:ext cx="316071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79955459-7D1E-8747-99D2-A0300C7BE74E}" type="slidenum">
              <a:rPr lang="en-US"/>
              <a:pPr/>
              <a:t>‹#›</a:t>
            </a:fld>
            <a:endParaRPr lang="en-US"/>
          </a:p>
        </p:txBody>
      </p:sp>
    </p:spTree>
    <p:extLst>
      <p:ext uri="{BB962C8B-B14F-4D97-AF65-F5344CB8AC3E}">
        <p14:creationId xmlns:p14="http://schemas.microsoft.com/office/powerpoint/2010/main" val="4083472852"/>
      </p:ext>
    </p:extLst>
  </p:cSld>
  <p:clrMap bg1="lt1" tx1="dk1" bg2="lt2" tx2="dk2" accent1="accent1" accent2="accent2" accent3="accent3" accent4="accent4" accent5="accent5" accent6="accent6" hlink="hlink" folHlink="folHlink"/>
  <p:hf sldNum="0" hdr="0"/>
  <p:notesStyle>
    <a:lvl1pPr algn="l" defTabSz="38098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charset="0"/>
        <a:ea typeface="ＭＳ Ｐゴシック" charset="0"/>
        <a:cs typeface="+mn-cs"/>
      </a:defRPr>
    </a:lvl1pPr>
    <a:lvl2pPr marL="619100" indent="-238115" algn="l" defTabSz="38098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charset="0"/>
        <a:ea typeface="ＭＳ Ｐゴシック" charset="0"/>
        <a:cs typeface="+mn-cs"/>
      </a:defRPr>
    </a:lvl2pPr>
    <a:lvl3pPr marL="952462" indent="-190492" algn="l" defTabSz="38098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charset="0"/>
        <a:ea typeface="ＭＳ Ｐゴシック" charset="0"/>
        <a:cs typeface="+mn-cs"/>
      </a:defRPr>
    </a:lvl3pPr>
    <a:lvl4pPr marL="1333447" indent="-190492" algn="l" defTabSz="38098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charset="0"/>
        <a:ea typeface="ＭＳ Ｐゴシック" charset="0"/>
        <a:cs typeface="+mn-cs"/>
      </a:defRPr>
    </a:lvl4pPr>
    <a:lvl5pPr marL="1714431" indent="-190492" algn="l" defTabSz="38098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charset="0"/>
        <a:ea typeface="ＭＳ Ｐゴシック" charset="0"/>
        <a:cs typeface="+mn-cs"/>
      </a:defRPr>
    </a:lvl5pPr>
    <a:lvl6pPr marL="1904924" algn="l" defTabSz="380985" rtl="0" eaLnBrk="1" latinLnBrk="0" hangingPunct="1">
      <a:defRPr sz="1000" kern="1200">
        <a:solidFill>
          <a:schemeClr val="tx1"/>
        </a:solidFill>
        <a:latin typeface="+mn-lt"/>
        <a:ea typeface="+mn-ea"/>
        <a:cs typeface="+mn-cs"/>
      </a:defRPr>
    </a:lvl6pPr>
    <a:lvl7pPr marL="2285909" algn="l" defTabSz="380985" rtl="0" eaLnBrk="1" latinLnBrk="0" hangingPunct="1">
      <a:defRPr sz="1000" kern="1200">
        <a:solidFill>
          <a:schemeClr val="tx1"/>
        </a:solidFill>
        <a:latin typeface="+mn-lt"/>
        <a:ea typeface="+mn-ea"/>
        <a:cs typeface="+mn-cs"/>
      </a:defRPr>
    </a:lvl7pPr>
    <a:lvl8pPr marL="2666893" algn="l" defTabSz="380985" rtl="0" eaLnBrk="1" latinLnBrk="0" hangingPunct="1">
      <a:defRPr sz="1000" kern="1200">
        <a:solidFill>
          <a:schemeClr val="tx1"/>
        </a:solidFill>
        <a:latin typeface="+mn-lt"/>
        <a:ea typeface="+mn-ea"/>
        <a:cs typeface="+mn-cs"/>
      </a:defRPr>
    </a:lvl8pPr>
    <a:lvl9pPr marL="3047878" algn="l" defTabSz="38098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General_relativity" TargetMode="External"/><Relationship Id="rId4" Type="http://schemas.openxmlformats.org/officeDocument/2006/relationships/hyperlink" Target="http://en.wikipedia.org/wiki/Dark_matter" TargetMode="External"/><Relationship Id="rId5" Type="http://schemas.openxmlformats.org/officeDocument/2006/relationships/hyperlink" Target="http://en.wikipedia.org/wiki/Dark_energy" TargetMode="External"/><Relationship Id="rId6" Type="http://schemas.openxmlformats.org/officeDocument/2006/relationships/hyperlink" Target="http://en.wikipedia.org/wiki/Vacuum_energy" TargetMode="External"/><Relationship Id="rId7" Type="http://schemas.openxmlformats.org/officeDocument/2006/relationships/hyperlink" Target="http://en.wikipedia.org/wiki/Neutrino" TargetMode="External"/><Relationship Id="rId8" Type="http://schemas.openxmlformats.org/officeDocument/2006/relationships/hyperlink" Target="http://en.wikipedia.org/wiki/Neutrino_oscillation" TargetMode="External"/><Relationship Id="rId9" Type="http://schemas.openxmlformats.org/officeDocument/2006/relationships/hyperlink" Target="http://en.wikipedia.org/wiki/Antimatter"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1" Type="http://schemas.openxmlformats.org/officeDocument/2006/relationships/hyperlink" Target="http://en.wikipedia.org/wiki/CP_symmetry" TargetMode="External"/><Relationship Id="rId12" Type="http://schemas.openxmlformats.org/officeDocument/2006/relationships/hyperlink" Target="http://en.wikipedia.org/wiki/Antimatter" TargetMode="External"/><Relationship Id="rId13" Type="http://schemas.openxmlformats.org/officeDocument/2006/relationships/hyperlink" Target="http://en.wikipedia.org/wiki/Strong_interaction" TargetMode="External"/><Relationship Id="rId14" Type="http://schemas.openxmlformats.org/officeDocument/2006/relationships/hyperlink" Target="http://en.wikipedia.org/wiki/Generation_(physics)" TargetMode="External"/><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n.wikipedia.org/wiki/Hierarchy_problem" TargetMode="External"/><Relationship Id="rId4" Type="http://schemas.openxmlformats.org/officeDocument/2006/relationships/hyperlink" Target="http://en.wikipedia.org/wiki/Spontaneous_symmetry_breaking" TargetMode="External"/><Relationship Id="rId5" Type="http://schemas.openxmlformats.org/officeDocument/2006/relationships/hyperlink" Target="http://en.wikipedia.org/wiki/Higgs_mechanism" TargetMode="External"/><Relationship Id="rId6" Type="http://schemas.openxmlformats.org/officeDocument/2006/relationships/hyperlink" Target="http://en.wikipedia.org/wiki/Top_quark" TargetMode="External"/><Relationship Id="rId7" Type="http://schemas.openxmlformats.org/officeDocument/2006/relationships/hyperlink" Target="http://en.wikipedia.org/w/index.php?title=Bare_mass&amp;action=edit&amp;redlink=1" TargetMode="External"/><Relationship Id="rId8" Type="http://schemas.openxmlformats.org/officeDocument/2006/relationships/hyperlink" Target="http://en.wikipedia.org/wiki/Fine_tuning" TargetMode="External"/><Relationship Id="rId9" Type="http://schemas.openxmlformats.org/officeDocument/2006/relationships/hyperlink" Target="http://en.wikipedia.org/wiki/Naturalness_(physics)" TargetMode="External"/><Relationship Id="rId10" Type="http://schemas.openxmlformats.org/officeDocument/2006/relationships/hyperlink" Target="http://en.wikipedia.org/wiki/Strong_CP_proble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Particle_collider" TargetMode="External"/><Relationship Id="rId4" Type="http://schemas.openxmlformats.org/officeDocument/2006/relationships/hyperlink" Target="http://en.wikipedia.org/wiki/Higgs_boson" TargetMode="External"/><Relationship Id="rId5" Type="http://schemas.openxmlformats.org/officeDocument/2006/relationships/hyperlink" Target="http://en.wikipedia.org/wiki/Higgs_mechanism" TargetMode="External"/><Relationship Id="rId6" Type="http://schemas.openxmlformats.org/officeDocument/2006/relationships/hyperlink" Target="http://en.wikipedia.org/wiki/Electronvolt%23As_a_unit_of_mass" TargetMode="External"/><Relationship Id="rId7" Type="http://schemas.openxmlformats.org/officeDocument/2006/relationships/hyperlink" Target="http://en.wikipedia.org/wiki/CERN" TargetMode="External"/><Relationship Id="rId8" Type="http://schemas.openxmlformats.org/officeDocument/2006/relationships/hyperlink" Target="http://en.wikipedia.org/wiki/Large_Hadron_Collider"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9" Type="http://schemas.openxmlformats.org/officeDocument/2006/relationships/hyperlink" Target="http://en.wikipedia.org/wiki/Wikipedia:Please_clarify" TargetMode="External"/><Relationship Id="rId20" Type="http://schemas.openxmlformats.org/officeDocument/2006/relationships/hyperlink" Target="http://en.wikipedia.org/wiki/Hierarchy_problem" TargetMode="External"/><Relationship Id="rId21" Type="http://schemas.openxmlformats.org/officeDocument/2006/relationships/hyperlink" Target="http://en.wikipedia.org/wiki/Wikipedia:Citation_needed" TargetMode="External"/><Relationship Id="rId22" Type="http://schemas.openxmlformats.org/officeDocument/2006/relationships/hyperlink" Target="http://en.wikipedia.org/wiki/Large_Hadron_Collider" TargetMode="External"/><Relationship Id="rId23" Type="http://schemas.openxmlformats.org/officeDocument/2006/relationships/hyperlink" Target="http://en.wikipedia.org/wiki/CERN" TargetMode="External"/><Relationship Id="rId24" Type="http://schemas.openxmlformats.org/officeDocument/2006/relationships/hyperlink" Target="http://en.wikipedia.org/wiki/Prediction_market" TargetMode="External"/><Relationship Id="rId25" Type="http://schemas.openxmlformats.org/officeDocument/2006/relationships/hyperlink" Target="http://en.wikipedia.org/wiki/Intrade" TargetMode="External"/><Relationship Id="rId10" Type="http://schemas.openxmlformats.org/officeDocument/2006/relationships/hyperlink" Target="http://en.wikipedia.org/wiki/String_theory" TargetMode="External"/><Relationship Id="rId11" Type="http://schemas.openxmlformats.org/officeDocument/2006/relationships/hyperlink" Target="http://en.wikipedia.org/wiki/Pierre_Ramond" TargetMode="External"/><Relationship Id="rId12" Type="http://schemas.openxmlformats.org/officeDocument/2006/relationships/hyperlink" Target="http://en.wikipedia.org/wiki/John_H._Schwarz" TargetMode="External"/><Relationship Id="rId13" Type="http://schemas.openxmlformats.org/officeDocument/2006/relationships/hyperlink" Target="http://en.wikipedia.org/wiki/Andre_Neveu" TargetMode="External"/><Relationship Id="rId14" Type="http://schemas.openxmlformats.org/officeDocument/2006/relationships/hyperlink" Target="http://en.wikipedia.org/wiki/Abdus_Salam" TargetMode="External"/><Relationship Id="rId15" Type="http://schemas.openxmlformats.org/officeDocument/2006/relationships/hyperlink" Target="http://en.wikipedia.org/wiki/Quantum_mechanics" TargetMode="External"/><Relationship Id="rId16" Type="http://schemas.openxmlformats.org/officeDocument/2006/relationships/hyperlink" Target="http://en.wikipedia.org/wiki/Statistical_mechanics" TargetMode="External"/><Relationship Id="rId17" Type="http://schemas.openxmlformats.org/officeDocument/2006/relationships/hyperlink" Target="http://en.wikipedia.org/wiki/Howard_Georgi" TargetMode="External"/><Relationship Id="rId18" Type="http://schemas.openxmlformats.org/officeDocument/2006/relationships/hyperlink" Target="http://en.wikipedia.org/wiki/Savas_Dimopoulos" TargetMode="External"/><Relationship Id="rId19" Type="http://schemas.openxmlformats.org/officeDocument/2006/relationships/hyperlink" Target="http://en.wikipedia.org/wiki/Minimal_Supersymmetric_Standard_Model" TargetMode="External"/><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en.wikipedia.org/wiki/Mesons" TargetMode="External"/><Relationship Id="rId4" Type="http://schemas.openxmlformats.org/officeDocument/2006/relationships/hyperlink" Target="http://en.wikipedia.org/wiki/Baryons" TargetMode="External"/><Relationship Id="rId5" Type="http://schemas.openxmlformats.org/officeDocument/2006/relationships/hyperlink" Target="http://en.wikipedia.org/wiki/Hironari_Miyazawa" TargetMode="External"/><Relationship Id="rId6" Type="http://schemas.openxmlformats.org/officeDocument/2006/relationships/hyperlink" Target="http://en.wikipedia.org/wiki/Bunji_Sakita" TargetMode="External"/><Relationship Id="rId7" Type="http://schemas.openxmlformats.org/officeDocument/2006/relationships/hyperlink" Target="http://en.wikipedia.org/wiki/Julius_Wess" TargetMode="External"/><Relationship Id="rId8" Type="http://schemas.openxmlformats.org/officeDocument/2006/relationships/hyperlink" Target="http://en.wikipedia.org/wiki/Bruno_Zumin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5pPr>
            <a:lvl6pPr marL="2514600" indent="-228600" algn="ctr"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6pPr>
            <a:lvl7pPr marL="2971800" indent="-228600" algn="ctr"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7pPr>
            <a:lvl8pPr marL="3429000" indent="-228600" algn="ctr"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8pPr>
            <a:lvl9pPr marL="3886200" indent="-228600" algn="ctr"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9pPr>
          </a:lstStyle>
          <a:p>
            <a:pPr algn="r">
              <a:buClrTx/>
              <a:buFontTx/>
              <a:buNone/>
            </a:pPr>
            <a:fld id="{DCA3C18B-4E12-6143-91F0-52698FEE43D9}" type="slidenum">
              <a:rPr lang="en-US" sz="1200"/>
              <a:pPr algn="r">
                <a:buClrTx/>
                <a:buFontTx/>
                <a:buNone/>
              </a:pPr>
              <a:t>1</a:t>
            </a:fld>
            <a:endParaRPr lang="en-US" sz="1200"/>
          </a:p>
        </p:txBody>
      </p:sp>
      <p:sp>
        <p:nvSpPr>
          <p:cNvPr id="12290" name="Text Box 2"/>
          <p:cNvSpPr txBox="1">
            <a:spLocks noGrp="1" noRot="1" noChangeAspect="1" noChangeArrowheads="1"/>
          </p:cNvSpPr>
          <p:nvPr>
            <p:ph type="sldImg"/>
          </p:nvPr>
        </p:nvSpPr>
        <p:spPr bwMode="auto">
          <a:xfrm>
            <a:off x="1058863" y="720725"/>
            <a:ext cx="520065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91" name="Text Box 3"/>
          <p:cNvSpPr txBox="1">
            <a:spLocks noGrp="1" noChangeArrowheads="1"/>
          </p:cNvSpPr>
          <p:nvPr>
            <p:ph type="body" idx="1"/>
          </p:nvPr>
        </p:nvSpPr>
        <p:spPr bwMode="auto">
          <a:xfrm>
            <a:off x="731838" y="4560888"/>
            <a:ext cx="5851525" cy="4319587"/>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450"/>
              </a:spcBef>
              <a:buClrTx/>
              <a:buFontTx/>
              <a:buNone/>
            </a:pPr>
            <a:endParaRPr lang="en-US" baseline="0" dirty="0" smtClean="0">
              <a:latin typeface="Arial"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845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smtClean="0">
                <a:solidFill>
                  <a:srgbClr val="000000"/>
                </a:solidFill>
                <a:latin typeface="Times New Roman" charset="0"/>
                <a:ea typeface="ＭＳ Ｐゴシック" charset="0"/>
                <a:cs typeface="+mn-cs"/>
              </a:rPr>
              <a:t>Gravity</a:t>
            </a:r>
            <a:r>
              <a:rPr lang="en-US" sz="1000" b="0" kern="1200" smtClean="0">
                <a:solidFill>
                  <a:srgbClr val="000000"/>
                </a:solidFill>
                <a:latin typeface="Times New Roman" charset="0"/>
                <a:ea typeface="ＭＳ Ｐゴシック" charset="0"/>
                <a:cs typeface="+mn-cs"/>
              </a:rPr>
              <a:t>. The standard model does not provide an explanation of gravity. Moreover it is incompatible with the most successful theory of gravity to date, </a:t>
            </a:r>
            <a:r>
              <a:rPr lang="en-US" sz="1000" b="0" kern="1200" smtClean="0">
                <a:solidFill>
                  <a:srgbClr val="000000"/>
                </a:solidFill>
                <a:latin typeface="Times New Roman" charset="0"/>
                <a:ea typeface="ＭＳ Ｐゴシック" charset="0"/>
                <a:cs typeface="+mn-cs"/>
                <a:hlinkClick r:id="rId3"/>
              </a:rPr>
              <a:t>general relativity.</a:t>
            </a:r>
          </a:p>
          <a:p>
            <a:r>
              <a:rPr lang="en-US" sz="1000" b="1" kern="1200" smtClean="0">
                <a:solidFill>
                  <a:srgbClr val="000000"/>
                </a:solidFill>
                <a:latin typeface="Times New Roman" charset="0"/>
                <a:ea typeface="ＭＳ Ｐゴシック" charset="0"/>
                <a:cs typeface="+mn-cs"/>
              </a:rPr>
              <a:t>Dark matter and dark energy</a:t>
            </a:r>
            <a:r>
              <a:rPr lang="en-US" sz="1000" b="0" kern="1200" smtClean="0">
                <a:solidFill>
                  <a:srgbClr val="000000"/>
                </a:solidFill>
                <a:latin typeface="Times New Roman" charset="0"/>
                <a:ea typeface="ＭＳ Ｐゴシック" charset="0"/>
                <a:cs typeface="+mn-cs"/>
              </a:rPr>
              <a:t> Cosmological observations tell us that the standard model is able to explain only about 4% of the energy present in the universe. Of the missing 96% percent about 24% should be </a:t>
            </a:r>
            <a:r>
              <a:rPr lang="en-US" sz="1000" b="0" kern="1200" smtClean="0">
                <a:solidFill>
                  <a:srgbClr val="000000"/>
                </a:solidFill>
                <a:latin typeface="Times New Roman" charset="0"/>
                <a:ea typeface="ＭＳ Ｐゴシック" charset="0"/>
                <a:cs typeface="+mn-cs"/>
                <a:hlinkClick r:id="rId4"/>
              </a:rPr>
              <a:t>dark matter, i.e. matter that behaves just like the other matter we know, but which interacts only weakly with the standard model fields. The rest should be </a:t>
            </a:r>
            <a:r>
              <a:rPr lang="en-US" sz="1000" b="0" kern="1200" smtClean="0">
                <a:solidFill>
                  <a:srgbClr val="000000"/>
                </a:solidFill>
                <a:latin typeface="Times New Roman" charset="0"/>
                <a:ea typeface="ＭＳ Ｐゴシック" charset="0"/>
                <a:cs typeface="+mn-cs"/>
                <a:hlinkClick r:id="rId5"/>
              </a:rPr>
              <a:t>dark energy, a constant energy density for the vacuum. Attempts to explain the dark energy in terms of </a:t>
            </a:r>
            <a:r>
              <a:rPr lang="en-US" sz="1000" b="0" kern="1200" smtClean="0">
                <a:solidFill>
                  <a:srgbClr val="000000"/>
                </a:solidFill>
                <a:latin typeface="Times New Roman" charset="0"/>
                <a:ea typeface="ＭＳ Ｐゴシック" charset="0"/>
                <a:cs typeface="+mn-cs"/>
                <a:hlinkClick r:id="rId6"/>
              </a:rPr>
              <a:t>vacuum energy of the standard model lead to a mismatch of 120 orders of magnitude.</a:t>
            </a:r>
          </a:p>
          <a:p>
            <a:r>
              <a:rPr lang="en-US" sz="1000" b="1" kern="1200" smtClean="0">
                <a:solidFill>
                  <a:srgbClr val="000000"/>
                </a:solidFill>
                <a:latin typeface="Times New Roman" charset="0"/>
                <a:ea typeface="ＭＳ Ｐゴシック" charset="0"/>
                <a:cs typeface="+mn-cs"/>
              </a:rPr>
              <a:t>Neutrino masses</a:t>
            </a:r>
            <a:r>
              <a:rPr lang="en-US" sz="1000" b="0" kern="1200" smtClean="0">
                <a:solidFill>
                  <a:srgbClr val="000000"/>
                </a:solidFill>
                <a:latin typeface="Times New Roman" charset="0"/>
                <a:ea typeface="ＭＳ Ｐゴシック" charset="0"/>
                <a:cs typeface="+mn-cs"/>
              </a:rPr>
              <a:t> According to the standard model the </a:t>
            </a:r>
            <a:r>
              <a:rPr lang="en-US" sz="1000" b="0" kern="1200" smtClean="0">
                <a:solidFill>
                  <a:srgbClr val="000000"/>
                </a:solidFill>
                <a:latin typeface="Times New Roman" charset="0"/>
                <a:ea typeface="ＭＳ Ｐゴシック" charset="0"/>
                <a:cs typeface="+mn-cs"/>
                <a:hlinkClick r:id="rId7"/>
              </a:rPr>
              <a:t>neutrinos are massless particles. However, </a:t>
            </a:r>
            <a:r>
              <a:rPr lang="en-US" sz="1000" b="0" kern="1200" smtClean="0">
                <a:solidFill>
                  <a:srgbClr val="000000"/>
                </a:solidFill>
                <a:latin typeface="Times New Roman" charset="0"/>
                <a:ea typeface="ＭＳ Ｐゴシック" charset="0"/>
                <a:cs typeface="+mn-cs"/>
                <a:hlinkClick r:id="rId8"/>
              </a:rPr>
              <a:t>neutrino oscillation experiments have shown that neutrinos do have mass. Mass terms for the neutrinos can be added to the standard model by hand, but these lead to new theoretical problems. (For example, the mass terms need to be extraordinarily small).</a:t>
            </a:r>
          </a:p>
          <a:p>
            <a:r>
              <a:rPr lang="en-US" sz="1000" b="1" kern="1200" smtClean="0">
                <a:solidFill>
                  <a:srgbClr val="000000"/>
                </a:solidFill>
                <a:latin typeface="Times New Roman" charset="0"/>
                <a:ea typeface="ＭＳ Ｐゴシック" charset="0"/>
                <a:cs typeface="+mn-cs"/>
              </a:rPr>
              <a:t>Matter–</a:t>
            </a:r>
            <a:r>
              <a:rPr lang="en-US" sz="1000" b="1" kern="1200" smtClean="0">
                <a:solidFill>
                  <a:srgbClr val="000000"/>
                </a:solidFill>
                <a:latin typeface="Times New Roman" charset="0"/>
                <a:ea typeface="ＭＳ Ｐゴシック" charset="0"/>
                <a:cs typeface="+mn-cs"/>
                <a:hlinkClick r:id="rId9"/>
              </a:rPr>
              <a:t>antimatter asymmetry</a:t>
            </a:r>
            <a:r>
              <a:rPr lang="en-US" sz="1000" b="0" kern="1200" smtClean="0">
                <a:solidFill>
                  <a:srgbClr val="000000"/>
                </a:solidFill>
                <a:latin typeface="Times New Roman" charset="0"/>
                <a:ea typeface="ＭＳ Ｐゴシック" charset="0"/>
                <a:cs typeface="+mn-cs"/>
                <a:hlinkClick r:id="rId9"/>
              </a:rPr>
              <a:t> The universe is made out of mostly matter. However, the standard model predicts that matter and anti-matter should have been created in (almost) equal amounts, which would have annihilated each other as the universe cooled</a:t>
            </a:r>
            <a:endParaRPr lang="en-US">
              <a:solidFill>
                <a:srgbClr val="000000"/>
              </a:solidFill>
            </a:endParaRPr>
          </a:p>
        </p:txBody>
      </p:sp>
    </p:spTree>
    <p:extLst>
      <p:ext uri="{BB962C8B-B14F-4D97-AF65-F5344CB8AC3E}">
        <p14:creationId xmlns:p14="http://schemas.microsoft.com/office/powerpoint/2010/main" val="415832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z="1000" b="1" kern="1200" smtClean="0">
                <a:solidFill>
                  <a:srgbClr val="000000"/>
                </a:solidFill>
                <a:latin typeface="Times New Roman" charset="0"/>
                <a:ea typeface="ＭＳ Ｐゴシック" charset="0"/>
                <a:cs typeface="+mn-cs"/>
                <a:hlinkClick r:id="rId3"/>
              </a:rPr>
              <a:t>Hierarchy problem</a:t>
            </a:r>
            <a:r>
              <a:rPr lang="en-US" sz="1000" b="0" kern="1200" smtClean="0">
                <a:solidFill>
                  <a:srgbClr val="000000"/>
                </a:solidFill>
                <a:latin typeface="Times New Roman" charset="0"/>
                <a:ea typeface="ＭＳ Ｐゴシック" charset="0"/>
                <a:cs typeface="+mn-cs"/>
                <a:hlinkClick r:id="rId3"/>
              </a:rPr>
              <a:t> The standard model introduces particle masses through a process known as </a:t>
            </a:r>
            <a:r>
              <a:rPr lang="en-US" sz="1000" b="0" kern="1200" smtClean="0">
                <a:solidFill>
                  <a:srgbClr val="000000"/>
                </a:solidFill>
                <a:latin typeface="Times New Roman" charset="0"/>
                <a:ea typeface="ＭＳ Ｐゴシック" charset="0"/>
                <a:cs typeface="+mn-cs"/>
                <a:hlinkClick r:id="rId4"/>
              </a:rPr>
              <a:t>spontaneous symmetry breaking caused by the </a:t>
            </a:r>
            <a:r>
              <a:rPr lang="en-US" sz="1000" b="0" kern="1200" smtClean="0">
                <a:solidFill>
                  <a:srgbClr val="000000"/>
                </a:solidFill>
                <a:latin typeface="Times New Roman" charset="0"/>
                <a:ea typeface="ＭＳ Ｐゴシック" charset="0"/>
                <a:cs typeface="+mn-cs"/>
                <a:hlinkClick r:id="rId5"/>
              </a:rPr>
              <a:t>Higgs field. Within the standard model, the mass of the Higgs gets some very large quantum corrections due to the presence of virtual particles (mostly virtual </a:t>
            </a:r>
            <a:r>
              <a:rPr lang="en-US" sz="1000" b="0" kern="1200" smtClean="0">
                <a:solidFill>
                  <a:srgbClr val="000000"/>
                </a:solidFill>
                <a:latin typeface="Times New Roman" charset="0"/>
                <a:ea typeface="ＭＳ Ｐゴシック" charset="0"/>
                <a:cs typeface="+mn-cs"/>
                <a:hlinkClick r:id="rId6"/>
              </a:rPr>
              <a:t>top quarks). These corrections are much larger than the actual mass of the Higgs. This means that the </a:t>
            </a:r>
            <a:r>
              <a:rPr lang="en-US" sz="1000" b="0" kern="1200" smtClean="0">
                <a:solidFill>
                  <a:srgbClr val="000000"/>
                </a:solidFill>
                <a:latin typeface="Times New Roman" charset="0"/>
                <a:ea typeface="ＭＳ Ｐゴシック" charset="0"/>
                <a:cs typeface="+mn-cs"/>
                <a:hlinkClick r:id="rId7"/>
              </a:rPr>
              <a:t>bare mass parameter of the Higgs in the standard model must be </a:t>
            </a:r>
            <a:r>
              <a:rPr lang="en-US" sz="1000" b="0" kern="1200" smtClean="0">
                <a:solidFill>
                  <a:srgbClr val="000000"/>
                </a:solidFill>
                <a:latin typeface="Times New Roman" charset="0"/>
                <a:ea typeface="ＭＳ Ｐゴシック" charset="0"/>
                <a:cs typeface="+mn-cs"/>
                <a:hlinkClick r:id="rId8"/>
              </a:rPr>
              <a:t>fine tuned in such a way that almost completely cancels the quantum corrections. This level of fine tuning is deemed </a:t>
            </a:r>
            <a:r>
              <a:rPr lang="en-US" sz="1000" b="0" kern="1200" smtClean="0">
                <a:solidFill>
                  <a:srgbClr val="000000"/>
                </a:solidFill>
                <a:latin typeface="Times New Roman" charset="0"/>
                <a:ea typeface="ＭＳ Ｐゴシック" charset="0"/>
                <a:cs typeface="+mn-cs"/>
                <a:hlinkClick r:id="rId9"/>
              </a:rPr>
              <a:t>unnatural by many theorists.</a:t>
            </a:r>
          </a:p>
          <a:p>
            <a:r>
              <a:rPr lang="en-US" sz="1000" b="1" kern="1200" smtClean="0">
                <a:solidFill>
                  <a:srgbClr val="000000"/>
                </a:solidFill>
                <a:latin typeface="Times New Roman" charset="0"/>
                <a:ea typeface="ＭＳ Ｐゴシック" charset="0"/>
                <a:cs typeface="+mn-cs"/>
                <a:hlinkClick r:id="rId10"/>
              </a:rPr>
              <a:t>Strong CP problem</a:t>
            </a:r>
            <a:r>
              <a:rPr lang="en-US" sz="1000" b="0" kern="1200" smtClean="0">
                <a:solidFill>
                  <a:srgbClr val="000000"/>
                </a:solidFill>
                <a:latin typeface="Times New Roman" charset="0"/>
                <a:ea typeface="ＭＳ Ｐゴシック" charset="0"/>
                <a:cs typeface="+mn-cs"/>
                <a:hlinkClick r:id="rId10"/>
              </a:rPr>
              <a:t> Theoretically it can be argued that the standard model should contain a term that breaks </a:t>
            </a:r>
            <a:r>
              <a:rPr lang="en-US" sz="1000" b="0" kern="1200" smtClean="0">
                <a:solidFill>
                  <a:srgbClr val="000000"/>
                </a:solidFill>
                <a:latin typeface="Times New Roman" charset="0"/>
                <a:ea typeface="ＭＳ Ｐゴシック" charset="0"/>
                <a:cs typeface="+mn-cs"/>
                <a:hlinkClick r:id="rId11"/>
              </a:rPr>
              <a:t>CP symmetry —relating matter to </a:t>
            </a:r>
            <a:r>
              <a:rPr lang="en-US" sz="1000" b="0" kern="1200" smtClean="0">
                <a:solidFill>
                  <a:srgbClr val="000000"/>
                </a:solidFill>
                <a:latin typeface="Times New Roman" charset="0"/>
                <a:ea typeface="ＭＳ Ｐゴシック" charset="0"/>
                <a:cs typeface="+mn-cs"/>
                <a:hlinkClick r:id="rId12"/>
              </a:rPr>
              <a:t>antimatter— in the </a:t>
            </a:r>
            <a:r>
              <a:rPr lang="en-US" sz="1000" b="0" kern="1200" smtClean="0">
                <a:solidFill>
                  <a:srgbClr val="000000"/>
                </a:solidFill>
                <a:latin typeface="Times New Roman" charset="0"/>
                <a:ea typeface="ＭＳ Ｐゴシック" charset="0"/>
                <a:cs typeface="+mn-cs"/>
                <a:hlinkClick r:id="rId13"/>
              </a:rPr>
              <a:t>strong interaction sector. Experimentally, however, no such violation has been found, implying that the coefficient of this term is very close to zero. This fine tuning is also considered unnatural.</a:t>
            </a:r>
          </a:p>
          <a:p>
            <a:r>
              <a:rPr lang="en-US" sz="1000" b="1" kern="1200" smtClean="0">
                <a:solidFill>
                  <a:srgbClr val="000000"/>
                </a:solidFill>
                <a:latin typeface="Times New Roman" charset="0"/>
                <a:ea typeface="ＭＳ Ｐゴシック" charset="0"/>
                <a:cs typeface="+mn-cs"/>
              </a:rPr>
              <a:t>Number of parameters</a:t>
            </a:r>
            <a:r>
              <a:rPr lang="en-US" sz="1000" b="0" kern="1200" smtClean="0">
                <a:solidFill>
                  <a:srgbClr val="000000"/>
                </a:solidFill>
                <a:latin typeface="Times New Roman" charset="0"/>
                <a:ea typeface="ＭＳ Ｐゴシック" charset="0"/>
                <a:cs typeface="+mn-cs"/>
              </a:rPr>
              <a:t> The standard model depends on 19 numerical parameters. Their values are known from experiment, but the origin of the values is unknown. Some theorists have tried to find relations between different parameters, for example, between the masses of particles in different </a:t>
            </a:r>
            <a:r>
              <a:rPr lang="en-US" sz="1000" b="0" kern="1200" smtClean="0">
                <a:solidFill>
                  <a:srgbClr val="000000"/>
                </a:solidFill>
                <a:latin typeface="Times New Roman" charset="0"/>
                <a:ea typeface="ＭＳ Ｐゴシック" charset="0"/>
                <a:cs typeface="+mn-cs"/>
                <a:hlinkClick r:id="rId14"/>
              </a:rPr>
              <a:t>generations.</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smtClean="0">
                <a:solidFill>
                  <a:srgbClr val="000000"/>
                </a:solidFill>
                <a:latin typeface="Times New Roman" charset="0"/>
                <a:ea typeface="ＭＳ Ｐゴシック" charset="0"/>
                <a:cs typeface="+mn-cs"/>
              </a:rPr>
              <a:t>Most of the particles predicted by the Standard Model have been observed at </a:t>
            </a:r>
            <a:r>
              <a:rPr lang="en-US" sz="1000" kern="1200" smtClean="0">
                <a:solidFill>
                  <a:srgbClr val="000000"/>
                </a:solidFill>
                <a:latin typeface="Times New Roman" charset="0"/>
                <a:ea typeface="ＭＳ Ｐゴシック" charset="0"/>
                <a:cs typeface="+mn-cs"/>
                <a:hlinkClick r:id="rId3"/>
              </a:rPr>
              <a:t>particle colliders. The exception is the </a:t>
            </a:r>
            <a:r>
              <a:rPr lang="en-US" sz="1000" kern="1200" smtClean="0">
                <a:solidFill>
                  <a:srgbClr val="000000"/>
                </a:solidFill>
                <a:latin typeface="Times New Roman" charset="0"/>
                <a:ea typeface="ＭＳ Ｐゴシック" charset="0"/>
                <a:cs typeface="+mn-cs"/>
                <a:hlinkClick r:id="rId4"/>
              </a:rPr>
              <a:t>Higgs boson, which is predicted by the Standard Model's explanation of the </a:t>
            </a:r>
            <a:r>
              <a:rPr lang="en-US" sz="1000" kern="1200" smtClean="0">
                <a:solidFill>
                  <a:srgbClr val="000000"/>
                </a:solidFill>
                <a:latin typeface="Times New Roman" charset="0"/>
                <a:ea typeface="ＭＳ Ｐゴシック" charset="0"/>
                <a:cs typeface="+mn-cs"/>
                <a:hlinkClick r:id="rId5"/>
              </a:rPr>
              <a:t>Higgs mechanism that describes how the weak SU(2) gauge symmetry is broken and how fundamental particles obtain mass. Experimental searches have determined that if the Standard Model is correct and the Higgs boson exists, then it most likely has a mass between 114 </a:t>
            </a:r>
            <a:r>
              <a:rPr lang="en-US" sz="1000" kern="1200" smtClean="0">
                <a:solidFill>
                  <a:srgbClr val="000000"/>
                </a:solidFill>
                <a:latin typeface="Times New Roman" charset="0"/>
                <a:ea typeface="ＭＳ Ｐゴシック" charset="0"/>
                <a:cs typeface="+mn-cs"/>
                <a:hlinkClick r:id="rId6"/>
              </a:rPr>
              <a:t>GeV/</a:t>
            </a:r>
            <a:r>
              <a:rPr lang="en-US" sz="1000" i="1" kern="1200" smtClean="0">
                <a:solidFill>
                  <a:srgbClr val="000000"/>
                </a:solidFill>
                <a:latin typeface="Times New Roman" charset="0"/>
                <a:ea typeface="ＭＳ Ｐゴシック" charset="0"/>
                <a:cs typeface="+mn-cs"/>
                <a:hlinkClick r:id="rId6"/>
              </a:rPr>
              <a:t>c</a:t>
            </a:r>
            <a:r>
              <a:rPr lang="en-US" sz="1000" i="0" kern="1200" baseline="30000" smtClean="0">
                <a:solidFill>
                  <a:srgbClr val="000000"/>
                </a:solidFill>
                <a:latin typeface="Times New Roman" charset="0"/>
                <a:ea typeface="ＭＳ Ｐゴシック" charset="0"/>
                <a:cs typeface="+mn-cs"/>
                <a:hlinkClick r:id="rId6"/>
              </a:rPr>
              <a:t>2 and 157 GeV/</a:t>
            </a:r>
            <a:r>
              <a:rPr lang="en-US" sz="1000" i="1" kern="1200" baseline="30000" smtClean="0">
                <a:solidFill>
                  <a:srgbClr val="000000"/>
                </a:solidFill>
                <a:latin typeface="Times New Roman" charset="0"/>
                <a:ea typeface="ＭＳ Ｐゴシック" charset="0"/>
                <a:cs typeface="+mn-cs"/>
                <a:hlinkClick r:id="rId6"/>
              </a:rPr>
              <a:t>c</a:t>
            </a:r>
            <a:r>
              <a:rPr lang="en-US" sz="1000" i="0" kern="1200" baseline="30000" smtClean="0">
                <a:solidFill>
                  <a:srgbClr val="000000"/>
                </a:solidFill>
                <a:latin typeface="Times New Roman" charset="0"/>
                <a:ea typeface="ＭＳ Ｐゴシック" charset="0"/>
                <a:cs typeface="+mn-cs"/>
                <a:hlinkClick r:id="rId6"/>
              </a:rPr>
              <a:t>2,[3] although simple extensions to the Standard Model allow for a mass between 185 GeV/</a:t>
            </a:r>
            <a:r>
              <a:rPr lang="en-US" sz="1000" i="1" kern="1200" baseline="30000" smtClean="0">
                <a:solidFill>
                  <a:srgbClr val="000000"/>
                </a:solidFill>
                <a:latin typeface="Times New Roman" charset="0"/>
                <a:ea typeface="ＭＳ Ｐゴシック" charset="0"/>
                <a:cs typeface="+mn-cs"/>
                <a:hlinkClick r:id="rId6"/>
              </a:rPr>
              <a:t>c</a:t>
            </a:r>
            <a:r>
              <a:rPr lang="en-US" sz="1000" i="0" kern="1200" baseline="30000" smtClean="0">
                <a:solidFill>
                  <a:srgbClr val="000000"/>
                </a:solidFill>
                <a:latin typeface="Times New Roman" charset="0"/>
                <a:ea typeface="ＭＳ Ｐゴシック" charset="0"/>
                <a:cs typeface="+mn-cs"/>
                <a:hlinkClick r:id="rId6"/>
              </a:rPr>
              <a:t>2 and about 250 GeV/</a:t>
            </a:r>
            <a:r>
              <a:rPr lang="en-US" sz="1000" i="1" kern="1200" baseline="30000" smtClean="0">
                <a:solidFill>
                  <a:srgbClr val="000000"/>
                </a:solidFill>
                <a:latin typeface="Times New Roman" charset="0"/>
                <a:ea typeface="ＭＳ Ｐゴシック" charset="0"/>
                <a:cs typeface="+mn-cs"/>
                <a:hlinkClick r:id="rId6"/>
              </a:rPr>
              <a:t>c</a:t>
            </a:r>
            <a:r>
              <a:rPr lang="en-US" sz="1000" i="0" kern="1200" baseline="30000" smtClean="0">
                <a:solidFill>
                  <a:srgbClr val="000000"/>
                </a:solidFill>
                <a:latin typeface="Times New Roman" charset="0"/>
                <a:ea typeface="ＭＳ Ｐゴシック" charset="0"/>
                <a:cs typeface="+mn-cs"/>
                <a:hlinkClick r:id="rId6"/>
              </a:rPr>
              <a:t>2. If the Higgs boson exists, experiments at the </a:t>
            </a:r>
            <a:r>
              <a:rPr lang="en-US" sz="1000" i="0" kern="1200" baseline="30000" smtClean="0">
                <a:solidFill>
                  <a:srgbClr val="000000"/>
                </a:solidFill>
                <a:latin typeface="Times New Roman" charset="0"/>
                <a:ea typeface="ＭＳ Ｐゴシック" charset="0"/>
                <a:cs typeface="+mn-cs"/>
                <a:hlinkClick r:id="rId7"/>
              </a:rPr>
              <a:t>CERN </a:t>
            </a:r>
            <a:r>
              <a:rPr lang="en-US" sz="1000" i="0" kern="1200" baseline="30000" smtClean="0">
                <a:solidFill>
                  <a:srgbClr val="000000"/>
                </a:solidFill>
                <a:latin typeface="Times New Roman" charset="0"/>
                <a:ea typeface="ＭＳ Ｐゴシック" charset="0"/>
                <a:cs typeface="+mn-cs"/>
                <a:hlinkClick r:id="rId8"/>
              </a:rPr>
              <a:t>Large Hadron Collider should find it; if the Higgs boson is not found at the LHC, then SU(2) breaking and mass generation must involve physics beyond the Standard Model.</a:t>
            </a:r>
            <a:endParaRPr lang="en-US"/>
          </a:p>
        </p:txBody>
      </p:sp>
    </p:spTree>
    <p:extLst>
      <p:ext uri="{BB962C8B-B14F-4D97-AF65-F5344CB8AC3E}">
        <p14:creationId xmlns:p14="http://schemas.microsoft.com/office/powerpoint/2010/main" val="90407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smtClean="0">
                <a:solidFill>
                  <a:srgbClr val="000000"/>
                </a:solidFill>
                <a:latin typeface="Times New Roman" charset="0"/>
                <a:ea typeface="ＭＳ Ｐゴシック" charset="0"/>
                <a:cs typeface="+mn-cs"/>
              </a:rPr>
              <a:t>A supersymmetry relating </a:t>
            </a:r>
            <a:r>
              <a:rPr lang="en-US" sz="1000" kern="1200" smtClean="0">
                <a:solidFill>
                  <a:srgbClr val="000000"/>
                </a:solidFill>
                <a:latin typeface="Times New Roman" charset="0"/>
                <a:ea typeface="ＭＳ Ｐゴシック" charset="0"/>
                <a:cs typeface="+mn-cs"/>
                <a:hlinkClick r:id="rId3"/>
              </a:rPr>
              <a:t>mesons and </a:t>
            </a:r>
            <a:r>
              <a:rPr lang="en-US" sz="1000" kern="1200" smtClean="0">
                <a:solidFill>
                  <a:srgbClr val="000000"/>
                </a:solidFill>
                <a:latin typeface="Times New Roman" charset="0"/>
                <a:ea typeface="ＭＳ Ｐゴシック" charset="0"/>
                <a:cs typeface="+mn-cs"/>
                <a:hlinkClick r:id="rId4"/>
              </a:rPr>
              <a:t>baryons was first proposed, in the context of hadronic physics, by </a:t>
            </a:r>
            <a:r>
              <a:rPr lang="en-US" sz="1000" kern="1200" smtClean="0">
                <a:solidFill>
                  <a:srgbClr val="000000"/>
                </a:solidFill>
                <a:latin typeface="Times New Roman" charset="0"/>
                <a:ea typeface="ＭＳ Ｐゴシック" charset="0"/>
                <a:cs typeface="+mn-cs"/>
                <a:hlinkClick r:id="rId5"/>
              </a:rPr>
              <a:t>Hironari Miyazawa in 1966, but his work was ignored at the time.[6][7][8][9] In the early 1970s, J. L. Gervais and </a:t>
            </a:r>
            <a:r>
              <a:rPr lang="en-US" sz="1000" kern="1200" smtClean="0">
                <a:solidFill>
                  <a:srgbClr val="000000"/>
                </a:solidFill>
                <a:latin typeface="Times New Roman" charset="0"/>
                <a:ea typeface="ＭＳ Ｐゴシック" charset="0"/>
                <a:cs typeface="+mn-cs"/>
                <a:hlinkClick r:id="rId6"/>
              </a:rPr>
              <a:t>B. Sakita (in 1971), Yu. A. Golfand and E.P. Likhtman (also in 1971), D.V. Volkov and V.P. Akulov (in 1972) and </a:t>
            </a:r>
            <a:r>
              <a:rPr lang="en-US" sz="1000" kern="1200" smtClean="0">
                <a:solidFill>
                  <a:srgbClr val="000000"/>
                </a:solidFill>
                <a:latin typeface="Times New Roman" charset="0"/>
                <a:ea typeface="ＭＳ Ｐゴシック" charset="0"/>
                <a:cs typeface="+mn-cs"/>
                <a:hlinkClick r:id="rId7"/>
              </a:rPr>
              <a:t>J. Wess and </a:t>
            </a:r>
            <a:r>
              <a:rPr lang="en-US" sz="1000" kern="1200" smtClean="0">
                <a:solidFill>
                  <a:srgbClr val="000000"/>
                </a:solidFill>
                <a:latin typeface="Times New Roman" charset="0"/>
                <a:ea typeface="ＭＳ Ｐゴシック" charset="0"/>
                <a:cs typeface="+mn-cs"/>
                <a:hlinkClick r:id="rId8"/>
              </a:rPr>
              <a:t>B. Zumino (in 1974) independently rediscovered supersymmetry, a radically new type of symmetry of spacetime and fundamental fields, which establishes a relationship between elementary particles of different quantum nature, bosons and fermions, and unifies spacetime and internal symmetries of the microscopic world. Supersymmetry first</a:t>
            </a:r>
            <a:r>
              <a:rPr lang="en-US" sz="1000" kern="1200" baseline="30000" smtClean="0">
                <a:solidFill>
                  <a:srgbClr val="000000"/>
                </a:solidFill>
                <a:latin typeface="Times New Roman" charset="0"/>
                <a:ea typeface="ＭＳ Ｐゴシック" charset="0"/>
                <a:cs typeface="+mn-cs"/>
                <a:hlinkClick r:id="rId8"/>
              </a:rPr>
              <a:t>[</a:t>
            </a:r>
            <a:r>
              <a:rPr lang="en-US" sz="1000" i="1" kern="1200" baseline="0" smtClean="0">
                <a:solidFill>
                  <a:srgbClr val="000000"/>
                </a:solidFill>
                <a:latin typeface="Times New Roman" charset="0"/>
                <a:ea typeface="ＭＳ Ｐゴシック" charset="0"/>
                <a:cs typeface="+mn-cs"/>
                <a:hlinkClick r:id="rId9"/>
              </a:rPr>
              <a:t>clarification needed</a:t>
            </a:r>
            <a:r>
              <a:rPr lang="en-US" sz="1000" i="1" kern="1200" baseline="30000" smtClean="0">
                <a:solidFill>
                  <a:srgbClr val="000000"/>
                </a:solidFill>
                <a:latin typeface="Times New Roman" charset="0"/>
                <a:ea typeface="ＭＳ Ｐゴシック" charset="0"/>
                <a:cs typeface="+mn-cs"/>
                <a:hlinkClick r:id="rId9"/>
              </a:rPr>
              <a:t>]</a:t>
            </a:r>
            <a:r>
              <a:rPr lang="en-US" sz="1000" i="1" kern="1200" baseline="0" smtClean="0">
                <a:solidFill>
                  <a:srgbClr val="000000"/>
                </a:solidFill>
                <a:latin typeface="Times New Roman" charset="0"/>
                <a:ea typeface="ＭＳ Ｐゴシック" charset="0"/>
                <a:cs typeface="+mn-cs"/>
                <a:hlinkClick r:id="rId9"/>
              </a:rPr>
              <a:t> arose in 1971 in the context of an early version of </a:t>
            </a:r>
            <a:r>
              <a:rPr lang="en-US" sz="1000" i="1" kern="1200" baseline="0" smtClean="0">
                <a:solidFill>
                  <a:srgbClr val="000000"/>
                </a:solidFill>
                <a:latin typeface="Times New Roman" charset="0"/>
                <a:ea typeface="ＭＳ Ｐゴシック" charset="0"/>
                <a:cs typeface="+mn-cs"/>
                <a:hlinkClick r:id="rId10"/>
              </a:rPr>
              <a:t>string theory by </a:t>
            </a:r>
            <a:r>
              <a:rPr lang="en-US" sz="1000" i="1" kern="1200" baseline="0" smtClean="0">
                <a:solidFill>
                  <a:srgbClr val="000000"/>
                </a:solidFill>
                <a:latin typeface="Times New Roman" charset="0"/>
                <a:ea typeface="ＭＳ Ｐゴシック" charset="0"/>
                <a:cs typeface="+mn-cs"/>
                <a:hlinkClick r:id="rId11"/>
              </a:rPr>
              <a:t>Pierre Ramond, </a:t>
            </a:r>
            <a:r>
              <a:rPr lang="en-US" sz="1000" i="1" kern="1200" baseline="0" smtClean="0">
                <a:solidFill>
                  <a:srgbClr val="000000"/>
                </a:solidFill>
                <a:latin typeface="Times New Roman" charset="0"/>
                <a:ea typeface="ＭＳ Ｐゴシック" charset="0"/>
                <a:cs typeface="+mn-cs"/>
                <a:hlinkClick r:id="rId12"/>
              </a:rPr>
              <a:t>John H. Schwarz and </a:t>
            </a:r>
            <a:r>
              <a:rPr lang="en-US" sz="1000" i="1" kern="1200" baseline="0" smtClean="0">
                <a:solidFill>
                  <a:srgbClr val="000000"/>
                </a:solidFill>
                <a:latin typeface="Times New Roman" charset="0"/>
                <a:ea typeface="ＭＳ Ｐゴシック" charset="0"/>
                <a:cs typeface="+mn-cs"/>
                <a:hlinkClick r:id="rId13"/>
              </a:rPr>
              <a:t>Andre Neveu, but the mathematical structure of supersymmetry has subsequently been applied successfully to other areas of physics; firstly by Wess, Zumino, and </a:t>
            </a:r>
            <a:r>
              <a:rPr lang="en-US" sz="1000" i="1" kern="1200" baseline="0" smtClean="0">
                <a:solidFill>
                  <a:srgbClr val="000000"/>
                </a:solidFill>
                <a:latin typeface="Times New Roman" charset="0"/>
                <a:ea typeface="ＭＳ Ｐゴシック" charset="0"/>
                <a:cs typeface="+mn-cs"/>
                <a:hlinkClick r:id="rId14"/>
              </a:rPr>
              <a:t>Abdus Salam and their fellow researchers to particle physics, and later to a variety of fields, ranging from </a:t>
            </a:r>
            <a:r>
              <a:rPr lang="en-US" sz="1000" i="1" kern="1200" baseline="0" smtClean="0">
                <a:solidFill>
                  <a:srgbClr val="000000"/>
                </a:solidFill>
                <a:latin typeface="Times New Roman" charset="0"/>
                <a:ea typeface="ＭＳ Ｐゴシック" charset="0"/>
                <a:cs typeface="+mn-cs"/>
                <a:hlinkClick r:id="rId15"/>
              </a:rPr>
              <a:t>quantum mechanics to </a:t>
            </a:r>
            <a:r>
              <a:rPr lang="en-US" sz="1000" i="1" kern="1200" baseline="0" smtClean="0">
                <a:solidFill>
                  <a:srgbClr val="000000"/>
                </a:solidFill>
                <a:latin typeface="Times New Roman" charset="0"/>
                <a:ea typeface="ＭＳ Ｐゴシック" charset="0"/>
                <a:cs typeface="+mn-cs"/>
                <a:hlinkClick r:id="rId16"/>
              </a:rPr>
              <a:t>statistical physics. It remains a vital part of many proposed theories of physics.</a:t>
            </a:r>
          </a:p>
          <a:p>
            <a:r>
              <a:rPr lang="en-US" sz="1000" kern="1200" baseline="0" smtClean="0">
                <a:solidFill>
                  <a:srgbClr val="000000"/>
                </a:solidFill>
                <a:latin typeface="Times New Roman" charset="0"/>
                <a:ea typeface="ＭＳ Ｐゴシック" charset="0"/>
                <a:cs typeface="+mn-cs"/>
              </a:rPr>
              <a:t>The first realistic supersymmetric version of the Standard Model was proposed in 1981 by </a:t>
            </a:r>
            <a:r>
              <a:rPr lang="en-US" sz="1000" kern="1200" baseline="0" smtClean="0">
                <a:solidFill>
                  <a:srgbClr val="000000"/>
                </a:solidFill>
                <a:latin typeface="Times New Roman" charset="0"/>
                <a:ea typeface="ＭＳ Ｐゴシック" charset="0"/>
                <a:cs typeface="+mn-cs"/>
                <a:hlinkClick r:id="rId17"/>
              </a:rPr>
              <a:t>Howard Georgi and </a:t>
            </a:r>
            <a:r>
              <a:rPr lang="en-US" sz="1000" kern="1200" baseline="0" smtClean="0">
                <a:solidFill>
                  <a:srgbClr val="000000"/>
                </a:solidFill>
                <a:latin typeface="Times New Roman" charset="0"/>
                <a:ea typeface="ＭＳ Ｐゴシック" charset="0"/>
                <a:cs typeface="+mn-cs"/>
                <a:hlinkClick r:id="rId18"/>
              </a:rPr>
              <a:t>Savas Dimopoulos and is called the </a:t>
            </a:r>
            <a:r>
              <a:rPr lang="en-US" sz="1000" kern="1200" baseline="0" smtClean="0">
                <a:solidFill>
                  <a:srgbClr val="000000"/>
                </a:solidFill>
                <a:latin typeface="Times New Roman" charset="0"/>
                <a:ea typeface="ＭＳ Ｐゴシック" charset="0"/>
                <a:cs typeface="+mn-cs"/>
                <a:hlinkClick r:id="rId19"/>
              </a:rPr>
              <a:t>Minimal Supersymmetric Standard Model or MSSM for short. It was proposed to solve the </a:t>
            </a:r>
            <a:r>
              <a:rPr lang="en-US" sz="1000" kern="1200" baseline="0" smtClean="0">
                <a:solidFill>
                  <a:srgbClr val="000000"/>
                </a:solidFill>
                <a:latin typeface="Times New Roman" charset="0"/>
                <a:ea typeface="ＭＳ Ｐゴシック" charset="0"/>
                <a:cs typeface="+mn-cs"/>
                <a:hlinkClick r:id="rId20"/>
              </a:rPr>
              <a:t>hierarchy problem and predicts superpartners with masses between 100 GeV and 1 TeV. As of 2009 there is no irrefutable experimental evidence that supersymmetry is a symmetry of nature</a:t>
            </a:r>
            <a:r>
              <a:rPr lang="en-US" sz="1000" kern="1200" baseline="30000" smtClean="0">
                <a:solidFill>
                  <a:srgbClr val="000000"/>
                </a:solidFill>
                <a:latin typeface="Times New Roman" charset="0"/>
                <a:ea typeface="ＭＳ Ｐゴシック" charset="0"/>
                <a:cs typeface="+mn-cs"/>
                <a:hlinkClick r:id="rId20"/>
              </a:rPr>
              <a:t>[</a:t>
            </a:r>
            <a:r>
              <a:rPr lang="en-US" sz="1000" i="1" kern="1200" baseline="0" smtClean="0">
                <a:solidFill>
                  <a:srgbClr val="000000"/>
                </a:solidFill>
                <a:latin typeface="Times New Roman" charset="0"/>
                <a:ea typeface="ＭＳ Ｐゴシック" charset="0"/>
                <a:cs typeface="+mn-cs"/>
                <a:hlinkClick r:id="rId21"/>
              </a:rPr>
              <a:t>citation needed</a:t>
            </a:r>
            <a:r>
              <a:rPr lang="en-US" sz="1000" i="1" kern="1200" baseline="30000" smtClean="0">
                <a:solidFill>
                  <a:srgbClr val="000000"/>
                </a:solidFill>
                <a:latin typeface="Times New Roman" charset="0"/>
                <a:ea typeface="ＭＳ Ｐゴシック" charset="0"/>
                <a:cs typeface="+mn-cs"/>
                <a:hlinkClick r:id="rId21"/>
              </a:rPr>
              <a:t>]</a:t>
            </a:r>
            <a:r>
              <a:rPr lang="en-US" sz="1000" i="1" kern="1200" baseline="0" smtClean="0">
                <a:solidFill>
                  <a:srgbClr val="000000"/>
                </a:solidFill>
                <a:latin typeface="Times New Roman" charset="0"/>
                <a:ea typeface="ＭＳ Ｐゴシック" charset="0"/>
                <a:cs typeface="+mn-cs"/>
                <a:hlinkClick r:id="rId21"/>
              </a:rPr>
              <a:t>. Since 2010 the </a:t>
            </a:r>
            <a:r>
              <a:rPr lang="en-US" sz="1000" i="1" kern="1200" baseline="0" smtClean="0">
                <a:solidFill>
                  <a:srgbClr val="000000"/>
                </a:solidFill>
                <a:latin typeface="Times New Roman" charset="0"/>
                <a:ea typeface="ＭＳ Ｐゴシック" charset="0"/>
                <a:cs typeface="+mn-cs"/>
                <a:hlinkClick r:id="rId22"/>
              </a:rPr>
              <a:t>Large Hadron Collider at </a:t>
            </a:r>
            <a:r>
              <a:rPr lang="en-US" sz="1000" i="1" kern="1200" baseline="0" smtClean="0">
                <a:solidFill>
                  <a:srgbClr val="000000"/>
                </a:solidFill>
                <a:latin typeface="Times New Roman" charset="0"/>
                <a:ea typeface="ＭＳ Ｐゴシック" charset="0"/>
                <a:cs typeface="+mn-cs"/>
                <a:hlinkClick r:id="rId23"/>
              </a:rPr>
              <a:t>CERN is producing the world's highest energy collisions and offers the best chance at discovering superparticles for the foreseeable future. Recently </a:t>
            </a:r>
            <a:r>
              <a:rPr lang="en-US" sz="1000" i="1" kern="1200" baseline="0" smtClean="0">
                <a:solidFill>
                  <a:srgbClr val="000000"/>
                </a:solidFill>
                <a:latin typeface="Times New Roman" charset="0"/>
                <a:ea typeface="ＭＳ Ｐゴシック" charset="0"/>
                <a:cs typeface="+mn-cs"/>
                <a:hlinkClick r:id="rId24"/>
              </a:rPr>
              <a:t>prediction markets like </a:t>
            </a:r>
            <a:r>
              <a:rPr lang="en-US" sz="1000" i="1" kern="1200" baseline="0" smtClean="0">
                <a:solidFill>
                  <a:srgbClr val="000000"/>
                </a:solidFill>
                <a:latin typeface="Times New Roman" charset="0"/>
                <a:ea typeface="ＭＳ Ｐゴシック" charset="0"/>
                <a:cs typeface="+mn-cs"/>
                <a:hlinkClick r:id="rId25"/>
              </a:rPr>
              <a:t>intrade offered scientific contracts that give estimates for that probability.</a:t>
            </a:r>
            <a:endParaRPr lang="en-US"/>
          </a:p>
        </p:txBody>
      </p:sp>
    </p:spTree>
    <p:extLst>
      <p:ext uri="{BB962C8B-B14F-4D97-AF65-F5344CB8AC3E}">
        <p14:creationId xmlns:p14="http://schemas.microsoft.com/office/powerpoint/2010/main" val="142941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5166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48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1598" y="152402"/>
            <a:ext cx="2201333" cy="6467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7598" y="152402"/>
            <a:ext cx="6438900" cy="6467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267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50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3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en-US" smtClean="0"/>
              <a:t>Click to edit Master text styles</a:t>
            </a:r>
          </a:p>
        </p:txBody>
      </p:sp>
    </p:spTree>
    <p:extLst>
      <p:ext uri="{BB962C8B-B14F-4D97-AF65-F5344CB8AC3E}">
        <p14:creationId xmlns:p14="http://schemas.microsoft.com/office/powerpoint/2010/main" val="311787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7601" y="1601791"/>
            <a:ext cx="4241006" cy="5018087"/>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707" y="1601791"/>
            <a:ext cx="4241006" cy="5018087"/>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39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4"/>
            <a:ext cx="4376870" cy="639763"/>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3" y="1535114"/>
            <a:ext cx="4378590" cy="639763"/>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439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149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82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1"/>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872971" y="273054"/>
            <a:ext cx="5537729" cy="5853113"/>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smtClean="0"/>
              <a:t>Click to edit Master text styles</a:t>
            </a:r>
          </a:p>
        </p:txBody>
      </p:sp>
    </p:spTree>
    <p:extLst>
      <p:ext uri="{BB962C8B-B14F-4D97-AF65-F5344CB8AC3E}">
        <p14:creationId xmlns:p14="http://schemas.microsoft.com/office/powerpoint/2010/main" val="137544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endParaRPr lang="en-US"/>
          </a:p>
        </p:txBody>
      </p:sp>
      <p:sp>
        <p:nvSpPr>
          <p:cNvPr id="4" name="Text Placeholder 3"/>
          <p:cNvSpPr>
            <a:spLocks noGrp="1"/>
          </p:cNvSpPr>
          <p:nvPr>
            <p:ph type="body" sz="half" idx="2"/>
          </p:nvPr>
        </p:nvSpPr>
        <p:spPr>
          <a:xfrm>
            <a:off x="1941645" y="5367339"/>
            <a:ext cx="5943600" cy="804863"/>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smtClean="0"/>
              <a:t>Click to edit Master text styles</a:t>
            </a:r>
          </a:p>
        </p:txBody>
      </p:sp>
    </p:spTree>
    <p:extLst>
      <p:ext uri="{BB962C8B-B14F-4D97-AF65-F5344CB8AC3E}">
        <p14:creationId xmlns:p14="http://schemas.microsoft.com/office/powerpoint/2010/main" val="283719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444628" y="152403"/>
            <a:ext cx="8038306"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74997" tIns="38998" rIns="74997" bIns="38998"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77598" y="1601791"/>
            <a:ext cx="8647113" cy="5018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38998" rIns="0" bIns="38998"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Line 3"/>
          <p:cNvSpPr>
            <a:spLocks noChangeShapeType="1"/>
          </p:cNvSpPr>
          <p:nvPr/>
        </p:nvSpPr>
        <p:spPr bwMode="auto">
          <a:xfrm>
            <a:off x="1456667" y="1143001"/>
            <a:ext cx="5080265" cy="1588"/>
          </a:xfrm>
          <a:prstGeom prst="line">
            <a:avLst/>
          </a:prstGeom>
          <a:noFill/>
          <a:ln w="572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76197" tIns="38098" rIns="76197" bIns="38098"/>
          <a:lstStyle/>
          <a:p>
            <a:endParaRPr lang="en-US"/>
          </a:p>
        </p:txBody>
      </p:sp>
      <p:sp>
        <p:nvSpPr>
          <p:cNvPr id="1028" name="Text Box 4"/>
          <p:cNvSpPr txBox="1">
            <a:spLocks noChangeArrowheads="1"/>
          </p:cNvSpPr>
          <p:nvPr/>
        </p:nvSpPr>
        <p:spPr bwMode="auto">
          <a:xfrm>
            <a:off x="9209486" y="6583364"/>
            <a:ext cx="308190" cy="232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4997" tIns="38998" rIns="74997" bIns="38998">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5pPr>
            <a:lvl6pPr marL="2514600" indent="-228600" algn="ctr"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6pPr>
            <a:lvl7pPr marL="2971800" indent="-228600" algn="ctr"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7pPr>
            <a:lvl8pPr marL="3429000" indent="-228600" algn="ctr"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8pPr>
            <a:lvl9pPr marL="3886200" indent="-228600" algn="ctr"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9pPr>
          </a:lstStyle>
          <a:p>
            <a:pPr algn="l">
              <a:spcBef>
                <a:spcPts val="625"/>
              </a:spcBef>
              <a:buClrTx/>
              <a:buFontTx/>
              <a:buNone/>
            </a:pPr>
            <a:fld id="{78224814-91EF-9C4C-84F2-F59F5C9A22B2}" type="slidenum">
              <a:rPr lang="en-US" sz="1000" b="1">
                <a:solidFill>
                  <a:srgbClr val="3333CC"/>
                </a:solidFill>
              </a:rPr>
              <a:pPr algn="l">
                <a:spcBef>
                  <a:spcPts val="625"/>
                </a:spcBef>
                <a:buClrTx/>
                <a:buFontTx/>
                <a:buNone/>
              </a:pPr>
              <a:t>‹#›</a:t>
            </a:fld>
            <a:endParaRPr lang="en-US" sz="1000" b="1">
              <a:solidFill>
                <a:srgbClr val="3333CC"/>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l" defTabSz="380985" rtl="0" eaLnBrk="0" fontAlgn="base" hangingPunct="0">
        <a:spcBef>
          <a:spcPct val="0"/>
        </a:spcBef>
        <a:spcAft>
          <a:spcPct val="0"/>
        </a:spcAft>
        <a:buClr>
          <a:srgbClr val="000000"/>
        </a:buClr>
        <a:buSzPct val="100000"/>
        <a:buFont typeface="Times New Roman" charset="0"/>
        <a:defRPr sz="2300">
          <a:solidFill>
            <a:srgbClr val="000000"/>
          </a:solidFill>
          <a:latin typeface="+mj-lt"/>
          <a:ea typeface="+mj-ea"/>
          <a:cs typeface="+mj-cs"/>
        </a:defRPr>
      </a:lvl1pPr>
      <a:lvl2pPr marL="619100" indent="-238115" algn="l" defTabSz="380985" rtl="0" eaLnBrk="0" fontAlgn="base" hangingPunct="0">
        <a:spcBef>
          <a:spcPct val="0"/>
        </a:spcBef>
        <a:spcAft>
          <a:spcPct val="0"/>
        </a:spcAft>
        <a:buClr>
          <a:srgbClr val="000000"/>
        </a:buClr>
        <a:buSzPct val="100000"/>
        <a:buFont typeface="Times New Roman" charset="0"/>
        <a:defRPr sz="2300">
          <a:solidFill>
            <a:srgbClr val="000000"/>
          </a:solidFill>
          <a:latin typeface="Helvetica Neue Light" charset="0"/>
          <a:ea typeface="ＭＳ Ｐゴシック" charset="0"/>
          <a:cs typeface="ＭＳ Ｐゴシック" charset="0"/>
        </a:defRPr>
      </a:lvl2pPr>
      <a:lvl3pPr marL="952462" indent="-190492" algn="l" defTabSz="380985" rtl="0" eaLnBrk="0" fontAlgn="base" hangingPunct="0">
        <a:spcBef>
          <a:spcPct val="0"/>
        </a:spcBef>
        <a:spcAft>
          <a:spcPct val="0"/>
        </a:spcAft>
        <a:buClr>
          <a:srgbClr val="000000"/>
        </a:buClr>
        <a:buSzPct val="100000"/>
        <a:buFont typeface="Times New Roman" charset="0"/>
        <a:defRPr sz="2300">
          <a:solidFill>
            <a:srgbClr val="000000"/>
          </a:solidFill>
          <a:latin typeface="Helvetica Neue Light" charset="0"/>
          <a:ea typeface="ＭＳ Ｐゴシック" charset="0"/>
          <a:cs typeface="ＭＳ Ｐゴシック" charset="0"/>
        </a:defRPr>
      </a:lvl3pPr>
      <a:lvl4pPr marL="1333447" indent="-190492" algn="l" defTabSz="380985" rtl="0" eaLnBrk="0" fontAlgn="base" hangingPunct="0">
        <a:spcBef>
          <a:spcPct val="0"/>
        </a:spcBef>
        <a:spcAft>
          <a:spcPct val="0"/>
        </a:spcAft>
        <a:buClr>
          <a:srgbClr val="000000"/>
        </a:buClr>
        <a:buSzPct val="100000"/>
        <a:buFont typeface="Times New Roman" charset="0"/>
        <a:defRPr sz="2300">
          <a:solidFill>
            <a:srgbClr val="000000"/>
          </a:solidFill>
          <a:latin typeface="Helvetica Neue Light" charset="0"/>
          <a:ea typeface="ＭＳ Ｐゴシック" charset="0"/>
          <a:cs typeface="ＭＳ Ｐゴシック" charset="0"/>
        </a:defRPr>
      </a:lvl4pPr>
      <a:lvl5pPr marL="1714431" indent="-190492" algn="l" defTabSz="380985" rtl="0" eaLnBrk="0" fontAlgn="base" hangingPunct="0">
        <a:spcBef>
          <a:spcPct val="0"/>
        </a:spcBef>
        <a:spcAft>
          <a:spcPct val="0"/>
        </a:spcAft>
        <a:buClr>
          <a:srgbClr val="000000"/>
        </a:buClr>
        <a:buSzPct val="100000"/>
        <a:buFont typeface="Times New Roman" charset="0"/>
        <a:defRPr sz="2300">
          <a:solidFill>
            <a:srgbClr val="000000"/>
          </a:solidFill>
          <a:latin typeface="Helvetica Neue Light" charset="0"/>
          <a:ea typeface="ＭＳ Ｐゴシック" charset="0"/>
          <a:cs typeface="ＭＳ Ｐゴシック" charset="0"/>
        </a:defRPr>
      </a:lvl5pPr>
      <a:lvl6pPr marL="2095416" indent="-190492" algn="l" defTabSz="380985" rtl="0" eaLnBrk="0" fontAlgn="base" hangingPunct="0">
        <a:spcBef>
          <a:spcPct val="0"/>
        </a:spcBef>
        <a:spcAft>
          <a:spcPct val="0"/>
        </a:spcAft>
        <a:buClr>
          <a:srgbClr val="000000"/>
        </a:buClr>
        <a:buSzPct val="100000"/>
        <a:buFont typeface="Times New Roman" charset="0"/>
        <a:defRPr sz="2300">
          <a:solidFill>
            <a:srgbClr val="000000"/>
          </a:solidFill>
          <a:latin typeface="Helvetica Neue Light" charset="0"/>
          <a:ea typeface="ＭＳ Ｐゴシック" charset="0"/>
          <a:cs typeface="ＭＳ Ｐゴシック" charset="0"/>
        </a:defRPr>
      </a:lvl6pPr>
      <a:lvl7pPr marL="2476401" indent="-190492" algn="l" defTabSz="380985" rtl="0" eaLnBrk="0" fontAlgn="base" hangingPunct="0">
        <a:spcBef>
          <a:spcPct val="0"/>
        </a:spcBef>
        <a:spcAft>
          <a:spcPct val="0"/>
        </a:spcAft>
        <a:buClr>
          <a:srgbClr val="000000"/>
        </a:buClr>
        <a:buSzPct val="100000"/>
        <a:buFont typeface="Times New Roman" charset="0"/>
        <a:defRPr sz="2300">
          <a:solidFill>
            <a:srgbClr val="000000"/>
          </a:solidFill>
          <a:latin typeface="Helvetica Neue Light" charset="0"/>
          <a:ea typeface="ＭＳ Ｐゴシック" charset="0"/>
          <a:cs typeface="ＭＳ Ｐゴシック" charset="0"/>
        </a:defRPr>
      </a:lvl7pPr>
      <a:lvl8pPr marL="2857386" indent="-190492" algn="l" defTabSz="380985" rtl="0" eaLnBrk="0" fontAlgn="base" hangingPunct="0">
        <a:spcBef>
          <a:spcPct val="0"/>
        </a:spcBef>
        <a:spcAft>
          <a:spcPct val="0"/>
        </a:spcAft>
        <a:buClr>
          <a:srgbClr val="000000"/>
        </a:buClr>
        <a:buSzPct val="100000"/>
        <a:buFont typeface="Times New Roman" charset="0"/>
        <a:defRPr sz="2300">
          <a:solidFill>
            <a:srgbClr val="000000"/>
          </a:solidFill>
          <a:latin typeface="Helvetica Neue Light" charset="0"/>
          <a:ea typeface="ＭＳ Ｐゴシック" charset="0"/>
          <a:cs typeface="ＭＳ Ｐゴシック" charset="0"/>
        </a:defRPr>
      </a:lvl8pPr>
      <a:lvl9pPr marL="3238370" indent="-190492" algn="l" defTabSz="380985" rtl="0" eaLnBrk="0" fontAlgn="base" hangingPunct="0">
        <a:spcBef>
          <a:spcPct val="0"/>
        </a:spcBef>
        <a:spcAft>
          <a:spcPct val="0"/>
        </a:spcAft>
        <a:buClr>
          <a:srgbClr val="000000"/>
        </a:buClr>
        <a:buSzPct val="100000"/>
        <a:buFont typeface="Times New Roman" charset="0"/>
        <a:defRPr sz="2300">
          <a:solidFill>
            <a:srgbClr val="000000"/>
          </a:solidFill>
          <a:latin typeface="Helvetica Neue Light" charset="0"/>
          <a:ea typeface="ＭＳ Ｐゴシック" charset="0"/>
          <a:cs typeface="ＭＳ Ｐゴシック" charset="0"/>
        </a:defRPr>
      </a:lvl9pPr>
    </p:titleStyle>
    <p:bodyStyle>
      <a:lvl1pPr marL="285739" indent="-285739" algn="l" defTabSz="380985" rtl="0" eaLnBrk="0" fontAlgn="base" hangingPunct="0">
        <a:spcBef>
          <a:spcPts val="417"/>
        </a:spcBef>
        <a:spcAft>
          <a:spcPct val="0"/>
        </a:spcAft>
        <a:buClr>
          <a:srgbClr val="000000"/>
        </a:buClr>
        <a:buSzPct val="100000"/>
        <a:buFont typeface="Times New Roman" charset="0"/>
        <a:defRPr sz="1700">
          <a:solidFill>
            <a:srgbClr val="808080"/>
          </a:solidFill>
          <a:latin typeface="+mn-lt"/>
          <a:ea typeface="+mn-ea"/>
          <a:cs typeface="+mn-cs"/>
        </a:defRPr>
      </a:lvl1pPr>
      <a:lvl2pPr marL="619100" indent="-238115" algn="l" defTabSz="380985" rtl="0" eaLnBrk="0" fontAlgn="base" hangingPunct="0">
        <a:spcBef>
          <a:spcPts val="417"/>
        </a:spcBef>
        <a:spcAft>
          <a:spcPct val="0"/>
        </a:spcAft>
        <a:buClr>
          <a:srgbClr val="000000"/>
        </a:buClr>
        <a:buSzPct val="100000"/>
        <a:buFont typeface="Times New Roman" charset="0"/>
        <a:defRPr sz="1700">
          <a:solidFill>
            <a:srgbClr val="808080"/>
          </a:solidFill>
          <a:latin typeface="+mn-lt"/>
          <a:ea typeface="+mn-ea"/>
          <a:cs typeface="+mn-cs"/>
        </a:defRPr>
      </a:lvl2pPr>
      <a:lvl3pPr marL="952462" indent="-190492" algn="l" defTabSz="380985" rtl="0" eaLnBrk="0" fontAlgn="base" hangingPunct="0">
        <a:spcBef>
          <a:spcPts val="417"/>
        </a:spcBef>
        <a:spcAft>
          <a:spcPct val="0"/>
        </a:spcAft>
        <a:buClr>
          <a:srgbClr val="000000"/>
        </a:buClr>
        <a:buSzPct val="100000"/>
        <a:buFont typeface="Times New Roman" charset="0"/>
        <a:defRPr sz="1700">
          <a:solidFill>
            <a:srgbClr val="808080"/>
          </a:solidFill>
          <a:latin typeface="+mn-lt"/>
          <a:ea typeface="+mn-ea"/>
          <a:cs typeface="+mn-cs"/>
        </a:defRPr>
      </a:lvl3pPr>
      <a:lvl4pPr marL="1333447" indent="-190492" algn="l" defTabSz="380985" rtl="0" eaLnBrk="0" fontAlgn="base" hangingPunct="0">
        <a:spcBef>
          <a:spcPts val="375"/>
        </a:spcBef>
        <a:spcAft>
          <a:spcPct val="0"/>
        </a:spcAft>
        <a:buClr>
          <a:srgbClr val="000000"/>
        </a:buClr>
        <a:buSzPct val="100000"/>
        <a:buFont typeface="Times New Roman" charset="0"/>
        <a:defRPr>
          <a:solidFill>
            <a:srgbClr val="808080"/>
          </a:solidFill>
          <a:latin typeface="+mn-lt"/>
          <a:ea typeface="+mn-ea"/>
          <a:cs typeface="+mn-cs"/>
        </a:defRPr>
      </a:lvl4pPr>
      <a:lvl5pPr marL="1714431" indent="-190492" algn="l" defTabSz="380985" rtl="0" eaLnBrk="0" fontAlgn="base" hangingPunct="0">
        <a:spcBef>
          <a:spcPts val="375"/>
        </a:spcBef>
        <a:spcAft>
          <a:spcPct val="0"/>
        </a:spcAft>
        <a:buClr>
          <a:srgbClr val="000000"/>
        </a:buClr>
        <a:buSzPct val="100000"/>
        <a:buFont typeface="Times New Roman" charset="0"/>
        <a:defRPr>
          <a:solidFill>
            <a:srgbClr val="808080"/>
          </a:solidFill>
          <a:latin typeface="+mn-lt"/>
          <a:ea typeface="+mn-ea"/>
          <a:cs typeface="+mn-cs"/>
        </a:defRPr>
      </a:lvl5pPr>
      <a:lvl6pPr marL="2095416" indent="-190492" algn="l" defTabSz="380985" rtl="0" eaLnBrk="0" fontAlgn="base" hangingPunct="0">
        <a:spcBef>
          <a:spcPts val="375"/>
        </a:spcBef>
        <a:spcAft>
          <a:spcPct val="0"/>
        </a:spcAft>
        <a:buClr>
          <a:srgbClr val="000000"/>
        </a:buClr>
        <a:buSzPct val="100000"/>
        <a:buFont typeface="Times New Roman" charset="0"/>
        <a:defRPr>
          <a:solidFill>
            <a:srgbClr val="808080"/>
          </a:solidFill>
          <a:latin typeface="+mn-lt"/>
          <a:ea typeface="+mn-ea"/>
          <a:cs typeface="+mn-cs"/>
        </a:defRPr>
      </a:lvl6pPr>
      <a:lvl7pPr marL="2476401" indent="-190492" algn="l" defTabSz="380985" rtl="0" eaLnBrk="0" fontAlgn="base" hangingPunct="0">
        <a:spcBef>
          <a:spcPts val="375"/>
        </a:spcBef>
        <a:spcAft>
          <a:spcPct val="0"/>
        </a:spcAft>
        <a:buClr>
          <a:srgbClr val="000000"/>
        </a:buClr>
        <a:buSzPct val="100000"/>
        <a:buFont typeface="Times New Roman" charset="0"/>
        <a:defRPr>
          <a:solidFill>
            <a:srgbClr val="808080"/>
          </a:solidFill>
          <a:latin typeface="+mn-lt"/>
          <a:ea typeface="+mn-ea"/>
          <a:cs typeface="+mn-cs"/>
        </a:defRPr>
      </a:lvl7pPr>
      <a:lvl8pPr marL="2857386" indent="-190492" algn="l" defTabSz="380985" rtl="0" eaLnBrk="0" fontAlgn="base" hangingPunct="0">
        <a:spcBef>
          <a:spcPts val="375"/>
        </a:spcBef>
        <a:spcAft>
          <a:spcPct val="0"/>
        </a:spcAft>
        <a:buClr>
          <a:srgbClr val="000000"/>
        </a:buClr>
        <a:buSzPct val="100000"/>
        <a:buFont typeface="Times New Roman" charset="0"/>
        <a:defRPr>
          <a:solidFill>
            <a:srgbClr val="808080"/>
          </a:solidFill>
          <a:latin typeface="+mn-lt"/>
          <a:ea typeface="+mn-ea"/>
          <a:cs typeface="+mn-cs"/>
        </a:defRPr>
      </a:lvl8pPr>
      <a:lvl9pPr marL="3238370" indent="-190492" algn="l" defTabSz="380985" rtl="0" eaLnBrk="0" fontAlgn="base" hangingPunct="0">
        <a:spcBef>
          <a:spcPts val="375"/>
        </a:spcBef>
        <a:spcAft>
          <a:spcPct val="0"/>
        </a:spcAft>
        <a:buClr>
          <a:srgbClr val="000000"/>
        </a:buClr>
        <a:buSzPct val="100000"/>
        <a:buFont typeface="Times New Roman" charset="0"/>
        <a:defRPr>
          <a:solidFill>
            <a:srgbClr val="808080"/>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gi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en.wikipedia.org/wiki/Hironari_Miyazaw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16.xml.rels><?xml version="1.0" encoding="UTF-8" standalone="yes"?>
<Relationships xmlns="http://schemas.openxmlformats.org/package/2006/relationships"><Relationship Id="rId46" Type="http://schemas.openxmlformats.org/officeDocument/2006/relationships/oleObject" Target="../embeddings/oleObject22.bin"/><Relationship Id="rId47" Type="http://schemas.openxmlformats.org/officeDocument/2006/relationships/image" Target="../media/image56.wmf"/><Relationship Id="rId48" Type="http://schemas.openxmlformats.org/officeDocument/2006/relationships/oleObject" Target="../embeddings/oleObject23.bin"/><Relationship Id="rId49" Type="http://schemas.openxmlformats.org/officeDocument/2006/relationships/image" Target="../media/image57.wmf"/><Relationship Id="rId20" Type="http://schemas.openxmlformats.org/officeDocument/2006/relationships/oleObject" Target="../embeddings/oleObject9.bin"/><Relationship Id="rId21" Type="http://schemas.openxmlformats.org/officeDocument/2006/relationships/image" Target="../media/image43.wmf"/><Relationship Id="rId22" Type="http://schemas.openxmlformats.org/officeDocument/2006/relationships/oleObject" Target="../embeddings/oleObject10.bin"/><Relationship Id="rId23" Type="http://schemas.openxmlformats.org/officeDocument/2006/relationships/image" Target="../media/image44.wmf"/><Relationship Id="rId24" Type="http://schemas.openxmlformats.org/officeDocument/2006/relationships/oleObject" Target="../embeddings/oleObject11.bin"/><Relationship Id="rId25" Type="http://schemas.openxmlformats.org/officeDocument/2006/relationships/image" Target="../media/image45.wmf"/><Relationship Id="rId26" Type="http://schemas.openxmlformats.org/officeDocument/2006/relationships/oleObject" Target="../embeddings/oleObject12.bin"/><Relationship Id="rId27" Type="http://schemas.openxmlformats.org/officeDocument/2006/relationships/image" Target="../media/image46.wmf"/><Relationship Id="rId28" Type="http://schemas.openxmlformats.org/officeDocument/2006/relationships/oleObject" Target="../embeddings/oleObject13.bin"/><Relationship Id="rId29" Type="http://schemas.openxmlformats.org/officeDocument/2006/relationships/image" Target="../media/image47.wmf"/><Relationship Id="rId50" Type="http://schemas.openxmlformats.org/officeDocument/2006/relationships/oleObject" Target="../embeddings/oleObject24.bin"/><Relationship Id="rId51" Type="http://schemas.openxmlformats.org/officeDocument/2006/relationships/image" Target="../media/image58.wmf"/><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image" Target="../media/image59.png"/><Relationship Id="rId4" Type="http://schemas.openxmlformats.org/officeDocument/2006/relationships/oleObject" Target="../embeddings/oleObject1.bin"/><Relationship Id="rId5" Type="http://schemas.openxmlformats.org/officeDocument/2006/relationships/image" Target="../media/image35.wmf"/><Relationship Id="rId30" Type="http://schemas.openxmlformats.org/officeDocument/2006/relationships/oleObject" Target="../embeddings/oleObject14.bin"/><Relationship Id="rId31" Type="http://schemas.openxmlformats.org/officeDocument/2006/relationships/image" Target="../media/image48.wmf"/><Relationship Id="rId32" Type="http://schemas.openxmlformats.org/officeDocument/2006/relationships/oleObject" Target="../embeddings/oleObject15.bin"/><Relationship Id="rId9" Type="http://schemas.openxmlformats.org/officeDocument/2006/relationships/image" Target="../media/image37.wmf"/><Relationship Id="rId6" Type="http://schemas.openxmlformats.org/officeDocument/2006/relationships/oleObject" Target="../embeddings/oleObject2.bin"/><Relationship Id="rId7" Type="http://schemas.openxmlformats.org/officeDocument/2006/relationships/image" Target="../media/image36.wmf"/><Relationship Id="rId8" Type="http://schemas.openxmlformats.org/officeDocument/2006/relationships/oleObject" Target="../embeddings/oleObject3.bin"/><Relationship Id="rId33" Type="http://schemas.openxmlformats.org/officeDocument/2006/relationships/image" Target="../media/image49.wmf"/><Relationship Id="rId34" Type="http://schemas.openxmlformats.org/officeDocument/2006/relationships/oleObject" Target="../embeddings/oleObject16.bin"/><Relationship Id="rId35" Type="http://schemas.openxmlformats.org/officeDocument/2006/relationships/image" Target="../media/image50.wmf"/><Relationship Id="rId36" Type="http://schemas.openxmlformats.org/officeDocument/2006/relationships/oleObject" Target="../embeddings/oleObject17.bin"/><Relationship Id="rId10" Type="http://schemas.openxmlformats.org/officeDocument/2006/relationships/oleObject" Target="../embeddings/oleObject4.bin"/><Relationship Id="rId11" Type="http://schemas.openxmlformats.org/officeDocument/2006/relationships/image" Target="../media/image38.wmf"/><Relationship Id="rId12" Type="http://schemas.openxmlformats.org/officeDocument/2006/relationships/oleObject" Target="../embeddings/oleObject5.bin"/><Relationship Id="rId13" Type="http://schemas.openxmlformats.org/officeDocument/2006/relationships/image" Target="../media/image39.wmf"/><Relationship Id="rId14" Type="http://schemas.openxmlformats.org/officeDocument/2006/relationships/oleObject" Target="../embeddings/oleObject6.bin"/><Relationship Id="rId15" Type="http://schemas.openxmlformats.org/officeDocument/2006/relationships/image" Target="../media/image40.wmf"/><Relationship Id="rId16" Type="http://schemas.openxmlformats.org/officeDocument/2006/relationships/oleObject" Target="../embeddings/oleObject7.bin"/><Relationship Id="rId17" Type="http://schemas.openxmlformats.org/officeDocument/2006/relationships/image" Target="../media/image41.wmf"/><Relationship Id="rId18" Type="http://schemas.openxmlformats.org/officeDocument/2006/relationships/oleObject" Target="../embeddings/oleObject8.bin"/><Relationship Id="rId19" Type="http://schemas.openxmlformats.org/officeDocument/2006/relationships/image" Target="../media/image42.wmf"/><Relationship Id="rId37" Type="http://schemas.openxmlformats.org/officeDocument/2006/relationships/image" Target="../media/image51.wmf"/><Relationship Id="rId38" Type="http://schemas.openxmlformats.org/officeDocument/2006/relationships/oleObject" Target="../embeddings/oleObject18.bin"/><Relationship Id="rId39" Type="http://schemas.openxmlformats.org/officeDocument/2006/relationships/image" Target="../media/image52.wmf"/><Relationship Id="rId40" Type="http://schemas.openxmlformats.org/officeDocument/2006/relationships/oleObject" Target="../embeddings/oleObject19.bin"/><Relationship Id="rId41" Type="http://schemas.openxmlformats.org/officeDocument/2006/relationships/image" Target="../media/image53.wmf"/><Relationship Id="rId42" Type="http://schemas.openxmlformats.org/officeDocument/2006/relationships/oleObject" Target="../embeddings/oleObject20.bin"/><Relationship Id="rId43" Type="http://schemas.openxmlformats.org/officeDocument/2006/relationships/image" Target="../media/image54.wmf"/><Relationship Id="rId44" Type="http://schemas.openxmlformats.org/officeDocument/2006/relationships/oleObject" Target="../embeddings/oleObject21.bin"/><Relationship Id="rId45" Type="http://schemas.openxmlformats.org/officeDocument/2006/relationships/image" Target="../media/image55.wmf"/></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7" Type="http://schemas.openxmlformats.org/officeDocument/2006/relationships/image" Target="../media/image61.jpeg"/><Relationship Id="rId8" Type="http://schemas.openxmlformats.org/officeDocument/2006/relationships/oleObject" Target="../embeddings/oleObject25.bin"/><Relationship Id="rId9" Type="http://schemas.openxmlformats.org/officeDocument/2006/relationships/image" Target="../media/image60.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6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gif"/><Relationship Id="rId7"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728864" y="5661248"/>
            <a:ext cx="2448272" cy="717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76197" tIns="38098" rIns="76197" bIns="38098"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5pPr>
            <a:lvl6pPr marL="2514600" indent="-228600" algn="ctr"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6pPr>
            <a:lvl7pPr marL="2971800" indent="-228600" algn="ctr"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7pPr>
            <a:lvl8pPr marL="3429000" indent="-228600" algn="ctr"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8pPr>
            <a:lvl9pPr marL="3886200" indent="-228600" algn="ctr"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9pPr>
          </a:lstStyle>
          <a:p>
            <a:pPr marL="400050" indent="-400050" algn="l">
              <a:buClrTx/>
              <a:buAutoNum type="romanUcPeriod"/>
            </a:pPr>
            <a:r>
              <a:rPr lang="en-US" sz="1700" b="1" dirty="0" smtClean="0">
                <a:latin typeface="Chalkboard"/>
                <a:cs typeface="Chalkboard"/>
              </a:rPr>
              <a:t> I. Nestoras </a:t>
            </a:r>
          </a:p>
          <a:p>
            <a:pPr marL="400050" indent="-400050" algn="l">
              <a:buClrTx/>
              <a:buAutoNum type="romanUcPeriod"/>
            </a:pPr>
            <a:r>
              <a:rPr lang="en-US" sz="1700" b="1" dirty="0" smtClean="0">
                <a:latin typeface="Chalkboard"/>
                <a:cs typeface="Chalkboard"/>
              </a:rPr>
              <a:t> L. </a:t>
            </a:r>
            <a:r>
              <a:rPr lang="de-DE" sz="1700" b="1" dirty="0">
                <a:latin typeface="Chalkboard"/>
                <a:cs typeface="Chalkboard"/>
              </a:rPr>
              <a:t>Zimmerman</a:t>
            </a:r>
            <a:r>
              <a:rPr lang="en-US" sz="1700" b="1" dirty="0" smtClean="0">
                <a:latin typeface="Chalkboard"/>
                <a:cs typeface="Chalkboard"/>
              </a:rPr>
              <a:t> </a:t>
            </a:r>
          </a:p>
          <a:p>
            <a:pPr marL="400050" indent="-400050" algn="l">
              <a:buClrTx/>
              <a:buAutoNum type="romanUcPeriod"/>
            </a:pPr>
            <a:r>
              <a:rPr lang="en-US" sz="1700" b="1" dirty="0" smtClean="0">
                <a:latin typeface="Chalkboard"/>
                <a:cs typeface="Chalkboard"/>
              </a:rPr>
              <a:t> S. </a:t>
            </a:r>
            <a:r>
              <a:rPr lang="da-DK" sz="1700" b="1" dirty="0" err="1">
                <a:latin typeface="Chalkboard"/>
                <a:cs typeface="Chalkboard"/>
              </a:rPr>
              <a:t>Anderl</a:t>
            </a:r>
            <a:endParaRPr lang="en-US" sz="1700" b="1" dirty="0">
              <a:latin typeface="Chalkboard"/>
              <a:cs typeface="Chalkboard"/>
            </a:endParaRPr>
          </a:p>
        </p:txBody>
      </p:sp>
      <p:pic>
        <p:nvPicPr>
          <p:cNvPr id="11" name="Picture 12" descr="http://www.mpifr-bonn.mpg.de/old_mpifr/imprs/download/logos/test14_w.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28069" y="260648"/>
            <a:ext cx="1677459" cy="720080"/>
          </a:xfrm>
          <a:prstGeom prst="rect">
            <a:avLst/>
          </a:prstGeom>
          <a:noFill/>
        </p:spPr>
      </p:pic>
      <p:sp>
        <p:nvSpPr>
          <p:cNvPr id="2" name="TextBox 1"/>
          <p:cNvSpPr txBox="1"/>
          <p:nvPr/>
        </p:nvSpPr>
        <p:spPr>
          <a:xfrm>
            <a:off x="1469706" y="620688"/>
            <a:ext cx="5499518" cy="461665"/>
          </a:xfrm>
          <a:prstGeom prst="rect">
            <a:avLst/>
          </a:prstGeom>
          <a:noFill/>
        </p:spPr>
        <p:txBody>
          <a:bodyPr wrap="none" rtlCol="0">
            <a:spAutoFit/>
          </a:bodyPr>
          <a:lstStyle/>
          <a:p>
            <a:r>
              <a:rPr lang="en-US" sz="2400" b="1" dirty="0" smtClean="0">
                <a:solidFill>
                  <a:schemeClr val="tx1"/>
                </a:solidFill>
                <a:effectLst>
                  <a:outerShdw blurRad="50800" dist="38100" dir="2700000" algn="tl" rotWithShape="0">
                    <a:srgbClr val="000000">
                      <a:alpha val="43000"/>
                    </a:srgbClr>
                  </a:outerShdw>
                </a:effectLst>
                <a:latin typeface="Chalkboard"/>
                <a:cs typeface="Chalkboard"/>
              </a:rPr>
              <a:t>Physics Beyond the Standard Model</a:t>
            </a:r>
            <a:endParaRPr lang="en-US" sz="2400" b="1" dirty="0">
              <a:solidFill>
                <a:schemeClr val="tx1"/>
              </a:solidFill>
              <a:effectLst>
                <a:outerShdw blurRad="50800" dist="38100" dir="2700000" algn="tl" rotWithShape="0">
                  <a:srgbClr val="000000">
                    <a:alpha val="43000"/>
                  </a:srgbClr>
                </a:outerShdw>
              </a:effectLst>
              <a:latin typeface="Chalkboard"/>
              <a:cs typeface="Chalkboard"/>
            </a:endParaRPr>
          </a:p>
        </p:txBody>
      </p:sp>
      <p:grpSp>
        <p:nvGrpSpPr>
          <p:cNvPr id="25" name="Group 24"/>
          <p:cNvGrpSpPr/>
          <p:nvPr/>
        </p:nvGrpSpPr>
        <p:grpSpPr>
          <a:xfrm>
            <a:off x="2360712" y="1916832"/>
            <a:ext cx="5022304" cy="3096344"/>
            <a:chOff x="2360712" y="1916832"/>
            <a:chExt cx="5022304" cy="3096344"/>
          </a:xfrm>
        </p:grpSpPr>
        <p:pic>
          <p:nvPicPr>
            <p:cNvPr id="10" name="Picture 2" descr="C:\Documents and Settings\sfk\My Documents\PowerPoint\inaugural\inauguralpictures\thinker_simple.jpg"/>
            <p:cNvPicPr>
              <a:picLocks noChangeAspect="1" noChangeArrowheads="1"/>
            </p:cNvPicPr>
            <p:nvPr/>
          </p:nvPicPr>
          <p:blipFill>
            <a:blip r:embed="rId4">
              <a:extLst>
                <a:ext uri="{28A0092B-C50C-407E-A947-70E740481C1C}">
                  <a14:useLocalDpi xmlns:a14="http://schemas.microsoft.com/office/drawing/2010/main" val="0"/>
                </a:ext>
              </a:extLst>
            </a:blip>
            <a:srcRect r="57368"/>
            <a:stretch>
              <a:fillRect/>
            </a:stretch>
          </p:blipFill>
          <p:spPr bwMode="auto">
            <a:xfrm>
              <a:off x="2792760" y="2348880"/>
              <a:ext cx="1688117" cy="259228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3"/>
            <p:cNvSpPr>
              <a:spLocks noChangeArrowheads="1"/>
            </p:cNvSpPr>
            <p:nvPr/>
          </p:nvSpPr>
          <p:spPr bwMode="auto">
            <a:xfrm>
              <a:off x="4953000" y="1916832"/>
              <a:ext cx="2311152" cy="1944216"/>
            </a:xfrm>
            <a:prstGeom prst="cloudCallout">
              <a:avLst>
                <a:gd name="adj1" fmla="val -80731"/>
                <a:gd name="adj2" fmla="val 1162"/>
              </a:avLst>
            </a:prstGeom>
            <a:solidFill>
              <a:srgbClr val="FF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latin typeface="Times New Roman" charset="0"/>
              </a:endParaRPr>
            </a:p>
          </p:txBody>
        </p:sp>
        <p:sp>
          <p:nvSpPr>
            <p:cNvPr id="13" name="Text Box 4"/>
            <p:cNvSpPr txBox="1">
              <a:spLocks noChangeArrowheads="1"/>
            </p:cNvSpPr>
            <p:nvPr/>
          </p:nvSpPr>
          <p:spPr bwMode="auto">
            <a:xfrm>
              <a:off x="5097016" y="2073042"/>
              <a:ext cx="228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dirty="0">
                  <a:solidFill>
                    <a:srgbClr val="000000"/>
                  </a:solidFill>
                  <a:latin typeface="Monotype Corsiva" charset="0"/>
                </a:rPr>
                <a:t>I think I finally understand atoms</a:t>
              </a:r>
            </a:p>
          </p:txBody>
        </p:sp>
        <p:pic>
          <p:nvPicPr>
            <p:cNvPr id="14" name="Picture 5" descr="C:\Documents and Settings\sfk\My Documents\PowerPoint\inaugural\inauguralpictures\jiggl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40152" y="2848000"/>
              <a:ext cx="653008" cy="65300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bwMode="auto">
            <a:xfrm>
              <a:off x="2792760" y="2276872"/>
              <a:ext cx="0" cy="2736304"/>
            </a:xfrm>
            <a:prstGeom prst="line">
              <a:avLst/>
            </a:prstGeom>
            <a:solidFill>
              <a:srgbClr val="00B8FF"/>
            </a:solidFill>
            <a:ln w="412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2360712" y="2348880"/>
              <a:ext cx="2592288" cy="0"/>
            </a:xfrm>
            <a:prstGeom prst="line">
              <a:avLst/>
            </a:prstGeom>
            <a:solidFill>
              <a:srgbClr val="00B8FF"/>
            </a:solidFill>
            <a:ln w="412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p:cNvCxnSpPr/>
            <p:nvPr/>
          </p:nvCxnSpPr>
          <p:spPr bwMode="auto">
            <a:xfrm>
              <a:off x="2360712" y="4941168"/>
              <a:ext cx="2304256" cy="0"/>
            </a:xfrm>
            <a:prstGeom prst="line">
              <a:avLst/>
            </a:prstGeom>
            <a:solidFill>
              <a:srgbClr val="00B8FF"/>
            </a:solidFill>
            <a:ln w="412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6" name="TextBox 25"/>
          <p:cNvSpPr txBox="1"/>
          <p:nvPr/>
        </p:nvSpPr>
        <p:spPr>
          <a:xfrm>
            <a:off x="3008784" y="4869160"/>
            <a:ext cx="1518364" cy="246221"/>
          </a:xfrm>
          <a:prstGeom prst="rect">
            <a:avLst/>
          </a:prstGeom>
          <a:noFill/>
        </p:spPr>
        <p:txBody>
          <a:bodyPr wrap="none" rtlCol="0">
            <a:spAutoFit/>
          </a:bodyPr>
          <a:lstStyle/>
          <a:p>
            <a:r>
              <a:rPr lang="fi-FI" sz="1000" b="1" dirty="0" err="1" smtClean="0">
                <a:solidFill>
                  <a:srgbClr val="000000"/>
                </a:solidFill>
                <a:latin typeface="Chalkboard"/>
                <a:cs typeface="Chalkboard"/>
              </a:rPr>
              <a:t>Democritus</a:t>
            </a:r>
            <a:r>
              <a:rPr lang="fi-FI" sz="1000" b="1" dirty="0" smtClean="0">
                <a:solidFill>
                  <a:srgbClr val="000000"/>
                </a:solidFill>
                <a:latin typeface="Chalkboard"/>
                <a:cs typeface="Chalkboard"/>
              </a:rPr>
              <a:t> </a:t>
            </a:r>
            <a:r>
              <a:rPr lang="en-US" sz="800" b="1" dirty="0" smtClean="0">
                <a:solidFill>
                  <a:srgbClr val="000000"/>
                </a:solidFill>
                <a:latin typeface="Chalkboard"/>
                <a:cs typeface="Chalkboard"/>
              </a:rPr>
              <a:t>460–370 </a:t>
            </a:r>
            <a:r>
              <a:rPr lang="en-US" sz="800" b="1" dirty="0">
                <a:solidFill>
                  <a:srgbClr val="000000"/>
                </a:solidFill>
                <a:latin typeface="Chalkboard"/>
                <a:cs typeface="Chalkboard"/>
              </a:rPr>
              <a:t>BC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Documents and Settings\sfk\My Documents\PowerPoint\inaugural\inauguralpictures\hig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584" y="1484784"/>
            <a:ext cx="1312915" cy="165618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586133" y="6383867"/>
            <a:ext cx="184666" cy="400110"/>
          </a:xfrm>
          <a:prstGeom prst="rect">
            <a:avLst/>
          </a:prstGeom>
          <a:noFill/>
        </p:spPr>
        <p:txBody>
          <a:bodyPr wrap="none" rtlCol="0">
            <a:spAutoFit/>
          </a:bodyPr>
          <a:lstStyle/>
          <a:p>
            <a:endParaRPr lang="en-US" dirty="0"/>
          </a:p>
        </p:txBody>
      </p:sp>
      <p:sp>
        <p:nvSpPr>
          <p:cNvPr id="19" name="Rectangle 18"/>
          <p:cNvSpPr/>
          <p:nvPr/>
        </p:nvSpPr>
        <p:spPr>
          <a:xfrm>
            <a:off x="416496" y="3650248"/>
            <a:ext cx="2952328" cy="1938992"/>
          </a:xfrm>
          <a:prstGeom prst="rect">
            <a:avLst/>
          </a:prstGeom>
        </p:spPr>
        <p:txBody>
          <a:bodyPr wrap="square">
            <a:spAutoFit/>
          </a:bodyPr>
          <a:lstStyle/>
          <a:p>
            <a:pPr>
              <a:spcBef>
                <a:spcPct val="50000"/>
              </a:spcBef>
            </a:pPr>
            <a:r>
              <a:rPr lang="en-GB" sz="1600" dirty="0">
                <a:solidFill>
                  <a:srgbClr val="000000"/>
                </a:solidFill>
                <a:effectLst>
                  <a:outerShdw blurRad="50800" dist="38100" dir="2700000" algn="tl" rotWithShape="0">
                    <a:srgbClr val="000000">
                      <a:alpha val="43000"/>
                    </a:srgbClr>
                  </a:outerShdw>
                </a:effectLst>
                <a:latin typeface="Chalkboard"/>
                <a:cs typeface="Chalkboard"/>
              </a:rPr>
              <a:t>In the </a:t>
            </a:r>
            <a:r>
              <a:rPr lang="ja-JP" altLang="en-GB" sz="1600" dirty="0">
                <a:solidFill>
                  <a:srgbClr val="000000"/>
                </a:solidFill>
                <a:effectLst>
                  <a:outerShdw blurRad="50800" dist="38100" dir="2700000" algn="tl" rotWithShape="0">
                    <a:srgbClr val="000000">
                      <a:alpha val="43000"/>
                    </a:srgbClr>
                  </a:outerShdw>
                </a:effectLst>
                <a:latin typeface="Chalkboard"/>
                <a:cs typeface="Chalkboard"/>
              </a:rPr>
              <a:t>“</a:t>
            </a:r>
            <a:r>
              <a:rPr lang="en-GB" sz="1600" dirty="0">
                <a:solidFill>
                  <a:srgbClr val="000000"/>
                </a:solidFill>
                <a:effectLst>
                  <a:outerShdw blurRad="50800" dist="38100" dir="2700000" algn="tl" rotWithShape="0">
                    <a:srgbClr val="000000">
                      <a:alpha val="43000"/>
                    </a:srgbClr>
                  </a:outerShdw>
                </a:effectLst>
                <a:latin typeface="Chalkboard"/>
                <a:cs typeface="Chalkboard"/>
              </a:rPr>
              <a:t>Standard Model</a:t>
            </a:r>
            <a:r>
              <a:rPr lang="ja-JP" altLang="en-GB" sz="1600" dirty="0">
                <a:solidFill>
                  <a:srgbClr val="000000"/>
                </a:solidFill>
                <a:effectLst>
                  <a:outerShdw blurRad="50800" dist="38100" dir="2700000" algn="tl" rotWithShape="0">
                    <a:srgbClr val="000000">
                      <a:alpha val="43000"/>
                    </a:srgbClr>
                  </a:outerShdw>
                </a:effectLst>
                <a:latin typeface="Chalkboard"/>
                <a:cs typeface="Chalkboard"/>
              </a:rPr>
              <a:t>”</a:t>
            </a:r>
            <a:r>
              <a:rPr lang="en-GB" sz="1600" dirty="0">
                <a:solidFill>
                  <a:srgbClr val="000000"/>
                </a:solidFill>
                <a:effectLst>
                  <a:outerShdw blurRad="50800" dist="38100" dir="2700000" algn="tl" rotWithShape="0">
                    <a:srgbClr val="000000">
                      <a:alpha val="43000"/>
                    </a:srgbClr>
                  </a:outerShdw>
                </a:effectLst>
                <a:latin typeface="Chalkboard"/>
                <a:cs typeface="Chalkboard"/>
              </a:rPr>
              <a:t> the origin of mass is addressed using a mechanism named after the British physicist Peter </a:t>
            </a:r>
            <a:r>
              <a:rPr lang="en-GB" sz="1600" dirty="0" smtClean="0">
                <a:solidFill>
                  <a:srgbClr val="000000"/>
                </a:solidFill>
                <a:effectLst>
                  <a:outerShdw blurRad="50800" dist="38100" dir="2700000" algn="tl" rotWithShape="0">
                    <a:srgbClr val="000000">
                      <a:alpha val="43000"/>
                    </a:srgbClr>
                  </a:outerShdw>
                </a:effectLst>
                <a:latin typeface="Chalkboard"/>
                <a:cs typeface="Chalkboard"/>
              </a:rPr>
              <a:t>Higgs. This </a:t>
            </a:r>
            <a:r>
              <a:rPr lang="en-GB" sz="1600" dirty="0">
                <a:solidFill>
                  <a:srgbClr val="000000"/>
                </a:solidFill>
                <a:effectLst>
                  <a:outerShdw blurRad="50800" dist="38100" dir="2700000" algn="tl" rotWithShape="0">
                    <a:srgbClr val="000000">
                      <a:alpha val="43000"/>
                    </a:srgbClr>
                  </a:outerShdw>
                </a:effectLst>
                <a:latin typeface="Chalkboard"/>
                <a:cs typeface="Chalkboard"/>
              </a:rPr>
              <a:t>predicts a new particle:  </a:t>
            </a:r>
            <a:endParaRPr lang="en-GB" sz="1600" dirty="0" smtClean="0">
              <a:solidFill>
                <a:srgbClr val="000000"/>
              </a:solidFill>
              <a:effectLst>
                <a:outerShdw blurRad="50800" dist="38100" dir="2700000" algn="tl" rotWithShape="0">
                  <a:srgbClr val="000000">
                    <a:alpha val="43000"/>
                  </a:srgbClr>
                </a:outerShdw>
              </a:effectLst>
              <a:latin typeface="Chalkboard"/>
              <a:cs typeface="Chalkboard"/>
            </a:endParaRPr>
          </a:p>
          <a:p>
            <a:pPr>
              <a:spcBef>
                <a:spcPct val="50000"/>
              </a:spcBef>
            </a:pPr>
            <a:r>
              <a:rPr lang="en-GB" sz="1600" dirty="0" smtClean="0">
                <a:solidFill>
                  <a:srgbClr val="000000"/>
                </a:solidFill>
                <a:effectLst>
                  <a:outerShdw blurRad="50800" dist="38100" dir="2700000" algn="tl" rotWithShape="0">
                    <a:srgbClr val="000000">
                      <a:alpha val="43000"/>
                    </a:srgbClr>
                  </a:outerShdw>
                </a:effectLst>
                <a:latin typeface="Chalkboard"/>
                <a:cs typeface="Chalkboard"/>
              </a:rPr>
              <a:t>the </a:t>
            </a:r>
            <a:r>
              <a:rPr lang="en-GB" sz="1600" dirty="0">
                <a:solidFill>
                  <a:srgbClr val="000000"/>
                </a:solidFill>
                <a:effectLst>
                  <a:outerShdw blurRad="50800" dist="38100" dir="2700000" algn="tl" rotWithShape="0">
                    <a:srgbClr val="000000">
                      <a:alpha val="43000"/>
                    </a:srgbClr>
                  </a:outerShdw>
                </a:effectLst>
                <a:latin typeface="Chalkboard"/>
                <a:cs typeface="Chalkboard"/>
              </a:rPr>
              <a:t>Higgs boson.       </a:t>
            </a:r>
          </a:p>
        </p:txBody>
      </p:sp>
      <p:pic>
        <p:nvPicPr>
          <p:cNvPr id="8" name="Picture 3" descr="C:\Documents and Settings\sfk\My Documents\PowerPoint\inaugural\inauguralpictures\higgs1_smal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1072" y="5155603"/>
            <a:ext cx="2010242" cy="14410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Documents and Settings\sfk\My Documents\PowerPoint\inaugural\inauguralpictures\higgs2_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1072" y="5157192"/>
            <a:ext cx="2010242"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Documents and Settings\sfk\My Documents\PowerPoint\inaugural\inauguralpictures\higgs3_smal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1072" y="5157192"/>
            <a:ext cx="2010242"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Documents and Settings\sfk\My Documents\PowerPoint\inaugural\inauguralpictures\higgs4_small.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1072" y="5157192"/>
            <a:ext cx="2010242"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Documents and Settings\sfk\My Documents\PowerPoint\inaugural\inauguralpictures\higgs5_small.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1072" y="5157192"/>
            <a:ext cx="2010242"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higgs-boson-cartoon22.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48944" y="1268760"/>
            <a:ext cx="4375499" cy="3744416"/>
          </a:xfrm>
          <a:prstGeom prst="rect">
            <a:avLst/>
          </a:prstGeom>
        </p:spPr>
      </p:pic>
      <p:sp>
        <p:nvSpPr>
          <p:cNvPr id="14" name="TextBox 13"/>
          <p:cNvSpPr txBox="1"/>
          <p:nvPr/>
        </p:nvSpPr>
        <p:spPr>
          <a:xfrm>
            <a:off x="1424608" y="663079"/>
            <a:ext cx="5499598" cy="461665"/>
          </a:xfrm>
          <a:prstGeom prst="rect">
            <a:avLst/>
          </a:prstGeom>
          <a:noFill/>
        </p:spPr>
        <p:txBody>
          <a:bodyPr wrap="none" rtlCol="0">
            <a:spAutoFit/>
          </a:bodyPr>
          <a:lstStyle/>
          <a:p>
            <a:r>
              <a:rPr lang="en-US" sz="2400" b="1" dirty="0" smtClean="0">
                <a:solidFill>
                  <a:schemeClr val="tx1"/>
                </a:solidFill>
                <a:effectLst>
                  <a:outerShdw blurRad="50800" dist="38100" dir="2700000" algn="tl" rotWithShape="0">
                    <a:srgbClr val="000000">
                      <a:alpha val="43000"/>
                    </a:srgbClr>
                  </a:outerShdw>
                </a:effectLst>
                <a:latin typeface="Chalkboard"/>
                <a:cs typeface="Chalkboard"/>
              </a:rPr>
              <a:t>Problems of SM </a:t>
            </a:r>
            <a:r>
              <a:rPr lang="en-US" sz="1800" b="1" dirty="0" smtClean="0">
                <a:solidFill>
                  <a:schemeClr val="tx1"/>
                </a:solidFill>
                <a:effectLst>
                  <a:outerShdw blurRad="50800" dist="38100" dir="2700000" algn="tl" rotWithShape="0">
                    <a:srgbClr val="000000">
                      <a:alpha val="43000"/>
                    </a:srgbClr>
                  </a:outerShdw>
                </a:effectLst>
                <a:latin typeface="Chalkboard"/>
                <a:cs typeface="Chalkboard"/>
              </a:rPr>
              <a:t>(Predictions not observed)</a:t>
            </a:r>
            <a:endParaRPr lang="en-US" sz="1800" b="1" dirty="0">
              <a:solidFill>
                <a:schemeClr val="tx1"/>
              </a:solidFill>
              <a:effectLst>
                <a:outerShdw blurRad="50800" dist="38100" dir="2700000" algn="tl" rotWithShape="0">
                  <a:srgbClr val="000000">
                    <a:alpha val="43000"/>
                  </a:srgbClr>
                </a:outerShdw>
              </a:effectLst>
              <a:latin typeface="Chalkboard"/>
              <a:cs typeface="Chalkboard"/>
            </a:endParaRPr>
          </a:p>
        </p:txBody>
      </p:sp>
    </p:spTree>
    <p:extLst>
      <p:ext uri="{BB962C8B-B14F-4D97-AF65-F5344CB8AC3E}">
        <p14:creationId xmlns:p14="http://schemas.microsoft.com/office/powerpoint/2010/main" val="234358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ge_hadron_colli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608" y="476672"/>
            <a:ext cx="6840760" cy="6048672"/>
          </a:xfrm>
          <a:prstGeom prst="rect">
            <a:avLst/>
          </a:prstGeom>
        </p:spPr>
      </p:pic>
    </p:spTree>
    <p:extLst>
      <p:ext uri="{BB962C8B-B14F-4D97-AF65-F5344CB8AC3E}">
        <p14:creationId xmlns:p14="http://schemas.microsoft.com/office/powerpoint/2010/main" val="279748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sfk\My Documents\PowerPoint\inaugural\inauguralpictures\sh_su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20" y="847725"/>
            <a:ext cx="7620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p:cNvSpPr>
            <a:spLocks noChangeArrowheads="1"/>
          </p:cNvSpPr>
          <p:nvPr/>
        </p:nvSpPr>
        <p:spPr bwMode="auto">
          <a:xfrm>
            <a:off x="5806008" y="990600"/>
            <a:ext cx="2819400" cy="2209800"/>
          </a:xfrm>
          <a:prstGeom prst="cloudCallout">
            <a:avLst>
              <a:gd name="adj1" fmla="val -19426"/>
              <a:gd name="adj2" fmla="val 66523"/>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50000"/>
              </a:spcBef>
            </a:pPr>
            <a:r>
              <a:rPr lang="en-GB" dirty="0">
                <a:solidFill>
                  <a:srgbClr val="000000"/>
                </a:solidFill>
                <a:latin typeface="Chalkduster"/>
                <a:cs typeface="Chalkduster"/>
              </a:rPr>
              <a:t>What about Super- symmetry?</a:t>
            </a:r>
          </a:p>
          <a:p>
            <a:pPr algn="ctr"/>
            <a:endParaRPr lang="en-GB" dirty="0">
              <a:solidFill>
                <a:srgbClr val="000000"/>
              </a:solidFill>
              <a:latin typeface="Chalkduster"/>
              <a:cs typeface="Chalkduster"/>
            </a:endParaRPr>
          </a:p>
        </p:txBody>
      </p:sp>
    </p:spTree>
    <p:extLst>
      <p:ext uri="{BB962C8B-B14F-4D97-AF65-F5344CB8AC3E}">
        <p14:creationId xmlns:p14="http://schemas.microsoft.com/office/powerpoint/2010/main" val="156662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9878" y="2060848"/>
            <a:ext cx="2223686" cy="400110"/>
          </a:xfrm>
          <a:prstGeom prst="rect">
            <a:avLst/>
          </a:prstGeom>
        </p:spPr>
        <p:txBody>
          <a:bodyPr wrap="none">
            <a:spAutoFit/>
          </a:bodyPr>
          <a:lstStyle/>
          <a:p>
            <a:r>
              <a:rPr lang="en-GB" b="1" dirty="0" smtClean="0">
                <a:solidFill>
                  <a:srgbClr val="000000"/>
                </a:solidFill>
                <a:effectLst>
                  <a:outerShdw blurRad="50800" dist="38100" dir="2700000" algn="tl" rotWithShape="0">
                    <a:srgbClr val="000000">
                      <a:alpha val="43000"/>
                    </a:srgbClr>
                  </a:outerShdw>
                </a:effectLst>
                <a:latin typeface="Chalkboard"/>
                <a:cs typeface="Chalkboard"/>
              </a:rPr>
              <a:t>Super-symmetry</a:t>
            </a:r>
            <a:endParaRPr lang="en-US" b="1" dirty="0">
              <a:effectLst>
                <a:outerShdw blurRad="50800" dist="38100" dir="2700000" algn="tl" rotWithShape="0">
                  <a:srgbClr val="000000">
                    <a:alpha val="43000"/>
                  </a:srgbClr>
                </a:outerShdw>
              </a:effectLst>
              <a:latin typeface="Chalkboard"/>
              <a:cs typeface="Chalkboard"/>
            </a:endParaRPr>
          </a:p>
        </p:txBody>
      </p:sp>
      <p:pic>
        <p:nvPicPr>
          <p:cNvPr id="3" name="Picture 2" descr="sushi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984" y="3212976"/>
            <a:ext cx="3315791" cy="1818088"/>
          </a:xfrm>
          <a:prstGeom prst="rect">
            <a:avLst/>
          </a:prstGeom>
        </p:spPr>
      </p:pic>
      <p:sp>
        <p:nvSpPr>
          <p:cNvPr id="4" name="Rectangle 3"/>
          <p:cNvSpPr/>
          <p:nvPr/>
        </p:nvSpPr>
        <p:spPr>
          <a:xfrm>
            <a:off x="3296816" y="3212976"/>
            <a:ext cx="543739" cy="400110"/>
          </a:xfrm>
          <a:prstGeom prst="rect">
            <a:avLst/>
          </a:prstGeom>
        </p:spPr>
        <p:txBody>
          <a:bodyPr wrap="none">
            <a:spAutoFit/>
          </a:bodyPr>
          <a:lstStyle/>
          <a:p>
            <a:r>
              <a:rPr lang="en-GB" b="1" dirty="0" smtClean="0">
                <a:solidFill>
                  <a:srgbClr val="000000"/>
                </a:solidFill>
                <a:effectLst>
                  <a:outerShdw blurRad="50800" dist="38100" dir="2700000" algn="tl" rotWithShape="0">
                    <a:srgbClr val="000000">
                      <a:alpha val="43000"/>
                    </a:srgbClr>
                  </a:outerShdw>
                </a:effectLst>
                <a:latin typeface="Chalkboard"/>
                <a:cs typeface="Chalkboard"/>
              </a:rPr>
              <a:t>OR</a:t>
            </a:r>
            <a:endParaRPr lang="en-US" b="1" dirty="0">
              <a:effectLst>
                <a:outerShdw blurRad="50800" dist="38100" dir="2700000" algn="tl" rotWithShape="0">
                  <a:srgbClr val="000000">
                    <a:alpha val="43000"/>
                  </a:srgbClr>
                </a:outerShdw>
              </a:effectLst>
              <a:latin typeface="Chalkboard"/>
              <a:cs typeface="Chalkboard"/>
            </a:endParaRPr>
          </a:p>
        </p:txBody>
      </p:sp>
      <p:sp>
        <p:nvSpPr>
          <p:cNvPr id="5" name="Rectangle 4"/>
          <p:cNvSpPr/>
          <p:nvPr/>
        </p:nvSpPr>
        <p:spPr>
          <a:xfrm>
            <a:off x="6105128" y="5085184"/>
            <a:ext cx="827992" cy="400110"/>
          </a:xfrm>
          <a:prstGeom prst="rect">
            <a:avLst/>
          </a:prstGeom>
        </p:spPr>
        <p:txBody>
          <a:bodyPr wrap="none">
            <a:spAutoFit/>
          </a:bodyPr>
          <a:lstStyle/>
          <a:p>
            <a:r>
              <a:rPr lang="en-GB" b="1" dirty="0" smtClean="0">
                <a:solidFill>
                  <a:srgbClr val="000000"/>
                </a:solidFill>
                <a:effectLst>
                  <a:outerShdw blurRad="50800" dist="38100" dir="2700000" algn="tl" rotWithShape="0">
                    <a:srgbClr val="000000">
                      <a:alpha val="43000"/>
                    </a:srgbClr>
                  </a:outerShdw>
                </a:effectLst>
                <a:latin typeface="Chalkboard"/>
                <a:cs typeface="Chalkboard"/>
              </a:rPr>
              <a:t>SUSY</a:t>
            </a:r>
            <a:endParaRPr lang="en-US" b="1" dirty="0">
              <a:effectLst>
                <a:outerShdw blurRad="50800" dist="38100" dir="2700000" algn="tl" rotWithShape="0">
                  <a:srgbClr val="000000">
                    <a:alpha val="43000"/>
                  </a:srgbClr>
                </a:outerShdw>
              </a:effectLst>
              <a:latin typeface="Chalkboard"/>
              <a:cs typeface="Chalkboard"/>
            </a:endParaRPr>
          </a:p>
        </p:txBody>
      </p:sp>
      <p:sp>
        <p:nvSpPr>
          <p:cNvPr id="6" name="Rectangle 5"/>
          <p:cNvSpPr/>
          <p:nvPr/>
        </p:nvSpPr>
        <p:spPr>
          <a:xfrm>
            <a:off x="1350767" y="663079"/>
            <a:ext cx="2090065" cy="461665"/>
          </a:xfrm>
          <a:prstGeom prst="rect">
            <a:avLst/>
          </a:prstGeom>
        </p:spPr>
        <p:txBody>
          <a:bodyPr wrap="square">
            <a:spAutoFit/>
          </a:bodyPr>
          <a:lstStyle/>
          <a:p>
            <a:r>
              <a:rPr lang="en-GB" sz="2400" b="1" dirty="0" smtClean="0">
                <a:solidFill>
                  <a:srgbClr val="000000"/>
                </a:solidFill>
                <a:effectLst>
                  <a:outerShdw blurRad="50800" dist="38100" dir="2700000" algn="tl" rotWithShape="0">
                    <a:srgbClr val="000000">
                      <a:alpha val="43000"/>
                    </a:srgbClr>
                  </a:outerShdw>
                </a:effectLst>
                <a:latin typeface="Chalkboard"/>
                <a:cs typeface="Chalkboard"/>
              </a:rPr>
              <a:t>Beyond SM</a:t>
            </a:r>
            <a:endParaRPr lang="en-US" sz="2400" b="1" dirty="0">
              <a:effectLst>
                <a:outerShdw blurRad="50800" dist="38100" dir="2700000" algn="tl" rotWithShape="0">
                  <a:srgbClr val="000000">
                    <a:alpha val="43000"/>
                  </a:srgbClr>
                </a:outerShdw>
              </a:effectLst>
              <a:latin typeface="Chalkboard"/>
              <a:cs typeface="Chalkboard"/>
            </a:endParaRPr>
          </a:p>
        </p:txBody>
      </p:sp>
    </p:spTree>
    <p:extLst>
      <p:ext uri="{BB962C8B-B14F-4D97-AF65-F5344CB8AC3E}">
        <p14:creationId xmlns:p14="http://schemas.microsoft.com/office/powerpoint/2010/main" val="27432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208584" y="663079"/>
            <a:ext cx="540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GB" sz="2400" b="1" dirty="0">
                <a:solidFill>
                  <a:srgbClr val="000000"/>
                </a:solidFill>
                <a:effectLst>
                  <a:outerShdw blurRad="50800" dist="38100" dir="2700000" algn="tl" rotWithShape="0">
                    <a:srgbClr val="000000">
                      <a:alpha val="43000"/>
                    </a:srgbClr>
                  </a:outerShdw>
                </a:effectLst>
                <a:latin typeface="Chalkboard"/>
                <a:cs typeface="Chalkboard"/>
              </a:rPr>
              <a:t>Brief history of</a:t>
            </a:r>
            <a:r>
              <a:rPr lang="en-GB" sz="2400" b="1">
                <a:solidFill>
                  <a:srgbClr val="000000"/>
                </a:solidFill>
                <a:effectLst>
                  <a:outerShdw blurRad="50800" dist="38100" dir="2700000" algn="tl" rotWithShape="0">
                    <a:srgbClr val="000000">
                      <a:alpha val="43000"/>
                    </a:srgbClr>
                  </a:outerShdw>
                </a:effectLst>
                <a:latin typeface="Chalkboard"/>
                <a:cs typeface="Chalkboard"/>
              </a:rPr>
              <a:t> </a:t>
            </a:r>
            <a:r>
              <a:rPr lang="en-GB" sz="2400" b="1" smtClean="0">
                <a:solidFill>
                  <a:srgbClr val="000000"/>
                </a:solidFill>
                <a:effectLst>
                  <a:outerShdw blurRad="50800" dist="38100" dir="2700000" algn="tl" rotWithShape="0">
                    <a:srgbClr val="000000">
                      <a:alpha val="43000"/>
                    </a:srgbClr>
                  </a:outerShdw>
                </a:effectLst>
                <a:latin typeface="Chalkboard"/>
                <a:cs typeface="Chalkboard"/>
              </a:rPr>
              <a:t>Supersymmetry</a:t>
            </a:r>
            <a:endParaRPr lang="en-GB" sz="2400" b="1" dirty="0">
              <a:solidFill>
                <a:srgbClr val="000000"/>
              </a:solidFill>
              <a:effectLst>
                <a:outerShdw blurRad="50800" dist="38100" dir="2700000" algn="tl" rotWithShape="0">
                  <a:srgbClr val="000000">
                    <a:alpha val="43000"/>
                  </a:srgbClr>
                </a:outerShdw>
              </a:effectLst>
              <a:latin typeface="Chalkboard"/>
              <a:cs typeface="Chalkboard"/>
            </a:endParaRPr>
          </a:p>
        </p:txBody>
      </p:sp>
      <p:sp>
        <p:nvSpPr>
          <p:cNvPr id="5" name="Rectangle 4"/>
          <p:cNvSpPr/>
          <p:nvPr/>
        </p:nvSpPr>
        <p:spPr>
          <a:xfrm>
            <a:off x="1208584" y="4122945"/>
            <a:ext cx="7560840" cy="1754327"/>
          </a:xfrm>
          <a:prstGeom prst="rect">
            <a:avLst/>
          </a:prstGeom>
        </p:spPr>
        <p:txBody>
          <a:bodyPr wrap="square">
            <a:spAutoFit/>
          </a:bodyPr>
          <a:lstStyle/>
          <a:p>
            <a:r>
              <a:rPr lang="en-US" sz="1800">
                <a:solidFill>
                  <a:schemeClr val="tx1"/>
                </a:solidFill>
                <a:latin typeface="Chalkboard"/>
                <a:cs typeface="Chalkboard"/>
              </a:rPr>
              <a:t>The history of supersymmetry is exceptional. In the past, virtually all major conceptual breakthroughs have occurred because physicists were trying to understand some established aspect of nature. In contrast, the discovery of supersymmetry in the early 1970s was a purely intellectual achievement, driven by the logic of theoretical development rather than by the pressure of existing data.</a:t>
            </a:r>
            <a:endParaRPr lang="en-US" sz="1800">
              <a:solidFill>
                <a:schemeClr val="tx1"/>
              </a:solidFill>
              <a:latin typeface="Chalkboard"/>
              <a:cs typeface="Chalkboard"/>
            </a:endParaRPr>
          </a:p>
        </p:txBody>
      </p:sp>
      <p:sp>
        <p:nvSpPr>
          <p:cNvPr id="6" name="Rectangle 5"/>
          <p:cNvSpPr/>
          <p:nvPr/>
        </p:nvSpPr>
        <p:spPr>
          <a:xfrm>
            <a:off x="1568624" y="1772816"/>
            <a:ext cx="6940996" cy="1077218"/>
          </a:xfrm>
          <a:prstGeom prst="rect">
            <a:avLst/>
          </a:prstGeom>
        </p:spPr>
        <p:txBody>
          <a:bodyPr wrap="square">
            <a:spAutoFit/>
          </a:bodyPr>
          <a:lstStyle/>
          <a:p>
            <a:pPr marL="285750" indent="-285750" algn="l">
              <a:buFont typeface="Arial"/>
              <a:buChar char="•"/>
            </a:pPr>
            <a:r>
              <a:rPr lang="en-US" sz="1600">
                <a:solidFill>
                  <a:srgbClr val="000000"/>
                </a:solidFill>
                <a:latin typeface="Chalkboard"/>
                <a:cs typeface="Chalkboard"/>
              </a:rPr>
              <a:t>First proposed by Hironari Miyazawa in 1966</a:t>
            </a:r>
            <a:r>
              <a:rPr lang="tr-TR" sz="1600" u="sng">
                <a:hlinkClick r:id="rId3"/>
              </a:rPr>
              <a:t> </a:t>
            </a:r>
            <a:endParaRPr lang="tr-TR" sz="1600" u="sng"/>
          </a:p>
          <a:p>
            <a:pPr marL="285750" indent="-285750" algn="l">
              <a:buFont typeface="Arial"/>
              <a:buChar char="•"/>
            </a:pPr>
            <a:endParaRPr lang="en-US" sz="1600">
              <a:solidFill>
                <a:srgbClr val="000000"/>
              </a:solidFill>
              <a:latin typeface="Chalkboard"/>
              <a:cs typeface="Chalkboard"/>
            </a:endParaRPr>
          </a:p>
          <a:p>
            <a:pPr marL="285750" indent="-285750" algn="l">
              <a:buFont typeface="Arial"/>
              <a:buChar char="•"/>
            </a:pPr>
            <a:r>
              <a:rPr lang="en-US" sz="1600">
                <a:solidFill>
                  <a:srgbClr val="000000"/>
                </a:solidFill>
                <a:latin typeface="Chalkboard"/>
                <a:cs typeface="Chalkboard"/>
              </a:rPr>
              <a:t>Supersymmetry was revealed in two-dimensional string models in 1971 by Ramond, Neveu, Schwarz, Gervais and Sakita</a:t>
            </a:r>
            <a:endParaRPr lang="en-US" sz="1600">
              <a:solidFill>
                <a:srgbClr val="000000"/>
              </a:solidFill>
              <a:latin typeface="Chalkboard"/>
              <a:cs typeface="Chalkboard"/>
            </a:endParaRPr>
          </a:p>
        </p:txBody>
      </p:sp>
    </p:spTree>
    <p:extLst>
      <p:ext uri="{BB962C8B-B14F-4D97-AF65-F5344CB8AC3E}">
        <p14:creationId xmlns:p14="http://schemas.microsoft.com/office/powerpoint/2010/main" val="16061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208584" y="663079"/>
            <a:ext cx="45365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GB" sz="2400" b="1" dirty="0">
                <a:solidFill>
                  <a:srgbClr val="000000"/>
                </a:solidFill>
                <a:effectLst>
                  <a:outerShdw blurRad="50800" dist="38100" dir="2700000" algn="tl" rotWithShape="0">
                    <a:srgbClr val="000000">
                      <a:alpha val="43000"/>
                    </a:srgbClr>
                  </a:outerShdw>
                </a:effectLst>
                <a:latin typeface="Chalkboard"/>
                <a:cs typeface="Chalkboard"/>
              </a:rPr>
              <a:t>What </a:t>
            </a:r>
            <a:r>
              <a:rPr lang="en-GB" sz="2400" b="1">
                <a:solidFill>
                  <a:srgbClr val="000000"/>
                </a:solidFill>
                <a:effectLst>
                  <a:outerShdw blurRad="50800" dist="38100" dir="2700000" algn="tl" rotWithShape="0">
                    <a:srgbClr val="000000">
                      <a:alpha val="43000"/>
                    </a:srgbClr>
                  </a:outerShdw>
                </a:effectLst>
                <a:latin typeface="Chalkboard"/>
                <a:cs typeface="Chalkboard"/>
              </a:rPr>
              <a:t>is </a:t>
            </a:r>
            <a:r>
              <a:rPr lang="en-GB" sz="2400" b="1" smtClean="0">
                <a:solidFill>
                  <a:srgbClr val="000000"/>
                </a:solidFill>
                <a:effectLst>
                  <a:outerShdw blurRad="50800" dist="38100" dir="2700000" algn="tl" rotWithShape="0">
                    <a:srgbClr val="000000">
                      <a:alpha val="43000"/>
                    </a:srgbClr>
                  </a:outerShdw>
                </a:effectLst>
                <a:latin typeface="Chalkboard"/>
                <a:cs typeface="Chalkboard"/>
              </a:rPr>
              <a:t>Supersymmetry </a:t>
            </a:r>
            <a:r>
              <a:rPr lang="en-GB" sz="2400" b="1" dirty="0">
                <a:solidFill>
                  <a:srgbClr val="000000"/>
                </a:solidFill>
                <a:effectLst>
                  <a:outerShdw blurRad="50800" dist="38100" dir="2700000" algn="tl" rotWithShape="0">
                    <a:srgbClr val="000000">
                      <a:alpha val="43000"/>
                    </a:srgbClr>
                  </a:outerShdw>
                </a:effectLst>
                <a:latin typeface="Chalkboard"/>
                <a:cs typeface="Chalkboard"/>
              </a:rPr>
              <a:t>?</a:t>
            </a:r>
          </a:p>
        </p:txBody>
      </p:sp>
      <p:sp>
        <p:nvSpPr>
          <p:cNvPr id="4" name="Text Box 13"/>
          <p:cNvSpPr txBox="1">
            <a:spLocks noChangeArrowheads="1"/>
          </p:cNvSpPr>
          <p:nvPr/>
        </p:nvSpPr>
        <p:spPr bwMode="auto">
          <a:xfrm>
            <a:off x="952872" y="1465039"/>
            <a:ext cx="54402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GB" sz="1400" dirty="0">
                <a:solidFill>
                  <a:srgbClr val="000000"/>
                </a:solidFill>
                <a:effectLst>
                  <a:outerShdw blurRad="50800" dist="38100" dir="2700000" algn="tl" rotWithShape="0">
                    <a:srgbClr val="000000">
                      <a:alpha val="43000"/>
                    </a:srgbClr>
                  </a:outerShdw>
                </a:effectLst>
                <a:latin typeface="Chalkboard"/>
                <a:cs typeface="Chalkboard"/>
              </a:rPr>
              <a:t>There are two types of particles in nature: fermions and bosons.</a:t>
            </a:r>
          </a:p>
        </p:txBody>
      </p:sp>
      <p:sp>
        <p:nvSpPr>
          <p:cNvPr id="6" name="Text Box 14"/>
          <p:cNvSpPr txBox="1">
            <a:spLocks noChangeArrowheads="1"/>
          </p:cNvSpPr>
          <p:nvPr/>
        </p:nvSpPr>
        <p:spPr bwMode="auto">
          <a:xfrm>
            <a:off x="200472" y="2185700"/>
            <a:ext cx="640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dirty="0">
                <a:solidFill>
                  <a:srgbClr val="000000"/>
                </a:solidFill>
                <a:effectLst>
                  <a:outerShdw blurRad="50800" dist="38100" dir="2700000" algn="tl" rotWithShape="0">
                    <a:srgbClr val="000000">
                      <a:alpha val="43000"/>
                    </a:srgbClr>
                  </a:outerShdw>
                </a:effectLst>
                <a:latin typeface="Chalkboard"/>
                <a:cs typeface="Chalkboard"/>
              </a:rPr>
              <a:t>Fermions have half units of spin, and tend to shy away from each other, like people who always stay in single rooms at the fermion motel.</a:t>
            </a:r>
          </a:p>
        </p:txBody>
      </p:sp>
      <p:pic>
        <p:nvPicPr>
          <p:cNvPr id="7" name="Picture 15" descr="C:\Documents and Settings\sfk\My Documents\PowerPoint\inaugural\inauguralpictures\ferm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716360"/>
            <a:ext cx="1828800" cy="99695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6"/>
          <p:cNvSpPr txBox="1">
            <a:spLocks noChangeArrowheads="1"/>
          </p:cNvSpPr>
          <p:nvPr/>
        </p:nvSpPr>
        <p:spPr bwMode="auto">
          <a:xfrm>
            <a:off x="148952" y="3337828"/>
            <a:ext cx="617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dirty="0">
                <a:solidFill>
                  <a:srgbClr val="000000"/>
                </a:solidFill>
                <a:effectLst>
                  <a:outerShdw blurRad="50800" dist="38100" dir="2700000" algn="tl" rotWithShape="0">
                    <a:srgbClr val="000000">
                      <a:alpha val="43000"/>
                    </a:srgbClr>
                  </a:outerShdw>
                </a:effectLst>
                <a:latin typeface="Chalkboard"/>
                <a:cs typeface="Chalkboard"/>
              </a:rPr>
              <a:t>Bosons have zero or integer units of spin, and like to be with each other, like people who stay in shared dormitories at the boson inn.</a:t>
            </a:r>
          </a:p>
        </p:txBody>
      </p:sp>
      <p:pic>
        <p:nvPicPr>
          <p:cNvPr id="10" name="Picture 17" descr="C:\Documents and Settings\sfk\My Documents\PowerPoint\inaugural\inauguralpictures\bo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975248"/>
            <a:ext cx="1828800" cy="9509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9"/>
          <p:cNvSpPr txBox="1">
            <a:spLocks noChangeArrowheads="1"/>
          </p:cNvSpPr>
          <p:nvPr/>
        </p:nvSpPr>
        <p:spPr bwMode="auto">
          <a:xfrm>
            <a:off x="1064568" y="4653136"/>
            <a:ext cx="4267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smtClean="0">
                <a:solidFill>
                  <a:srgbClr val="000000"/>
                </a:solidFill>
                <a:effectLst>
                  <a:outerShdw blurRad="50800" dist="38100" dir="2700000" algn="tl" rotWithShape="0">
                    <a:srgbClr val="000000">
                      <a:alpha val="43000"/>
                    </a:srgbClr>
                  </a:outerShdw>
                </a:effectLst>
                <a:latin typeface="Chalkboard"/>
                <a:cs typeface="Chalkboard"/>
              </a:rPr>
              <a:t>Supersymmetry </a:t>
            </a:r>
            <a:r>
              <a:rPr lang="en-GB" sz="1400" dirty="0">
                <a:solidFill>
                  <a:srgbClr val="000000"/>
                </a:solidFill>
                <a:effectLst>
                  <a:outerShdw blurRad="50800" dist="38100" dir="2700000" algn="tl" rotWithShape="0">
                    <a:srgbClr val="000000">
                      <a:alpha val="43000"/>
                    </a:srgbClr>
                  </a:outerShdw>
                </a:effectLst>
                <a:latin typeface="Chalkboard"/>
                <a:cs typeface="Chalkboard"/>
              </a:rPr>
              <a:t>says that for every fermion in Nature there must be a boson and vice-versa.               </a:t>
            </a:r>
            <a:r>
              <a:rPr lang="en-GB" sz="1400" dirty="0" smtClean="0">
                <a:solidFill>
                  <a:srgbClr val="000000"/>
                </a:solidFill>
                <a:effectLst>
                  <a:outerShdw blurRad="50800" dist="38100" dir="2700000" algn="tl" rotWithShape="0">
                    <a:srgbClr val="000000">
                      <a:alpha val="43000"/>
                    </a:srgbClr>
                  </a:outerShdw>
                </a:effectLst>
                <a:latin typeface="Chalkboard"/>
                <a:cs typeface="Chalkboard"/>
              </a:rPr>
              <a:t>Super-symmetric </a:t>
            </a:r>
            <a:r>
              <a:rPr lang="en-GB" sz="1400" dirty="0">
                <a:solidFill>
                  <a:srgbClr val="000000"/>
                </a:solidFill>
                <a:effectLst>
                  <a:outerShdw blurRad="50800" dist="38100" dir="2700000" algn="tl" rotWithShape="0">
                    <a:srgbClr val="000000">
                      <a:alpha val="43000"/>
                    </a:srgbClr>
                  </a:outerShdw>
                </a:effectLst>
                <a:latin typeface="Chalkboard"/>
                <a:cs typeface="Chalkboard"/>
              </a:rPr>
              <a:t>particles have not been observed (yet) so they must be heavier - SUSY must be broken  by some mechanism </a:t>
            </a:r>
          </a:p>
        </p:txBody>
      </p:sp>
      <p:pic>
        <p:nvPicPr>
          <p:cNvPr id="2" name="Picture 1" descr="sypersymmetr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112" y="4293096"/>
            <a:ext cx="3035829" cy="2276872"/>
          </a:xfrm>
          <a:prstGeom prst="rect">
            <a:avLst/>
          </a:prstGeom>
        </p:spPr>
      </p:pic>
    </p:spTree>
    <p:extLst>
      <p:ext uri="{BB962C8B-B14F-4D97-AF65-F5344CB8AC3E}">
        <p14:creationId xmlns:p14="http://schemas.microsoft.com/office/powerpoint/2010/main" val="166874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a:grpSpLocks/>
          </p:cNvGrpSpPr>
          <p:nvPr/>
        </p:nvGrpSpPr>
        <p:grpSpPr bwMode="auto">
          <a:xfrm>
            <a:off x="1524074" y="2393826"/>
            <a:ext cx="2597150" cy="3429000"/>
            <a:chOff x="960" y="1152"/>
            <a:chExt cx="1636" cy="2160"/>
          </a:xfrm>
        </p:grpSpPr>
        <p:pic>
          <p:nvPicPr>
            <p:cNvPr id="5" name="Picture 29" descr="C:\Documents and Settings\sfk\My Documents\PowerPoint\inaugural\inauguralpictures\generation_ch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1152"/>
              <a:ext cx="1636" cy="2050"/>
            </a:xfrm>
            <a:prstGeom prst="rect">
              <a:avLst/>
            </a:prstGeom>
            <a:solidFill>
              <a:schemeClr val="accent1"/>
            </a:solidFill>
          </p:spPr>
        </p:pic>
        <p:graphicFrame>
          <p:nvGraphicFramePr>
            <p:cNvPr id="6" name="Object 30"/>
            <p:cNvGraphicFramePr>
              <a:graphicFrameLocks noChangeAspect="1"/>
            </p:cNvGraphicFramePr>
            <p:nvPr/>
          </p:nvGraphicFramePr>
          <p:xfrm>
            <a:off x="1454" y="1392"/>
            <a:ext cx="320" cy="336"/>
          </p:xfrm>
          <a:graphic>
            <a:graphicData uri="http://schemas.openxmlformats.org/presentationml/2006/ole">
              <mc:AlternateContent xmlns:mc="http://schemas.openxmlformats.org/markup-compatibility/2006">
                <mc:Choice xmlns:v="urn:schemas-microsoft-com:vml" Requires="v">
                  <p:oleObj spid="_x0000_s18263" name="Equation" r:id="rId4" imgW="126720" imgH="139680" progId="Equation.DSMT4">
                    <p:embed/>
                  </p:oleObj>
                </mc:Choice>
                <mc:Fallback>
                  <p:oleObj name="Equation" r:id="rId4" imgW="126720" imgH="13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4" y="1392"/>
                          <a:ext cx="320" cy="336"/>
                        </a:xfrm>
                        <a:prstGeom prst="rect">
                          <a:avLst/>
                        </a:prstGeom>
                        <a:solidFill>
                          <a:srgbClr val="FFFFCC"/>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blurRad="63500" dist="107763" dir="13500000" algn="ctr" rotWithShape="0">
                                  <a:srgbClr val="000000">
                                    <a:alpha val="74998"/>
                                  </a:srgbClr>
                                </a:outerShdw>
                              </a:effectLst>
                            </a14:hiddenEffects>
                          </a:ext>
                        </a:extLst>
                      </p:spPr>
                    </p:pic>
                  </p:oleObj>
                </mc:Fallback>
              </mc:AlternateContent>
            </a:graphicData>
          </a:graphic>
        </p:graphicFrame>
        <p:graphicFrame>
          <p:nvGraphicFramePr>
            <p:cNvPr id="7" name="Object 31"/>
            <p:cNvGraphicFramePr>
              <a:graphicFrameLocks noChangeAspect="1"/>
            </p:cNvGraphicFramePr>
            <p:nvPr/>
          </p:nvGraphicFramePr>
          <p:xfrm>
            <a:off x="1825" y="2544"/>
            <a:ext cx="335" cy="336"/>
          </p:xfrm>
          <a:graphic>
            <a:graphicData uri="http://schemas.openxmlformats.org/presentationml/2006/ole">
              <mc:AlternateContent xmlns:mc="http://schemas.openxmlformats.org/markup-compatibility/2006">
                <mc:Choice xmlns:v="urn:schemas-microsoft-com:vml" Requires="v">
                  <p:oleObj spid="_x0000_s18264" name="Equation" r:id="rId6" imgW="152280" imgH="164880" progId="Equation.DSMT4">
                    <p:embed/>
                  </p:oleObj>
                </mc:Choice>
                <mc:Fallback>
                  <p:oleObj name="Equation" r:id="rId6" imgW="15228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5" y="2544"/>
                          <a:ext cx="335" cy="336"/>
                        </a:xfrm>
                        <a:prstGeom prst="rect">
                          <a:avLst/>
                        </a:prstGeom>
                        <a:solidFill>
                          <a:srgbClr val="F6D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32"/>
            <p:cNvGraphicFramePr>
              <a:graphicFrameLocks noChangeAspect="1"/>
            </p:cNvGraphicFramePr>
            <p:nvPr/>
          </p:nvGraphicFramePr>
          <p:xfrm>
            <a:off x="2208" y="2544"/>
            <a:ext cx="335" cy="336"/>
          </p:xfrm>
          <a:graphic>
            <a:graphicData uri="http://schemas.openxmlformats.org/presentationml/2006/ole">
              <mc:AlternateContent xmlns:mc="http://schemas.openxmlformats.org/markup-compatibility/2006">
                <mc:Choice xmlns:v="urn:schemas-microsoft-com:vml" Requires="v">
                  <p:oleObj spid="_x0000_s18265" name="Equation" r:id="rId8" imgW="126720" imgH="139680" progId="Equation.DSMT4">
                    <p:embed/>
                  </p:oleObj>
                </mc:Choice>
                <mc:Fallback>
                  <p:oleObj name="Equation" r:id="rId8" imgW="12672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8" y="2544"/>
                          <a:ext cx="335" cy="336"/>
                        </a:xfrm>
                        <a:prstGeom prst="rect">
                          <a:avLst/>
                        </a:prstGeom>
                        <a:solidFill>
                          <a:srgbClr val="F6D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33"/>
            <p:cNvGraphicFramePr>
              <a:graphicFrameLocks noChangeAspect="1"/>
            </p:cNvGraphicFramePr>
            <p:nvPr/>
          </p:nvGraphicFramePr>
          <p:xfrm>
            <a:off x="1441" y="2160"/>
            <a:ext cx="336" cy="336"/>
          </p:xfrm>
          <a:graphic>
            <a:graphicData uri="http://schemas.openxmlformats.org/presentationml/2006/ole">
              <mc:AlternateContent xmlns:mc="http://schemas.openxmlformats.org/markup-compatibility/2006">
                <mc:Choice xmlns:v="urn:schemas-microsoft-com:vml" Requires="v">
                  <p:oleObj spid="_x0000_s18266" name="Equation" r:id="rId10" imgW="164880" imgH="228600" progId="Equation.DSMT4">
                    <p:embed/>
                  </p:oleObj>
                </mc:Choice>
                <mc:Fallback>
                  <p:oleObj name="Equation" r:id="rId10" imgW="164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1" y="2160"/>
                          <a:ext cx="336" cy="336"/>
                        </a:xfrm>
                        <a:prstGeom prst="rect">
                          <a:avLst/>
                        </a:prstGeom>
                        <a:solidFill>
                          <a:srgbClr val="F6D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 name="Object 34"/>
            <p:cNvGraphicFramePr>
              <a:graphicFrameLocks noChangeAspect="1"/>
            </p:cNvGraphicFramePr>
            <p:nvPr/>
          </p:nvGraphicFramePr>
          <p:xfrm>
            <a:off x="2209" y="1776"/>
            <a:ext cx="335" cy="336"/>
          </p:xfrm>
          <a:graphic>
            <a:graphicData uri="http://schemas.openxmlformats.org/presentationml/2006/ole">
              <mc:AlternateContent xmlns:mc="http://schemas.openxmlformats.org/markup-compatibility/2006">
                <mc:Choice xmlns:v="urn:schemas-microsoft-com:vml" Requires="v">
                  <p:oleObj spid="_x0000_s18267" name="Equation" r:id="rId12" imgW="126720" imgH="177480" progId="Equation.DSMT4">
                    <p:embed/>
                  </p:oleObj>
                </mc:Choice>
                <mc:Fallback>
                  <p:oleObj name="Equation" r:id="rId12" imgW="126720" imgH="177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 y="1776"/>
                          <a:ext cx="335" cy="336"/>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35"/>
            <p:cNvGraphicFramePr>
              <a:graphicFrameLocks noChangeAspect="1"/>
            </p:cNvGraphicFramePr>
            <p:nvPr/>
          </p:nvGraphicFramePr>
          <p:xfrm>
            <a:off x="1441" y="1776"/>
            <a:ext cx="344" cy="336"/>
          </p:xfrm>
          <a:graphic>
            <a:graphicData uri="http://schemas.openxmlformats.org/presentationml/2006/ole">
              <mc:AlternateContent xmlns:mc="http://schemas.openxmlformats.org/markup-compatibility/2006">
                <mc:Choice xmlns:v="urn:schemas-microsoft-com:vml" Requires="v">
                  <p:oleObj spid="_x0000_s18268" name="Equation" r:id="rId14" imgW="139680" imgH="177480" progId="Equation.DSMT4">
                    <p:embed/>
                  </p:oleObj>
                </mc:Choice>
                <mc:Fallback>
                  <p:oleObj name="Equation" r:id="rId14" imgW="139680" imgH="177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1" y="1776"/>
                          <a:ext cx="344" cy="336"/>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36"/>
            <p:cNvGraphicFramePr>
              <a:graphicFrameLocks noChangeAspect="1"/>
            </p:cNvGraphicFramePr>
            <p:nvPr/>
          </p:nvGraphicFramePr>
          <p:xfrm>
            <a:off x="2208" y="1344"/>
            <a:ext cx="336" cy="384"/>
          </p:xfrm>
          <a:graphic>
            <a:graphicData uri="http://schemas.openxmlformats.org/presentationml/2006/ole">
              <mc:AlternateContent xmlns:mc="http://schemas.openxmlformats.org/markup-compatibility/2006">
                <mc:Choice xmlns:v="urn:schemas-microsoft-com:vml" Requires="v">
                  <p:oleObj spid="_x0000_s18269" name="Equation" r:id="rId16" imgW="88560" imgH="152280" progId="Equation.DSMT4">
                    <p:embed/>
                  </p:oleObj>
                </mc:Choice>
                <mc:Fallback>
                  <p:oleObj name="Equation" r:id="rId16" imgW="88560" imgH="152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08" y="1344"/>
                          <a:ext cx="336" cy="384"/>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37"/>
            <p:cNvGraphicFramePr>
              <a:graphicFrameLocks noChangeAspect="1"/>
            </p:cNvGraphicFramePr>
            <p:nvPr/>
          </p:nvGraphicFramePr>
          <p:xfrm>
            <a:off x="1824" y="1392"/>
            <a:ext cx="323" cy="336"/>
          </p:xfrm>
          <a:graphic>
            <a:graphicData uri="http://schemas.openxmlformats.org/presentationml/2006/ole">
              <mc:AlternateContent xmlns:mc="http://schemas.openxmlformats.org/markup-compatibility/2006">
                <mc:Choice xmlns:v="urn:schemas-microsoft-com:vml" Requires="v">
                  <p:oleObj spid="_x0000_s18270" name="Equation" r:id="rId18" imgW="114120" imgH="139680" progId="Equation.DSMT4">
                    <p:embed/>
                  </p:oleObj>
                </mc:Choice>
                <mc:Fallback>
                  <p:oleObj name="Equation" r:id="rId18" imgW="114120" imgH="1396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4" y="1392"/>
                          <a:ext cx="323" cy="336"/>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38"/>
            <p:cNvGraphicFramePr>
              <a:graphicFrameLocks noChangeAspect="1"/>
            </p:cNvGraphicFramePr>
            <p:nvPr/>
          </p:nvGraphicFramePr>
          <p:xfrm>
            <a:off x="1825" y="2162"/>
            <a:ext cx="336" cy="334"/>
          </p:xfrm>
          <a:graphic>
            <a:graphicData uri="http://schemas.openxmlformats.org/presentationml/2006/ole">
              <mc:AlternateContent xmlns:mc="http://schemas.openxmlformats.org/markup-compatibility/2006">
                <mc:Choice xmlns:v="urn:schemas-microsoft-com:vml" Requires="v">
                  <p:oleObj spid="_x0000_s18271" name="Equation" r:id="rId20" imgW="177480" imgH="241200" progId="Equation.DSMT4">
                    <p:embed/>
                  </p:oleObj>
                </mc:Choice>
                <mc:Fallback>
                  <p:oleObj name="Equation" r:id="rId20" imgW="177480" imgH="2412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25" y="2162"/>
                          <a:ext cx="336" cy="334"/>
                        </a:xfrm>
                        <a:prstGeom prst="rect">
                          <a:avLst/>
                        </a:prstGeom>
                        <a:solidFill>
                          <a:srgbClr val="F6D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 name="Object 39"/>
            <p:cNvGraphicFramePr>
              <a:graphicFrameLocks noChangeAspect="1"/>
            </p:cNvGraphicFramePr>
            <p:nvPr/>
          </p:nvGraphicFramePr>
          <p:xfrm>
            <a:off x="2209" y="2160"/>
            <a:ext cx="336" cy="336"/>
          </p:xfrm>
          <a:graphic>
            <a:graphicData uri="http://schemas.openxmlformats.org/presentationml/2006/ole">
              <mc:AlternateContent xmlns:mc="http://schemas.openxmlformats.org/markup-compatibility/2006">
                <mc:Choice xmlns:v="urn:schemas-microsoft-com:vml" Requires="v">
                  <p:oleObj spid="_x0000_s18272" name="Equation" r:id="rId22" imgW="164880" imgH="228600" progId="Equation.DSMT4">
                    <p:embed/>
                  </p:oleObj>
                </mc:Choice>
                <mc:Fallback>
                  <p:oleObj name="Equation" r:id="rId22" imgW="16488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09" y="2160"/>
                          <a:ext cx="336" cy="336"/>
                        </a:xfrm>
                        <a:prstGeom prst="rect">
                          <a:avLst/>
                        </a:prstGeom>
                        <a:solidFill>
                          <a:srgbClr val="F6D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 name="Object 40"/>
            <p:cNvGraphicFramePr>
              <a:graphicFrameLocks noChangeAspect="1"/>
            </p:cNvGraphicFramePr>
            <p:nvPr/>
          </p:nvGraphicFramePr>
          <p:xfrm>
            <a:off x="1452" y="2544"/>
            <a:ext cx="322" cy="336"/>
          </p:xfrm>
          <a:graphic>
            <a:graphicData uri="http://schemas.openxmlformats.org/presentationml/2006/ole">
              <mc:AlternateContent xmlns:mc="http://schemas.openxmlformats.org/markup-compatibility/2006">
                <mc:Choice xmlns:v="urn:schemas-microsoft-com:vml" Requires="v">
                  <p:oleObj spid="_x0000_s18273" name="Equation" r:id="rId24" imgW="114120" imgH="139680" progId="Equation.DSMT4">
                    <p:embed/>
                  </p:oleObj>
                </mc:Choice>
                <mc:Fallback>
                  <p:oleObj name="Equation" r:id="rId24" imgW="114120" imgH="1396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52" y="2544"/>
                          <a:ext cx="322" cy="336"/>
                        </a:xfrm>
                        <a:prstGeom prst="rect">
                          <a:avLst/>
                        </a:prstGeom>
                        <a:solidFill>
                          <a:srgbClr val="F6D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7" name="Text Box 41"/>
            <p:cNvSpPr txBox="1">
              <a:spLocks noChangeArrowheads="1"/>
            </p:cNvSpPr>
            <p:nvPr/>
          </p:nvSpPr>
          <p:spPr bwMode="auto">
            <a:xfrm rot="16200000">
              <a:off x="931" y="1468"/>
              <a:ext cx="346" cy="288"/>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a:spcBef>
                  <a:spcPct val="50000"/>
                </a:spcBef>
              </a:pPr>
              <a:endParaRPr lang="en-US">
                <a:solidFill>
                  <a:srgbClr val="F6DFFF"/>
                </a:solidFill>
                <a:latin typeface="Times New Roman" charset="0"/>
              </a:endParaRPr>
            </a:p>
          </p:txBody>
        </p:sp>
        <p:sp>
          <p:nvSpPr>
            <p:cNvPr id="18" name="Text Box 42"/>
            <p:cNvSpPr txBox="1">
              <a:spLocks noChangeArrowheads="1"/>
            </p:cNvSpPr>
            <p:nvPr/>
          </p:nvSpPr>
          <p:spPr bwMode="auto">
            <a:xfrm rot="16200000">
              <a:off x="698" y="2423"/>
              <a:ext cx="814" cy="288"/>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solidFill>
                    <a:srgbClr val="F6DFFF"/>
                  </a:solidFill>
                  <a:latin typeface="Times New Roman" charset="0"/>
                </a:rPr>
                <a:t>Leptons</a:t>
              </a:r>
            </a:p>
          </p:txBody>
        </p:sp>
        <p:sp>
          <p:nvSpPr>
            <p:cNvPr id="19" name="Text Box 43"/>
            <p:cNvSpPr txBox="1">
              <a:spLocks noChangeArrowheads="1"/>
            </p:cNvSpPr>
            <p:nvPr/>
          </p:nvSpPr>
          <p:spPr bwMode="auto">
            <a:xfrm rot="16200000">
              <a:off x="723" y="1630"/>
              <a:ext cx="764" cy="288"/>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solidFill>
                    <a:srgbClr val="F6DFFF"/>
                  </a:solidFill>
                  <a:latin typeface="Times New Roman" charset="0"/>
                </a:rPr>
                <a:t>Quarks</a:t>
              </a:r>
            </a:p>
          </p:txBody>
        </p:sp>
        <p:sp>
          <p:nvSpPr>
            <p:cNvPr id="20" name="Text Box 44"/>
            <p:cNvSpPr txBox="1">
              <a:spLocks noChangeArrowheads="1"/>
            </p:cNvSpPr>
            <p:nvPr/>
          </p:nvSpPr>
          <p:spPr bwMode="auto">
            <a:xfrm>
              <a:off x="961" y="3100"/>
              <a:ext cx="1632" cy="212"/>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solidFill>
                    <a:srgbClr val="F6DFFF"/>
                  </a:solidFill>
                  <a:latin typeface="Times New Roman" charset="0"/>
                </a:rPr>
                <a:t>  The Generations of Matter</a:t>
              </a:r>
            </a:p>
          </p:txBody>
        </p:sp>
        <p:graphicFrame>
          <p:nvGraphicFramePr>
            <p:cNvPr id="21" name="Object 45"/>
            <p:cNvGraphicFramePr>
              <a:graphicFrameLocks noChangeAspect="1"/>
            </p:cNvGraphicFramePr>
            <p:nvPr/>
          </p:nvGraphicFramePr>
          <p:xfrm>
            <a:off x="1824" y="1795"/>
            <a:ext cx="336" cy="317"/>
          </p:xfrm>
          <a:graphic>
            <a:graphicData uri="http://schemas.openxmlformats.org/presentationml/2006/ole">
              <mc:AlternateContent xmlns:mc="http://schemas.openxmlformats.org/markup-compatibility/2006">
                <mc:Choice xmlns:v="urn:schemas-microsoft-com:vml" Requires="v">
                  <p:oleObj spid="_x0000_s18274" name="Equation" r:id="rId26" imgW="114120" imgH="139680" progId="Equation.DSMT4">
                    <p:embed/>
                  </p:oleObj>
                </mc:Choice>
                <mc:Fallback>
                  <p:oleObj name="Equation" r:id="rId26" imgW="114120" imgH="1396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24" y="1795"/>
                          <a:ext cx="336" cy="31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4" name="Text Box 49"/>
          <p:cNvSpPr txBox="1">
            <a:spLocks noChangeArrowheads="1"/>
          </p:cNvSpPr>
          <p:nvPr/>
        </p:nvSpPr>
        <p:spPr bwMode="auto">
          <a:xfrm>
            <a:off x="1454224" y="1772816"/>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dirty="0">
                <a:solidFill>
                  <a:srgbClr val="000000"/>
                </a:solidFill>
                <a:effectLst>
                  <a:outerShdw blurRad="50800" dist="38100" dir="2700000" algn="tl" rotWithShape="0">
                    <a:srgbClr val="000000">
                      <a:alpha val="43000"/>
                    </a:srgbClr>
                  </a:outerShdw>
                </a:effectLst>
                <a:latin typeface="Chalkboard"/>
                <a:cs typeface="Chalkboard"/>
              </a:rPr>
              <a:t>SPIN ½ FERMIONS</a:t>
            </a:r>
          </a:p>
        </p:txBody>
      </p:sp>
      <p:grpSp>
        <p:nvGrpSpPr>
          <p:cNvPr id="23" name="Group 27"/>
          <p:cNvGrpSpPr>
            <a:grpSpLocks/>
          </p:cNvGrpSpPr>
          <p:nvPr/>
        </p:nvGrpSpPr>
        <p:grpSpPr bwMode="auto">
          <a:xfrm>
            <a:off x="6026224" y="2393826"/>
            <a:ext cx="2614613" cy="3429000"/>
            <a:chOff x="3105" y="912"/>
            <a:chExt cx="1647" cy="2160"/>
          </a:xfrm>
        </p:grpSpPr>
        <p:pic>
          <p:nvPicPr>
            <p:cNvPr id="25" name="Picture 3" descr="C:\Documents and Settings\sfk\My Documents\PowerPoint\inaugural\inauguralpictures\generation_ch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 y="912"/>
              <a:ext cx="1636" cy="2050"/>
            </a:xfrm>
            <a:prstGeom prst="rect">
              <a:avLst/>
            </a:prstGeom>
            <a:solidFill>
              <a:schemeClr val="accent1"/>
            </a:solidFill>
          </p:spPr>
        </p:pic>
        <p:graphicFrame>
          <p:nvGraphicFramePr>
            <p:cNvPr id="26" name="Object 4"/>
            <p:cNvGraphicFramePr>
              <a:graphicFrameLocks noChangeAspect="1"/>
            </p:cNvGraphicFramePr>
            <p:nvPr/>
          </p:nvGraphicFramePr>
          <p:xfrm>
            <a:off x="3586" y="1152"/>
            <a:ext cx="336" cy="336"/>
          </p:xfrm>
          <a:graphic>
            <a:graphicData uri="http://schemas.openxmlformats.org/presentationml/2006/ole">
              <mc:AlternateContent xmlns:mc="http://schemas.openxmlformats.org/markup-compatibility/2006">
                <mc:Choice xmlns:v="urn:schemas-microsoft-com:vml" Requires="v">
                  <p:oleObj spid="_x0000_s18275" name="Equation" r:id="rId28" imgW="126720" imgH="177480" progId="Equation.DSMT4">
                    <p:embed/>
                  </p:oleObj>
                </mc:Choice>
                <mc:Fallback>
                  <p:oleObj name="Equation" r:id="rId28" imgW="126720" imgH="1774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86" y="1152"/>
                          <a:ext cx="336" cy="336"/>
                        </a:xfrm>
                        <a:prstGeom prst="rect">
                          <a:avLst/>
                        </a:prstGeom>
                        <a:solidFill>
                          <a:srgbClr val="FFFFCC"/>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blurRad="63500" dist="107763" dir="13500000" algn="ctr" rotWithShape="0">
                                  <a:srgbClr val="000000">
                                    <a:alpha val="74998"/>
                                  </a:srgbClr>
                                </a:outerShdw>
                              </a:effectLst>
                            </a14:hiddenEffects>
                          </a:ext>
                        </a:extLst>
                      </p:spPr>
                    </p:pic>
                  </p:oleObj>
                </mc:Fallback>
              </mc:AlternateContent>
            </a:graphicData>
          </a:graphic>
        </p:graphicFrame>
        <p:graphicFrame>
          <p:nvGraphicFramePr>
            <p:cNvPr id="27" name="Object 6"/>
            <p:cNvGraphicFramePr>
              <a:graphicFrameLocks noChangeAspect="1"/>
            </p:cNvGraphicFramePr>
            <p:nvPr/>
          </p:nvGraphicFramePr>
          <p:xfrm>
            <a:off x="3970" y="2304"/>
            <a:ext cx="336" cy="336"/>
          </p:xfrm>
          <a:graphic>
            <a:graphicData uri="http://schemas.openxmlformats.org/presentationml/2006/ole">
              <mc:AlternateContent xmlns:mc="http://schemas.openxmlformats.org/markup-compatibility/2006">
                <mc:Choice xmlns:v="urn:schemas-microsoft-com:vml" Requires="v">
                  <p:oleObj spid="_x0000_s18276" name="Equation" r:id="rId30" imgW="152280" imgH="203040" progId="Equation.DSMT4">
                    <p:embed/>
                  </p:oleObj>
                </mc:Choice>
                <mc:Fallback>
                  <p:oleObj name="Equation" r:id="rId30" imgW="152280" imgH="20304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70" y="2304"/>
                          <a:ext cx="336" cy="336"/>
                        </a:xfrm>
                        <a:prstGeom prst="rect">
                          <a:avLst/>
                        </a:prstGeom>
                        <a:solidFill>
                          <a:srgbClr val="F6D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 name="Object 7"/>
            <p:cNvGraphicFramePr>
              <a:graphicFrameLocks noChangeAspect="1"/>
            </p:cNvGraphicFramePr>
            <p:nvPr/>
          </p:nvGraphicFramePr>
          <p:xfrm>
            <a:off x="4354" y="2304"/>
            <a:ext cx="336" cy="336"/>
          </p:xfrm>
          <a:graphic>
            <a:graphicData uri="http://schemas.openxmlformats.org/presentationml/2006/ole">
              <mc:AlternateContent xmlns:mc="http://schemas.openxmlformats.org/markup-compatibility/2006">
                <mc:Choice xmlns:v="urn:schemas-microsoft-com:vml" Requires="v">
                  <p:oleObj spid="_x0000_s18277" name="Equation" r:id="rId32" imgW="126720" imgH="177480" progId="Equation.DSMT4">
                    <p:embed/>
                  </p:oleObj>
                </mc:Choice>
                <mc:Fallback>
                  <p:oleObj name="Equation" r:id="rId32" imgW="126720" imgH="177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354" y="2304"/>
                          <a:ext cx="336" cy="336"/>
                        </a:xfrm>
                        <a:prstGeom prst="rect">
                          <a:avLst/>
                        </a:prstGeom>
                        <a:solidFill>
                          <a:srgbClr val="F6D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 name="Object 8"/>
            <p:cNvGraphicFramePr>
              <a:graphicFrameLocks noChangeAspect="1"/>
            </p:cNvGraphicFramePr>
            <p:nvPr/>
          </p:nvGraphicFramePr>
          <p:xfrm>
            <a:off x="3586" y="1920"/>
            <a:ext cx="336" cy="336"/>
          </p:xfrm>
          <a:graphic>
            <a:graphicData uri="http://schemas.openxmlformats.org/presentationml/2006/ole">
              <mc:AlternateContent xmlns:mc="http://schemas.openxmlformats.org/markup-compatibility/2006">
                <mc:Choice xmlns:v="urn:schemas-microsoft-com:vml" Requires="v">
                  <p:oleObj spid="_x0000_s18278" name="Equation" r:id="rId34" imgW="164880" imgH="228600" progId="Equation.DSMT4">
                    <p:embed/>
                  </p:oleObj>
                </mc:Choice>
                <mc:Fallback>
                  <p:oleObj name="Equation" r:id="rId34" imgW="16488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586" y="1920"/>
                          <a:ext cx="336" cy="336"/>
                        </a:xfrm>
                        <a:prstGeom prst="rect">
                          <a:avLst/>
                        </a:prstGeom>
                        <a:solidFill>
                          <a:srgbClr val="F6D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 name="Object 9"/>
            <p:cNvGraphicFramePr>
              <a:graphicFrameLocks noChangeAspect="1"/>
            </p:cNvGraphicFramePr>
            <p:nvPr/>
          </p:nvGraphicFramePr>
          <p:xfrm>
            <a:off x="4354" y="1536"/>
            <a:ext cx="336" cy="336"/>
          </p:xfrm>
          <a:graphic>
            <a:graphicData uri="http://schemas.openxmlformats.org/presentationml/2006/ole">
              <mc:AlternateContent xmlns:mc="http://schemas.openxmlformats.org/markup-compatibility/2006">
                <mc:Choice xmlns:v="urn:schemas-microsoft-com:vml" Requires="v">
                  <p:oleObj spid="_x0000_s18279" name="Equation" r:id="rId36" imgW="126720" imgH="215640" progId="Equation.DSMT4">
                    <p:embed/>
                  </p:oleObj>
                </mc:Choice>
                <mc:Fallback>
                  <p:oleObj name="Equation" r:id="rId36" imgW="126720" imgH="2156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354" y="1536"/>
                          <a:ext cx="336" cy="336"/>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 name="Object 11"/>
            <p:cNvGraphicFramePr>
              <a:graphicFrameLocks noChangeAspect="1"/>
            </p:cNvGraphicFramePr>
            <p:nvPr/>
          </p:nvGraphicFramePr>
          <p:xfrm>
            <a:off x="3586" y="1536"/>
            <a:ext cx="336" cy="329"/>
          </p:xfrm>
          <a:graphic>
            <a:graphicData uri="http://schemas.openxmlformats.org/presentationml/2006/ole">
              <mc:AlternateContent xmlns:mc="http://schemas.openxmlformats.org/markup-compatibility/2006">
                <mc:Choice xmlns:v="urn:schemas-microsoft-com:vml" Requires="v">
                  <p:oleObj spid="_x0000_s18280" name="Equation" r:id="rId38" imgW="139680" imgH="215640" progId="Equation.DSMT4">
                    <p:embed/>
                  </p:oleObj>
                </mc:Choice>
                <mc:Fallback>
                  <p:oleObj name="Equation" r:id="rId38" imgW="139680" imgH="21564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586" y="1536"/>
                          <a:ext cx="336" cy="329"/>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 name="Object 12"/>
            <p:cNvGraphicFramePr>
              <a:graphicFrameLocks noChangeAspect="1"/>
            </p:cNvGraphicFramePr>
            <p:nvPr/>
          </p:nvGraphicFramePr>
          <p:xfrm>
            <a:off x="4354" y="1152"/>
            <a:ext cx="336" cy="336"/>
          </p:xfrm>
          <a:graphic>
            <a:graphicData uri="http://schemas.openxmlformats.org/presentationml/2006/ole">
              <mc:AlternateContent xmlns:mc="http://schemas.openxmlformats.org/markup-compatibility/2006">
                <mc:Choice xmlns:v="urn:schemas-microsoft-com:vml" Requires="v">
                  <p:oleObj spid="_x0000_s18281" name="Equation" r:id="rId40" imgW="114120" imgH="190440" progId="Equation.DSMT4">
                    <p:embed/>
                  </p:oleObj>
                </mc:Choice>
                <mc:Fallback>
                  <p:oleObj name="Equation" r:id="rId40" imgW="114120" imgH="19044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354" y="1152"/>
                          <a:ext cx="336" cy="336"/>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 name="Object 13"/>
            <p:cNvGraphicFramePr>
              <a:graphicFrameLocks noChangeAspect="1"/>
            </p:cNvGraphicFramePr>
            <p:nvPr/>
          </p:nvGraphicFramePr>
          <p:xfrm>
            <a:off x="3970" y="1152"/>
            <a:ext cx="336" cy="336"/>
          </p:xfrm>
          <a:graphic>
            <a:graphicData uri="http://schemas.openxmlformats.org/presentationml/2006/ole">
              <mc:AlternateContent xmlns:mc="http://schemas.openxmlformats.org/markup-compatibility/2006">
                <mc:Choice xmlns:v="urn:schemas-microsoft-com:vml" Requires="v">
                  <p:oleObj spid="_x0000_s18282" name="Equation" r:id="rId42" imgW="114120" imgH="177480" progId="Equation.DSMT4">
                    <p:embed/>
                  </p:oleObj>
                </mc:Choice>
                <mc:Fallback>
                  <p:oleObj name="Equation" r:id="rId42" imgW="114120" imgH="17748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970" y="1152"/>
                          <a:ext cx="336" cy="336"/>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 name="Object 15"/>
            <p:cNvGraphicFramePr>
              <a:graphicFrameLocks noChangeAspect="1"/>
            </p:cNvGraphicFramePr>
            <p:nvPr/>
          </p:nvGraphicFramePr>
          <p:xfrm>
            <a:off x="3970" y="1922"/>
            <a:ext cx="336" cy="334"/>
          </p:xfrm>
          <a:graphic>
            <a:graphicData uri="http://schemas.openxmlformats.org/presentationml/2006/ole">
              <mc:AlternateContent xmlns:mc="http://schemas.openxmlformats.org/markup-compatibility/2006">
                <mc:Choice xmlns:v="urn:schemas-microsoft-com:vml" Requires="v">
                  <p:oleObj spid="_x0000_s18283" name="Equation" r:id="rId44" imgW="177480" imgH="241200" progId="Equation.DSMT4">
                    <p:embed/>
                  </p:oleObj>
                </mc:Choice>
                <mc:Fallback>
                  <p:oleObj name="Equation" r:id="rId44" imgW="177480" imgH="24120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970" y="1922"/>
                          <a:ext cx="336" cy="334"/>
                        </a:xfrm>
                        <a:prstGeom prst="rect">
                          <a:avLst/>
                        </a:prstGeom>
                        <a:solidFill>
                          <a:srgbClr val="F6D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 name="Object 16"/>
            <p:cNvGraphicFramePr>
              <a:graphicFrameLocks noChangeAspect="1"/>
            </p:cNvGraphicFramePr>
            <p:nvPr/>
          </p:nvGraphicFramePr>
          <p:xfrm>
            <a:off x="4354" y="1920"/>
            <a:ext cx="336" cy="336"/>
          </p:xfrm>
          <a:graphic>
            <a:graphicData uri="http://schemas.openxmlformats.org/presentationml/2006/ole">
              <mc:AlternateContent xmlns:mc="http://schemas.openxmlformats.org/markup-compatibility/2006">
                <mc:Choice xmlns:v="urn:schemas-microsoft-com:vml" Requires="v">
                  <p:oleObj spid="_x0000_s18284" name="Equation" r:id="rId46" imgW="164880" imgH="228600" progId="Equation.DSMT4">
                    <p:embed/>
                  </p:oleObj>
                </mc:Choice>
                <mc:Fallback>
                  <p:oleObj name="Equation" r:id="rId46" imgW="164880" imgH="22860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354" y="1920"/>
                          <a:ext cx="336" cy="336"/>
                        </a:xfrm>
                        <a:prstGeom prst="rect">
                          <a:avLst/>
                        </a:prstGeom>
                        <a:solidFill>
                          <a:srgbClr val="F6D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 name="Object 17"/>
            <p:cNvGraphicFramePr>
              <a:graphicFrameLocks noChangeAspect="1"/>
            </p:cNvGraphicFramePr>
            <p:nvPr/>
          </p:nvGraphicFramePr>
          <p:xfrm>
            <a:off x="3597" y="2304"/>
            <a:ext cx="325" cy="336"/>
          </p:xfrm>
          <a:graphic>
            <a:graphicData uri="http://schemas.openxmlformats.org/presentationml/2006/ole">
              <mc:AlternateContent xmlns:mc="http://schemas.openxmlformats.org/markup-compatibility/2006">
                <mc:Choice xmlns:v="urn:schemas-microsoft-com:vml" Requires="v">
                  <p:oleObj spid="_x0000_s18285" name="Equation" r:id="rId48" imgW="114120" imgH="177480" progId="Equation.DSMT4">
                    <p:embed/>
                  </p:oleObj>
                </mc:Choice>
                <mc:Fallback>
                  <p:oleObj name="Equation" r:id="rId48" imgW="114120" imgH="177480" progId="Equation.DSMT4">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597" y="2304"/>
                          <a:ext cx="325" cy="336"/>
                        </a:xfrm>
                        <a:prstGeom prst="rect">
                          <a:avLst/>
                        </a:prstGeom>
                        <a:solidFill>
                          <a:srgbClr val="F6D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 name="Text Box 18"/>
            <p:cNvSpPr txBox="1">
              <a:spLocks noChangeArrowheads="1"/>
            </p:cNvSpPr>
            <p:nvPr/>
          </p:nvSpPr>
          <p:spPr bwMode="auto">
            <a:xfrm rot="16200000">
              <a:off x="3076" y="1228"/>
              <a:ext cx="346" cy="288"/>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a:spcBef>
                  <a:spcPct val="50000"/>
                </a:spcBef>
              </a:pPr>
              <a:endParaRPr lang="en-US">
                <a:solidFill>
                  <a:srgbClr val="F6DFFF"/>
                </a:solidFill>
                <a:latin typeface="Times New Roman" charset="0"/>
              </a:endParaRPr>
            </a:p>
          </p:txBody>
        </p:sp>
        <p:sp>
          <p:nvSpPr>
            <p:cNvPr id="38" name="Text Box 19"/>
            <p:cNvSpPr txBox="1">
              <a:spLocks noChangeArrowheads="1"/>
            </p:cNvSpPr>
            <p:nvPr/>
          </p:nvSpPr>
          <p:spPr bwMode="auto">
            <a:xfrm rot="16200000">
              <a:off x="2843" y="2183"/>
              <a:ext cx="814" cy="288"/>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solidFill>
                    <a:srgbClr val="F6DFFF"/>
                  </a:solidFill>
                  <a:latin typeface="Times New Roman" charset="0"/>
                </a:rPr>
                <a:t>Sleptons</a:t>
              </a:r>
            </a:p>
          </p:txBody>
        </p:sp>
        <p:sp>
          <p:nvSpPr>
            <p:cNvPr id="39" name="Text Box 21"/>
            <p:cNvSpPr txBox="1">
              <a:spLocks noChangeArrowheads="1"/>
            </p:cNvSpPr>
            <p:nvPr/>
          </p:nvSpPr>
          <p:spPr bwMode="auto">
            <a:xfrm rot="16200000">
              <a:off x="2868" y="1390"/>
              <a:ext cx="764" cy="288"/>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solidFill>
                    <a:srgbClr val="F6DFFF"/>
                  </a:solidFill>
                  <a:latin typeface="Times New Roman" charset="0"/>
                </a:rPr>
                <a:t>Squarks</a:t>
              </a:r>
            </a:p>
          </p:txBody>
        </p:sp>
        <p:sp>
          <p:nvSpPr>
            <p:cNvPr id="40" name="Text Box 22"/>
            <p:cNvSpPr txBox="1">
              <a:spLocks noChangeArrowheads="1"/>
            </p:cNvSpPr>
            <p:nvPr/>
          </p:nvSpPr>
          <p:spPr bwMode="auto">
            <a:xfrm>
              <a:off x="3106" y="2860"/>
              <a:ext cx="1632" cy="212"/>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solidFill>
                    <a:srgbClr val="F6DFFF"/>
                  </a:solidFill>
                  <a:latin typeface="Times New Roman" charset="0"/>
                </a:rPr>
                <a:t>  The Generations of Smatter</a:t>
              </a:r>
            </a:p>
          </p:txBody>
        </p:sp>
        <p:graphicFrame>
          <p:nvGraphicFramePr>
            <p:cNvPr id="41" name="Object 23"/>
            <p:cNvGraphicFramePr>
              <a:graphicFrameLocks noChangeAspect="1"/>
            </p:cNvGraphicFramePr>
            <p:nvPr/>
          </p:nvGraphicFramePr>
          <p:xfrm>
            <a:off x="3970" y="1536"/>
            <a:ext cx="336" cy="336"/>
          </p:xfrm>
          <a:graphic>
            <a:graphicData uri="http://schemas.openxmlformats.org/presentationml/2006/ole">
              <mc:AlternateContent xmlns:mc="http://schemas.openxmlformats.org/markup-compatibility/2006">
                <mc:Choice xmlns:v="urn:schemas-microsoft-com:vml" Requires="v">
                  <p:oleObj spid="_x0000_s18286" name="Equation" r:id="rId50" imgW="114120" imgH="177480" progId="Equation.DSMT4">
                    <p:embed/>
                  </p:oleObj>
                </mc:Choice>
                <mc:Fallback>
                  <p:oleObj name="Equation" r:id="rId50" imgW="114120" imgH="177480" progId="Equation.DSMT4">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970" y="1536"/>
                          <a:ext cx="336" cy="336"/>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24" name="Text Box 53"/>
          <p:cNvSpPr txBox="1">
            <a:spLocks noChangeArrowheads="1"/>
          </p:cNvSpPr>
          <p:nvPr/>
        </p:nvSpPr>
        <p:spPr bwMode="auto">
          <a:xfrm>
            <a:off x="5950024" y="1772816"/>
            <a:ext cx="281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solidFill>
                  <a:srgbClr val="000000"/>
                </a:solidFill>
                <a:effectLst>
                  <a:outerShdw blurRad="50800" dist="38100" dir="2700000" algn="tl" rotWithShape="0">
                    <a:srgbClr val="000000">
                      <a:alpha val="43000"/>
                    </a:srgbClr>
                  </a:outerShdw>
                </a:effectLst>
                <a:latin typeface="Chalkboard"/>
                <a:cs typeface="Chalkboard"/>
              </a:rPr>
              <a:t>SPIN </a:t>
            </a:r>
            <a:r>
              <a:rPr lang="en-GB" sz="1800" smtClean="0">
                <a:solidFill>
                  <a:srgbClr val="000000"/>
                </a:solidFill>
                <a:effectLst>
                  <a:outerShdw blurRad="50800" dist="38100" dir="2700000" algn="tl" rotWithShape="0">
                    <a:srgbClr val="000000">
                      <a:alpha val="43000"/>
                    </a:srgbClr>
                  </a:outerShdw>
                </a:effectLst>
                <a:latin typeface="Chalkboard"/>
                <a:cs typeface="Chalkboard"/>
              </a:rPr>
              <a:t>0 BOSONS</a:t>
            </a:r>
            <a:endParaRPr lang="en-GB" sz="1800" dirty="0">
              <a:solidFill>
                <a:srgbClr val="000000"/>
              </a:solidFill>
              <a:effectLst>
                <a:outerShdw blurRad="50800" dist="38100" dir="2700000" algn="tl" rotWithShape="0">
                  <a:srgbClr val="000000">
                    <a:alpha val="43000"/>
                  </a:srgbClr>
                </a:outerShdw>
              </a:effectLst>
              <a:latin typeface="Chalkboard"/>
              <a:cs typeface="Chalkboard"/>
            </a:endParaRPr>
          </a:p>
        </p:txBody>
      </p:sp>
      <p:grpSp>
        <p:nvGrpSpPr>
          <p:cNvPr id="42" name="Group 58"/>
          <p:cNvGrpSpPr>
            <a:grpSpLocks/>
          </p:cNvGrpSpPr>
          <p:nvPr/>
        </p:nvGrpSpPr>
        <p:grpSpPr bwMode="auto">
          <a:xfrm>
            <a:off x="4273624" y="3384426"/>
            <a:ext cx="1600200" cy="1066800"/>
            <a:chOff x="2352" y="2016"/>
            <a:chExt cx="1008" cy="672"/>
          </a:xfrm>
        </p:grpSpPr>
        <p:sp>
          <p:nvSpPr>
            <p:cNvPr id="43" name="AutoShape 56"/>
            <p:cNvSpPr>
              <a:spLocks noChangeArrowheads="1"/>
            </p:cNvSpPr>
            <p:nvPr/>
          </p:nvSpPr>
          <p:spPr bwMode="auto">
            <a:xfrm>
              <a:off x="2352" y="2016"/>
              <a:ext cx="1008" cy="672"/>
            </a:xfrm>
            <a:prstGeom prst="rightArrow">
              <a:avLst>
                <a:gd name="adj1" fmla="val 50000"/>
                <a:gd name="adj2" fmla="val 3750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WordArt 57"/>
            <p:cNvSpPr>
              <a:spLocks noChangeArrowheads="1" noChangeShapeType="1" noTextEdit="1"/>
            </p:cNvSpPr>
            <p:nvPr/>
          </p:nvSpPr>
          <p:spPr bwMode="auto">
            <a:xfrm>
              <a:off x="2400" y="2208"/>
              <a:ext cx="624" cy="24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latin typeface="Arial Black"/>
                  <a:ea typeface="Arial Black"/>
                  <a:cs typeface="Arial Black"/>
                </a:rPr>
                <a:t>SUSY</a:t>
              </a:r>
            </a:p>
          </p:txBody>
        </p:sp>
      </p:grpSp>
      <p:sp>
        <p:nvSpPr>
          <p:cNvPr id="46" name="Rectangle 45"/>
          <p:cNvSpPr/>
          <p:nvPr/>
        </p:nvSpPr>
        <p:spPr>
          <a:xfrm>
            <a:off x="1280592" y="663079"/>
            <a:ext cx="2522113" cy="461665"/>
          </a:xfrm>
          <a:prstGeom prst="rect">
            <a:avLst/>
          </a:prstGeom>
        </p:spPr>
        <p:txBody>
          <a:bodyPr wrap="square">
            <a:spAutoFit/>
          </a:bodyPr>
          <a:lstStyle/>
          <a:p>
            <a:r>
              <a:rPr lang="en-GB" sz="2400" b="1" smtClean="0">
                <a:solidFill>
                  <a:srgbClr val="000000"/>
                </a:solidFill>
                <a:effectLst>
                  <a:outerShdw blurRad="50800" dist="38100" dir="2700000" algn="tl" rotWithShape="0">
                    <a:srgbClr val="000000">
                      <a:alpha val="43000"/>
                    </a:srgbClr>
                  </a:outerShdw>
                </a:effectLst>
                <a:latin typeface="Chalkboard"/>
                <a:cs typeface="Chalkboard"/>
              </a:rPr>
              <a:t>SuperSymetry</a:t>
            </a:r>
            <a:endParaRPr lang="en-US" sz="2400" b="1" dirty="0">
              <a:effectLst>
                <a:outerShdw blurRad="50800" dist="38100" dir="2700000" algn="tl" rotWithShape="0">
                  <a:srgbClr val="000000">
                    <a:alpha val="43000"/>
                  </a:srgbClr>
                </a:outerShdw>
              </a:effectLst>
              <a:latin typeface="Chalkboard"/>
              <a:cs typeface="Chalkboard"/>
            </a:endParaRPr>
          </a:p>
        </p:txBody>
      </p:sp>
    </p:spTree>
    <p:extLst>
      <p:ext uri="{BB962C8B-B14F-4D97-AF65-F5344CB8AC3E}">
        <p14:creationId xmlns:p14="http://schemas.microsoft.com/office/powerpoint/2010/main" val="32724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ppt_w*1.125000"/>
                                          </p:val>
                                        </p:tav>
                                        <p:tav tm="100000">
                                          <p:val>
                                            <p:strVal val="#ppt_x"/>
                                          </p:val>
                                        </p:tav>
                                      </p:tavLst>
                                    </p:anim>
                                    <p:animEffect transition="in" filter="wipe(right)">
                                      <p:cBhvr>
                                        <p:cTn id="8" dur="500"/>
                                        <p:tgtEl>
                                          <p:spTgt spid="42"/>
                                        </p:tgtEl>
                                      </p:cBhvr>
                                    </p:animEffect>
                                  </p:childTnLst>
                                </p:cTn>
                              </p:par>
                              <p:par>
                                <p:cTn id="9" presetID="1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ppt_x</p:attrName>
                                        </p:attrNameLst>
                                      </p:cBhvr>
                                      <p:tavLst>
                                        <p:tav tm="0">
                                          <p:val>
                                            <p:strVal val="#ppt_x+#ppt_w*1.125000"/>
                                          </p:val>
                                        </p:tav>
                                        <p:tav tm="100000">
                                          <p:val>
                                            <p:strVal val="#ppt_x"/>
                                          </p:val>
                                        </p:tav>
                                      </p:tavLst>
                                    </p:anim>
                                    <p:animEffect transition="in" filter="wipe(left)">
                                      <p:cBhvr>
                                        <p:cTn id="12" dur="500"/>
                                        <p:tgtEl>
                                          <p:spTgt spid="23"/>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p:tgtEl>
                                          <p:spTgt spid="24"/>
                                        </p:tgtEl>
                                        <p:attrNameLst>
                                          <p:attrName>ppt_x</p:attrName>
                                        </p:attrNameLst>
                                      </p:cBhvr>
                                      <p:tavLst>
                                        <p:tav tm="0">
                                          <p:val>
                                            <p:strVal val="#ppt_x+#ppt_w*1.125000"/>
                                          </p:val>
                                        </p:tav>
                                        <p:tav tm="100000">
                                          <p:val>
                                            <p:strVal val="#ppt_x"/>
                                          </p:val>
                                        </p:tav>
                                      </p:tavLst>
                                    </p:anim>
                                    <p:animEffect transition="in" filter="wipe(left)">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6553200" y="6248400"/>
            <a:ext cx="1905000" cy="457200"/>
          </a:xfrm>
          <a:prstGeom prst="rect">
            <a:avLst/>
          </a:prstGeom>
        </p:spPr>
        <p:txBody>
          <a:bodyPr/>
          <a:lstStyle>
            <a:defPPr>
              <a:defRPr lang="en-GB"/>
            </a:defPPr>
            <a:lvl1pPr algn="ctr" defTabSz="380985" rtl="0" fontAlgn="base">
              <a:spcBef>
                <a:spcPct val="0"/>
              </a:spcBef>
              <a:spcAft>
                <a:spcPct val="0"/>
              </a:spcAft>
              <a:buClr>
                <a:srgbClr val="000000"/>
              </a:buClr>
              <a:buSzPct val="100000"/>
              <a:buFont typeface="Times New Roman" charset="0"/>
              <a:defRPr sz="2000" kern="1200">
                <a:solidFill>
                  <a:schemeClr val="bg1"/>
                </a:solidFill>
                <a:latin typeface="Arial" charset="0"/>
                <a:ea typeface="ＭＳ Ｐゴシック" charset="0"/>
                <a:cs typeface="ＭＳ Ｐゴシック" charset="0"/>
              </a:defRPr>
            </a:lvl1pPr>
            <a:lvl2pPr marL="619100" indent="-238115" algn="ctr" defTabSz="380985" rtl="0" fontAlgn="base">
              <a:spcBef>
                <a:spcPct val="0"/>
              </a:spcBef>
              <a:spcAft>
                <a:spcPct val="0"/>
              </a:spcAft>
              <a:buClr>
                <a:srgbClr val="000000"/>
              </a:buClr>
              <a:buSzPct val="100000"/>
              <a:buFont typeface="Times New Roman" charset="0"/>
              <a:defRPr sz="2000" kern="1200">
                <a:solidFill>
                  <a:schemeClr val="bg1"/>
                </a:solidFill>
                <a:latin typeface="Arial" charset="0"/>
                <a:ea typeface="ＭＳ Ｐゴシック" charset="0"/>
                <a:cs typeface="ＭＳ Ｐゴシック" charset="0"/>
              </a:defRPr>
            </a:lvl2pPr>
            <a:lvl3pPr marL="952462" indent="-190492" algn="ctr" defTabSz="380985" rtl="0" fontAlgn="base">
              <a:spcBef>
                <a:spcPct val="0"/>
              </a:spcBef>
              <a:spcAft>
                <a:spcPct val="0"/>
              </a:spcAft>
              <a:buClr>
                <a:srgbClr val="000000"/>
              </a:buClr>
              <a:buSzPct val="100000"/>
              <a:buFont typeface="Times New Roman" charset="0"/>
              <a:defRPr sz="2000" kern="1200">
                <a:solidFill>
                  <a:schemeClr val="bg1"/>
                </a:solidFill>
                <a:latin typeface="Arial" charset="0"/>
                <a:ea typeface="ＭＳ Ｐゴシック" charset="0"/>
                <a:cs typeface="ＭＳ Ｐゴシック" charset="0"/>
              </a:defRPr>
            </a:lvl3pPr>
            <a:lvl4pPr marL="1333447" indent="-190492" algn="ctr" defTabSz="380985" rtl="0" fontAlgn="base">
              <a:spcBef>
                <a:spcPct val="0"/>
              </a:spcBef>
              <a:spcAft>
                <a:spcPct val="0"/>
              </a:spcAft>
              <a:buClr>
                <a:srgbClr val="000000"/>
              </a:buClr>
              <a:buSzPct val="100000"/>
              <a:buFont typeface="Times New Roman" charset="0"/>
              <a:defRPr sz="2000" kern="1200">
                <a:solidFill>
                  <a:schemeClr val="bg1"/>
                </a:solidFill>
                <a:latin typeface="Arial" charset="0"/>
                <a:ea typeface="ＭＳ Ｐゴシック" charset="0"/>
                <a:cs typeface="ＭＳ Ｐゴシック" charset="0"/>
              </a:defRPr>
            </a:lvl4pPr>
            <a:lvl5pPr marL="1714431" indent="-190492" algn="ctr" defTabSz="380985" rtl="0" fontAlgn="base">
              <a:spcBef>
                <a:spcPct val="0"/>
              </a:spcBef>
              <a:spcAft>
                <a:spcPct val="0"/>
              </a:spcAft>
              <a:buClr>
                <a:srgbClr val="000000"/>
              </a:buClr>
              <a:buSzPct val="100000"/>
              <a:buFont typeface="Times New Roman" charset="0"/>
              <a:defRPr sz="2000" kern="1200">
                <a:solidFill>
                  <a:schemeClr val="bg1"/>
                </a:solidFill>
                <a:latin typeface="Arial" charset="0"/>
                <a:ea typeface="ＭＳ Ｐゴシック" charset="0"/>
                <a:cs typeface="ＭＳ Ｐゴシック" charset="0"/>
              </a:defRPr>
            </a:lvl5pPr>
            <a:lvl6pPr marL="1904924" algn="l" defTabSz="380985" rtl="0" eaLnBrk="1" latinLnBrk="0" hangingPunct="1">
              <a:defRPr sz="2000" kern="1200">
                <a:solidFill>
                  <a:schemeClr val="bg1"/>
                </a:solidFill>
                <a:latin typeface="Arial" charset="0"/>
                <a:ea typeface="ＭＳ Ｐゴシック" charset="0"/>
                <a:cs typeface="ＭＳ Ｐゴシック" charset="0"/>
              </a:defRPr>
            </a:lvl6pPr>
            <a:lvl7pPr marL="2285909" algn="l" defTabSz="380985" rtl="0" eaLnBrk="1" latinLnBrk="0" hangingPunct="1">
              <a:defRPr sz="2000" kern="1200">
                <a:solidFill>
                  <a:schemeClr val="bg1"/>
                </a:solidFill>
                <a:latin typeface="Arial" charset="0"/>
                <a:ea typeface="ＭＳ Ｐゴシック" charset="0"/>
                <a:cs typeface="ＭＳ Ｐゴシック" charset="0"/>
              </a:defRPr>
            </a:lvl7pPr>
            <a:lvl8pPr marL="2666893" algn="l" defTabSz="380985" rtl="0" eaLnBrk="1" latinLnBrk="0" hangingPunct="1">
              <a:defRPr sz="2000" kern="1200">
                <a:solidFill>
                  <a:schemeClr val="bg1"/>
                </a:solidFill>
                <a:latin typeface="Arial" charset="0"/>
                <a:ea typeface="ＭＳ Ｐゴシック" charset="0"/>
                <a:cs typeface="ＭＳ Ｐゴシック" charset="0"/>
              </a:defRPr>
            </a:lvl8pPr>
            <a:lvl9pPr marL="3047878" algn="l" defTabSz="380985" rtl="0" eaLnBrk="1" latinLnBrk="0" hangingPunct="1">
              <a:defRPr sz="2000" kern="1200">
                <a:solidFill>
                  <a:schemeClr val="bg1"/>
                </a:solidFill>
                <a:latin typeface="Arial" charset="0"/>
                <a:ea typeface="ＭＳ Ｐゴシック" charset="0"/>
                <a:cs typeface="ＭＳ Ｐゴシック" charset="0"/>
              </a:defRPr>
            </a:lvl9pPr>
          </a:lstStyle>
          <a:p>
            <a:fld id="{CA5C89A1-BE75-5743-A8D1-04C034F648AF}" type="slidenum">
              <a:rPr lang="en-GB" smtClean="0"/>
              <a:pPr/>
              <a:t>17</a:t>
            </a:fld>
            <a:endParaRPr lang="en-GB"/>
          </a:p>
        </p:txBody>
      </p:sp>
      <p:grpSp>
        <p:nvGrpSpPr>
          <p:cNvPr id="3" name="Group 1058"/>
          <p:cNvGrpSpPr>
            <a:grpSpLocks/>
          </p:cNvGrpSpPr>
          <p:nvPr/>
        </p:nvGrpSpPr>
        <p:grpSpPr bwMode="auto">
          <a:xfrm>
            <a:off x="4195936" y="3789040"/>
            <a:ext cx="2053208" cy="1135360"/>
            <a:chOff x="1872" y="2352"/>
            <a:chExt cx="1824" cy="1008"/>
          </a:xfrm>
        </p:grpSpPr>
        <p:sp>
          <p:nvSpPr>
            <p:cNvPr id="4" name="AutoShape 1054"/>
            <p:cNvSpPr>
              <a:spLocks noChangeArrowheads="1"/>
            </p:cNvSpPr>
            <p:nvPr/>
          </p:nvSpPr>
          <p:spPr bwMode="auto">
            <a:xfrm>
              <a:off x="1872" y="2352"/>
              <a:ext cx="1824" cy="1008"/>
            </a:xfrm>
            <a:prstGeom prst="downArrow">
              <a:avLst>
                <a:gd name="adj1" fmla="val 50000"/>
                <a:gd name="adj2" fmla="val 25000"/>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WordArt 1057"/>
            <p:cNvSpPr>
              <a:spLocks noChangeArrowheads="1" noChangeShapeType="1" noTextEdit="1"/>
            </p:cNvSpPr>
            <p:nvPr/>
          </p:nvSpPr>
          <p:spPr bwMode="auto">
            <a:xfrm>
              <a:off x="2352" y="2424"/>
              <a:ext cx="882" cy="40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type="none" w="sm" len="sm"/>
                    <a:tailEnd type="none" w="sm" len="sm"/>
                  </a:ln>
                  <a:solidFill>
                    <a:srgbClr val="FFFFFF"/>
                  </a:solidFill>
                  <a:latin typeface="Arial Black"/>
                  <a:ea typeface="Arial Black"/>
                  <a:cs typeface="Arial Black"/>
                </a:rPr>
                <a:t>SUSY</a:t>
              </a:r>
            </a:p>
          </p:txBody>
        </p:sp>
      </p:grpSp>
      <p:grpSp>
        <p:nvGrpSpPr>
          <p:cNvPr id="6" name="Group 1063"/>
          <p:cNvGrpSpPr>
            <a:grpSpLocks/>
          </p:cNvGrpSpPr>
          <p:nvPr/>
        </p:nvGrpSpPr>
        <p:grpSpPr bwMode="auto">
          <a:xfrm>
            <a:off x="2216696" y="1554187"/>
            <a:ext cx="4916016" cy="1874813"/>
            <a:chOff x="336" y="385"/>
            <a:chExt cx="4656" cy="1823"/>
          </a:xfrm>
        </p:grpSpPr>
        <p:grpSp>
          <p:nvGrpSpPr>
            <p:cNvPr id="7" name="Group 1062"/>
            <p:cNvGrpSpPr>
              <a:grpSpLocks/>
            </p:cNvGrpSpPr>
            <p:nvPr/>
          </p:nvGrpSpPr>
          <p:grpSpPr bwMode="auto">
            <a:xfrm>
              <a:off x="1200" y="385"/>
              <a:ext cx="3792" cy="1823"/>
              <a:chOff x="1200" y="385"/>
              <a:chExt cx="3792" cy="1823"/>
            </a:xfrm>
          </p:grpSpPr>
          <p:pic>
            <p:nvPicPr>
              <p:cNvPr id="9" name="Picture 1027" descr="C:\Documents and Settings\sfk\My Documents\PowerPoint\inaugural\inauguralpictures\force_summary.jpg"/>
              <p:cNvPicPr>
                <a:picLocks noChangeAspect="1" noChangeArrowheads="1"/>
              </p:cNvPicPr>
              <p:nvPr/>
            </p:nvPicPr>
            <p:blipFill>
              <a:blip r:embed="rId3">
                <a:extLst>
                  <a:ext uri="{28A0092B-C50C-407E-A947-70E740481C1C}">
                    <a14:useLocalDpi xmlns:a14="http://schemas.microsoft.com/office/drawing/2010/main" val="0"/>
                  </a:ext>
                </a:extLst>
              </a:blip>
              <a:srcRect l="11339" b="16609"/>
              <a:stretch>
                <a:fillRect/>
              </a:stretch>
            </p:blipFill>
            <p:spPr bwMode="auto">
              <a:xfrm>
                <a:off x="1204" y="385"/>
                <a:ext cx="3788" cy="182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pic>
            <p:nvPicPr>
              <p:cNvPr id="10" name="Picture 1028" descr="C:\Documents and Settings\sfk\My Documents\PowerPoint\inaugural\inauguralpictures\gravit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432"/>
                <a:ext cx="919" cy="10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29" descr="C:\Documents and Settings\sfk\My Documents\PowerPoint\inaugural\inauguralpictures\electromagnetis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576"/>
                <a:ext cx="960" cy="9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30" descr="C:\Documents and Settings\sfk\My Documents\PowerPoint\inaugural\inauguralpictures\stro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2" y="432"/>
                <a:ext cx="950" cy="104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 Box 1059"/>
            <p:cNvSpPr txBox="1">
              <a:spLocks noChangeArrowheads="1"/>
            </p:cNvSpPr>
            <p:nvPr/>
          </p:nvSpPr>
          <p:spPr bwMode="auto">
            <a:xfrm>
              <a:off x="336" y="1929"/>
              <a:ext cx="768" cy="23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latin typeface="Times New Roman" charset="0"/>
                </a:rPr>
                <a:t> BOSONS</a:t>
              </a:r>
            </a:p>
          </p:txBody>
        </p:sp>
      </p:grpSp>
      <p:grpSp>
        <p:nvGrpSpPr>
          <p:cNvPr id="13" name="Group 1065"/>
          <p:cNvGrpSpPr>
            <a:grpSpLocks/>
          </p:cNvGrpSpPr>
          <p:nvPr/>
        </p:nvGrpSpPr>
        <p:grpSpPr bwMode="auto">
          <a:xfrm>
            <a:off x="920552" y="5229200"/>
            <a:ext cx="7416824" cy="562446"/>
            <a:chOff x="240" y="3484"/>
            <a:chExt cx="4752" cy="296"/>
          </a:xfrm>
        </p:grpSpPr>
        <p:pic>
          <p:nvPicPr>
            <p:cNvPr id="14" name="Picture 1042" descr="C:\Documents and Settings\sfk\My Documents\PowerPoint\inaugural\inauguralpictures\Copy of force_summary.jpg"/>
            <p:cNvPicPr>
              <a:picLocks noChangeAspect="1" noChangeArrowheads="1"/>
            </p:cNvPicPr>
            <p:nvPr/>
          </p:nvPicPr>
          <p:blipFill>
            <a:blip r:embed="rId7">
              <a:extLst>
                <a:ext uri="{28A0092B-C50C-407E-A947-70E740481C1C}">
                  <a14:useLocalDpi xmlns:a14="http://schemas.microsoft.com/office/drawing/2010/main" val="0"/>
                </a:ext>
              </a:extLst>
            </a:blip>
            <a:srcRect l="11339"/>
            <a:stretch>
              <a:fillRect/>
            </a:stretch>
          </p:blipFill>
          <p:spPr bwMode="auto">
            <a:xfrm>
              <a:off x="1204" y="3484"/>
              <a:ext cx="3788" cy="2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044"/>
            <p:cNvSpPr txBox="1">
              <a:spLocks noChangeArrowheads="1"/>
            </p:cNvSpPr>
            <p:nvPr/>
          </p:nvSpPr>
          <p:spPr bwMode="auto">
            <a:xfrm>
              <a:off x="1248" y="3552"/>
              <a:ext cx="864" cy="212"/>
            </a:xfrm>
            <a:prstGeom prst="rect">
              <a:avLst/>
            </a:prstGeom>
            <a:solidFill>
              <a:srgbClr val="7765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solidFill>
                    <a:schemeClr val="bg1"/>
                  </a:solidFill>
                  <a:latin typeface="Times New Roman" charset="0"/>
                </a:rPr>
                <a:t>Gravitino</a:t>
              </a:r>
            </a:p>
          </p:txBody>
        </p:sp>
        <p:sp>
          <p:nvSpPr>
            <p:cNvPr id="16" name="Text Box 1045"/>
            <p:cNvSpPr txBox="1">
              <a:spLocks noChangeArrowheads="1"/>
            </p:cNvSpPr>
            <p:nvPr/>
          </p:nvSpPr>
          <p:spPr bwMode="auto">
            <a:xfrm>
              <a:off x="2160" y="3484"/>
              <a:ext cx="864" cy="288"/>
            </a:xfrm>
            <a:prstGeom prst="rect">
              <a:avLst/>
            </a:prstGeom>
            <a:solidFill>
              <a:srgbClr val="FEAD4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imes New Roman" charset="0"/>
              </a:endParaRPr>
            </a:p>
          </p:txBody>
        </p:sp>
        <p:graphicFrame>
          <p:nvGraphicFramePr>
            <p:cNvPr id="17" name="Object 1047"/>
            <p:cNvGraphicFramePr>
              <a:graphicFrameLocks noChangeAspect="1"/>
            </p:cNvGraphicFramePr>
            <p:nvPr/>
          </p:nvGraphicFramePr>
          <p:xfrm>
            <a:off x="2246" y="3532"/>
            <a:ext cx="778" cy="248"/>
          </p:xfrm>
          <a:graphic>
            <a:graphicData uri="http://schemas.openxmlformats.org/presentationml/2006/ole">
              <mc:AlternateContent xmlns:mc="http://schemas.openxmlformats.org/markup-compatibility/2006">
                <mc:Choice xmlns:v="urn:schemas-microsoft-com:vml" Requires="v">
                  <p:oleObj spid="_x0000_s9306" name="Equation" r:id="rId8" imgW="685800" imgH="228600" progId="Equation.DSMT4">
                    <p:embed/>
                  </p:oleObj>
                </mc:Choice>
                <mc:Fallback>
                  <p:oleObj name="Equation" r:id="rId8" imgW="6858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6" y="3532"/>
                          <a:ext cx="778"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 name="Text Box 1048"/>
            <p:cNvSpPr txBox="1">
              <a:spLocks noChangeArrowheads="1"/>
            </p:cNvSpPr>
            <p:nvPr/>
          </p:nvSpPr>
          <p:spPr bwMode="auto">
            <a:xfrm>
              <a:off x="3216" y="3532"/>
              <a:ext cx="672" cy="231"/>
            </a:xfrm>
            <a:prstGeom prst="rect">
              <a:avLst/>
            </a:prstGeom>
            <a:solidFill>
              <a:srgbClr val="E76F0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dirty="0">
                  <a:solidFill>
                    <a:schemeClr val="bg1"/>
                  </a:solidFill>
                  <a:latin typeface="Times New Roman" charset="0"/>
                </a:rPr>
                <a:t> </a:t>
              </a:r>
              <a:r>
                <a:rPr lang="en-GB" sz="1800" dirty="0" err="1">
                  <a:solidFill>
                    <a:schemeClr val="bg1"/>
                  </a:solidFill>
                  <a:latin typeface="Times New Roman" charset="0"/>
                </a:rPr>
                <a:t>Photino</a:t>
              </a:r>
              <a:endParaRPr lang="en-GB" sz="1800" dirty="0">
                <a:solidFill>
                  <a:schemeClr val="bg1"/>
                </a:solidFill>
                <a:latin typeface="Times New Roman" charset="0"/>
              </a:endParaRPr>
            </a:p>
          </p:txBody>
        </p:sp>
        <p:sp>
          <p:nvSpPr>
            <p:cNvPr id="19" name="Text Box 1049"/>
            <p:cNvSpPr txBox="1">
              <a:spLocks noChangeArrowheads="1"/>
            </p:cNvSpPr>
            <p:nvPr/>
          </p:nvSpPr>
          <p:spPr bwMode="auto">
            <a:xfrm>
              <a:off x="4032" y="3541"/>
              <a:ext cx="912" cy="231"/>
            </a:xfrm>
            <a:prstGeom prst="rect">
              <a:avLst/>
            </a:prstGeom>
            <a:solidFill>
              <a:srgbClr val="37B15D"/>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a:solidFill>
                    <a:schemeClr val="bg1"/>
                  </a:solidFill>
                  <a:latin typeface="Times New Roman" charset="0"/>
                </a:rPr>
                <a:t>      Gluino</a:t>
              </a:r>
            </a:p>
          </p:txBody>
        </p:sp>
        <p:sp>
          <p:nvSpPr>
            <p:cNvPr id="20" name="Text Box 1060"/>
            <p:cNvSpPr txBox="1">
              <a:spLocks noChangeArrowheads="1"/>
            </p:cNvSpPr>
            <p:nvPr/>
          </p:nvSpPr>
          <p:spPr bwMode="auto">
            <a:xfrm>
              <a:off x="240" y="3541"/>
              <a:ext cx="864" cy="17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solidFill>
                    <a:srgbClr val="000000"/>
                  </a:solidFill>
                  <a:effectLst>
                    <a:outerShdw blurRad="50800" dist="38100" dir="2700000" algn="tl" rotWithShape="0">
                      <a:srgbClr val="000000">
                        <a:alpha val="43000"/>
                      </a:srgbClr>
                    </a:outerShdw>
                  </a:effectLst>
                  <a:latin typeface="Chalkboard"/>
                  <a:cs typeface="Chalkboard"/>
                </a:rPr>
                <a:t>FERMIONS</a:t>
              </a:r>
            </a:p>
          </p:txBody>
        </p:sp>
      </p:grpSp>
      <p:sp>
        <p:nvSpPr>
          <p:cNvPr id="24" name="Rectangle 23"/>
          <p:cNvSpPr/>
          <p:nvPr/>
        </p:nvSpPr>
        <p:spPr>
          <a:xfrm>
            <a:off x="1280592" y="663079"/>
            <a:ext cx="2522113" cy="461665"/>
          </a:xfrm>
          <a:prstGeom prst="rect">
            <a:avLst/>
          </a:prstGeom>
        </p:spPr>
        <p:txBody>
          <a:bodyPr wrap="square">
            <a:spAutoFit/>
          </a:bodyPr>
          <a:lstStyle/>
          <a:p>
            <a:r>
              <a:rPr lang="en-GB" sz="2400" b="1" smtClean="0">
                <a:solidFill>
                  <a:srgbClr val="000000"/>
                </a:solidFill>
                <a:effectLst>
                  <a:outerShdw blurRad="50800" dist="38100" dir="2700000" algn="tl" rotWithShape="0">
                    <a:srgbClr val="000000">
                      <a:alpha val="43000"/>
                    </a:srgbClr>
                  </a:outerShdw>
                </a:effectLst>
                <a:latin typeface="Chalkboard"/>
                <a:cs typeface="Chalkboard"/>
              </a:rPr>
              <a:t>SuperSymetry</a:t>
            </a:r>
            <a:endParaRPr lang="en-US" sz="2400" b="1" dirty="0">
              <a:effectLst>
                <a:outerShdw blurRad="50800" dist="38100" dir="2700000" algn="tl" rotWithShape="0">
                  <a:srgbClr val="000000">
                    <a:alpha val="43000"/>
                  </a:srgbClr>
                </a:outerShdw>
              </a:effectLst>
              <a:latin typeface="Chalkboard"/>
              <a:cs typeface="Chalkboard"/>
            </a:endParaRPr>
          </a:p>
        </p:txBody>
      </p:sp>
    </p:spTree>
    <p:extLst>
      <p:ext uri="{BB962C8B-B14F-4D97-AF65-F5344CB8AC3E}">
        <p14:creationId xmlns:p14="http://schemas.microsoft.com/office/powerpoint/2010/main" val="188964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00672" y="2060848"/>
            <a:ext cx="6095293" cy="3600400"/>
          </a:xfrm>
          <a:prstGeom prst="rect">
            <a:avLst/>
          </a:prstGeom>
        </p:spPr>
      </p:pic>
      <p:sp>
        <p:nvSpPr>
          <p:cNvPr id="3" name="Rectangle 2"/>
          <p:cNvSpPr/>
          <p:nvPr/>
        </p:nvSpPr>
        <p:spPr>
          <a:xfrm>
            <a:off x="1280592" y="663079"/>
            <a:ext cx="2522113" cy="461665"/>
          </a:xfrm>
          <a:prstGeom prst="rect">
            <a:avLst/>
          </a:prstGeom>
        </p:spPr>
        <p:txBody>
          <a:bodyPr wrap="square">
            <a:spAutoFit/>
          </a:bodyPr>
          <a:lstStyle/>
          <a:p>
            <a:r>
              <a:rPr lang="en-GB" sz="2400" b="1" smtClean="0">
                <a:solidFill>
                  <a:srgbClr val="000000"/>
                </a:solidFill>
                <a:effectLst>
                  <a:outerShdw blurRad="50800" dist="38100" dir="2700000" algn="tl" rotWithShape="0">
                    <a:srgbClr val="000000">
                      <a:alpha val="43000"/>
                    </a:srgbClr>
                  </a:outerShdw>
                </a:effectLst>
                <a:latin typeface="Chalkboard"/>
                <a:cs typeface="Chalkboard"/>
              </a:rPr>
              <a:t>SuperSymetry</a:t>
            </a:r>
            <a:endParaRPr lang="en-US" sz="2400" b="1" dirty="0">
              <a:effectLst>
                <a:outerShdw blurRad="50800" dist="38100" dir="2700000" algn="tl" rotWithShape="0">
                  <a:srgbClr val="000000">
                    <a:alpha val="43000"/>
                  </a:srgbClr>
                </a:outerShdw>
              </a:effectLst>
              <a:latin typeface="Chalkboard"/>
              <a:cs typeface="Chalkboard"/>
            </a:endParaRPr>
          </a:p>
        </p:txBody>
      </p:sp>
    </p:spTree>
    <p:extLst>
      <p:ext uri="{BB962C8B-B14F-4D97-AF65-F5344CB8AC3E}">
        <p14:creationId xmlns:p14="http://schemas.microsoft.com/office/powerpoint/2010/main" val="43461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C:\Documents and Settings\sfk\My Documents\PowerPoint\inaugural\inauguralpictures\physic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800" y="1177951"/>
            <a:ext cx="3816424" cy="49153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1280592" y="908720"/>
            <a:ext cx="5328592" cy="43204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93625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3703" y="663079"/>
            <a:ext cx="2461185" cy="461665"/>
          </a:xfrm>
          <a:prstGeom prst="rect">
            <a:avLst/>
          </a:prstGeom>
          <a:noFill/>
        </p:spPr>
        <p:txBody>
          <a:bodyPr wrap="none" rtlCol="0">
            <a:spAutoFit/>
          </a:bodyPr>
          <a:lstStyle/>
          <a:p>
            <a:r>
              <a:rPr lang="en-US" sz="2400" b="1" dirty="0" smtClean="0">
                <a:solidFill>
                  <a:schemeClr val="tx1"/>
                </a:solidFill>
                <a:effectLst>
                  <a:outerShdw blurRad="50800" dist="38100" dir="2700000" algn="tl" rotWithShape="0">
                    <a:srgbClr val="000000">
                      <a:alpha val="43000"/>
                    </a:srgbClr>
                  </a:outerShdw>
                </a:effectLst>
                <a:latin typeface="Chalkboard"/>
                <a:cs typeface="Chalkboard"/>
              </a:rPr>
              <a:t>General Outline</a:t>
            </a:r>
            <a:endParaRPr lang="en-US" sz="2400" b="1" dirty="0">
              <a:solidFill>
                <a:schemeClr val="tx1"/>
              </a:solidFill>
              <a:effectLst>
                <a:outerShdw blurRad="50800" dist="38100" dir="2700000" algn="tl" rotWithShape="0">
                  <a:srgbClr val="000000">
                    <a:alpha val="43000"/>
                  </a:srgbClr>
                </a:outerShdw>
              </a:effectLst>
              <a:latin typeface="Chalkboard"/>
              <a:cs typeface="Chalkboard"/>
            </a:endParaRPr>
          </a:p>
        </p:txBody>
      </p:sp>
      <p:graphicFrame>
        <p:nvGraphicFramePr>
          <p:cNvPr id="3" name="Diagram 2"/>
          <p:cNvGraphicFramePr/>
          <p:nvPr>
            <p:extLst>
              <p:ext uri="{D42A27DB-BD31-4B8C-83A1-F6EECF244321}">
                <p14:modId xmlns:p14="http://schemas.microsoft.com/office/powerpoint/2010/main" val="933570914"/>
              </p:ext>
            </p:extLst>
          </p:nvPr>
        </p:nvGraphicFramePr>
        <p:xfrm>
          <a:off x="2720752" y="2303222"/>
          <a:ext cx="4562648" cy="2925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16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C:\Documents and Settings\sfk\My Documents\PowerPoint\inaugural\inauguralpictures\merging_forc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672" y="1628800"/>
            <a:ext cx="5904656" cy="430961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23"/>
          <p:cNvSpPr txBox="1">
            <a:spLocks noChangeArrowheads="1"/>
          </p:cNvSpPr>
          <p:nvPr/>
        </p:nvSpPr>
        <p:spPr bwMode="auto">
          <a:xfrm>
            <a:off x="2936776" y="2060848"/>
            <a:ext cx="4248472" cy="317009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pPr>
            <a:r>
              <a:rPr lang="en-GB" dirty="0" smtClean="0">
                <a:latin typeface="Times New Roman" charset="0"/>
              </a:rPr>
              <a:t>        </a:t>
            </a:r>
            <a:r>
              <a:rPr lang="en-GB" sz="2000" dirty="0" smtClean="0">
                <a:latin typeface="Times New Roman" charset="0"/>
              </a:rPr>
              <a:t>Strong</a:t>
            </a:r>
            <a:endParaRPr lang="en-GB" dirty="0" smtClean="0">
              <a:latin typeface="Times New Roman" charset="0"/>
            </a:endParaRPr>
          </a:p>
          <a:p>
            <a:pPr algn="l">
              <a:spcBef>
                <a:spcPct val="50000"/>
              </a:spcBef>
            </a:pPr>
            <a:endParaRPr lang="en-GB" dirty="0">
              <a:latin typeface="Times New Roman" charset="0"/>
            </a:endParaRPr>
          </a:p>
          <a:p>
            <a:pPr algn="l">
              <a:spcBef>
                <a:spcPct val="50000"/>
              </a:spcBef>
            </a:pPr>
            <a:endParaRPr lang="en-GB" sz="2000" dirty="0" smtClean="0">
              <a:latin typeface="Times New Roman" charset="0"/>
            </a:endParaRPr>
          </a:p>
          <a:p>
            <a:pPr algn="l">
              <a:spcBef>
                <a:spcPct val="50000"/>
              </a:spcBef>
            </a:pPr>
            <a:r>
              <a:rPr lang="en-GB" dirty="0" smtClean="0">
                <a:latin typeface="Times New Roman" charset="0"/>
              </a:rPr>
              <a:t>   </a:t>
            </a:r>
          </a:p>
          <a:p>
            <a:pPr algn="l">
              <a:spcBef>
                <a:spcPct val="50000"/>
              </a:spcBef>
            </a:pPr>
            <a:r>
              <a:rPr lang="en-GB" sz="2000" dirty="0" smtClean="0">
                <a:latin typeface="Times New Roman" charset="0"/>
              </a:rPr>
              <a:t>Weak</a:t>
            </a:r>
            <a:endParaRPr lang="en-GB" sz="2000" dirty="0">
              <a:latin typeface="Times New Roman" charset="0"/>
            </a:endParaRPr>
          </a:p>
          <a:p>
            <a:pPr algn="l">
              <a:spcBef>
                <a:spcPct val="50000"/>
              </a:spcBef>
            </a:pPr>
            <a:endParaRPr lang="en-GB" dirty="0">
              <a:latin typeface="Times New Roman" charset="0"/>
            </a:endParaRPr>
          </a:p>
          <a:p>
            <a:pPr algn="l">
              <a:spcBef>
                <a:spcPct val="50000"/>
              </a:spcBef>
            </a:pPr>
            <a:r>
              <a:rPr lang="en-GB" sz="2000" dirty="0" smtClean="0">
                <a:latin typeface="Times New Roman" charset="0"/>
              </a:rPr>
              <a:t>Electromagnetic</a:t>
            </a:r>
            <a:endParaRPr lang="en-GB" sz="2000" dirty="0">
              <a:latin typeface="Times New Roman" charset="0"/>
            </a:endParaRPr>
          </a:p>
        </p:txBody>
      </p:sp>
      <p:sp>
        <p:nvSpPr>
          <p:cNvPr id="3" name="Text Box 23"/>
          <p:cNvSpPr txBox="1">
            <a:spLocks noChangeArrowheads="1"/>
          </p:cNvSpPr>
          <p:nvPr/>
        </p:nvSpPr>
        <p:spPr bwMode="auto">
          <a:xfrm>
            <a:off x="2936776" y="2132856"/>
            <a:ext cx="4248472" cy="317009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pPr>
            <a:r>
              <a:rPr lang="en-GB" dirty="0" smtClean="0">
                <a:solidFill>
                  <a:srgbClr val="FF0000"/>
                </a:solidFill>
                <a:latin typeface="Times New Roman" charset="0"/>
              </a:rPr>
              <a:t>        </a:t>
            </a:r>
            <a:r>
              <a:rPr lang="en-GB" sz="2000" dirty="0" smtClean="0">
                <a:solidFill>
                  <a:srgbClr val="FF0000"/>
                </a:solidFill>
                <a:latin typeface="Times New Roman" charset="0"/>
              </a:rPr>
              <a:t>Strong</a:t>
            </a:r>
            <a:endParaRPr lang="en-GB" dirty="0" smtClean="0">
              <a:solidFill>
                <a:srgbClr val="FF0000"/>
              </a:solidFill>
              <a:latin typeface="Times New Roman" charset="0"/>
            </a:endParaRPr>
          </a:p>
          <a:p>
            <a:pPr algn="l">
              <a:spcBef>
                <a:spcPct val="50000"/>
              </a:spcBef>
            </a:pPr>
            <a:endParaRPr lang="en-GB" dirty="0">
              <a:solidFill>
                <a:srgbClr val="6666FF"/>
              </a:solidFill>
              <a:latin typeface="Times New Roman" charset="0"/>
            </a:endParaRPr>
          </a:p>
          <a:p>
            <a:pPr algn="l">
              <a:spcBef>
                <a:spcPct val="50000"/>
              </a:spcBef>
            </a:pPr>
            <a:endParaRPr lang="en-GB" sz="2000" dirty="0" smtClean="0">
              <a:solidFill>
                <a:srgbClr val="6666FF"/>
              </a:solidFill>
              <a:latin typeface="Times New Roman" charset="0"/>
            </a:endParaRPr>
          </a:p>
          <a:p>
            <a:pPr algn="l">
              <a:spcBef>
                <a:spcPct val="50000"/>
              </a:spcBef>
            </a:pPr>
            <a:r>
              <a:rPr lang="en-GB" dirty="0" smtClean="0">
                <a:solidFill>
                  <a:srgbClr val="6666FF"/>
                </a:solidFill>
                <a:latin typeface="Times New Roman" charset="0"/>
              </a:rPr>
              <a:t>   </a:t>
            </a:r>
          </a:p>
          <a:p>
            <a:pPr algn="l">
              <a:spcBef>
                <a:spcPct val="50000"/>
              </a:spcBef>
            </a:pPr>
            <a:r>
              <a:rPr lang="en-GB" sz="2000" dirty="0" smtClean="0">
                <a:solidFill>
                  <a:srgbClr val="6666FF"/>
                </a:solidFill>
                <a:latin typeface="Times New Roman" charset="0"/>
              </a:rPr>
              <a:t>Weak</a:t>
            </a:r>
            <a:endParaRPr lang="en-GB" sz="2000" dirty="0">
              <a:solidFill>
                <a:srgbClr val="6666FF"/>
              </a:solidFill>
              <a:latin typeface="Times New Roman" charset="0"/>
            </a:endParaRPr>
          </a:p>
          <a:p>
            <a:pPr algn="l">
              <a:spcBef>
                <a:spcPct val="50000"/>
              </a:spcBef>
            </a:pPr>
            <a:endParaRPr lang="en-GB" dirty="0">
              <a:solidFill>
                <a:srgbClr val="00FF00"/>
              </a:solidFill>
              <a:latin typeface="Times New Roman" charset="0"/>
            </a:endParaRPr>
          </a:p>
          <a:p>
            <a:pPr algn="l">
              <a:spcBef>
                <a:spcPct val="50000"/>
              </a:spcBef>
            </a:pPr>
            <a:r>
              <a:rPr lang="en-GB" sz="2000" dirty="0" smtClean="0">
                <a:solidFill>
                  <a:srgbClr val="00FF00"/>
                </a:solidFill>
                <a:latin typeface="Times New Roman" charset="0"/>
              </a:rPr>
              <a:t>Electromagnetic</a:t>
            </a:r>
            <a:endParaRPr lang="en-GB" sz="2000" dirty="0">
              <a:solidFill>
                <a:srgbClr val="00FF00"/>
              </a:solidFill>
              <a:latin typeface="Times New Roman" charset="0"/>
            </a:endParaRPr>
          </a:p>
        </p:txBody>
      </p:sp>
      <p:grpSp>
        <p:nvGrpSpPr>
          <p:cNvPr id="4" name="Group 44"/>
          <p:cNvGrpSpPr>
            <a:grpSpLocks/>
          </p:cNvGrpSpPr>
          <p:nvPr/>
        </p:nvGrpSpPr>
        <p:grpSpPr bwMode="auto">
          <a:xfrm>
            <a:off x="3336776" y="2564904"/>
            <a:ext cx="3200400" cy="2438400"/>
            <a:chOff x="2160" y="1488"/>
            <a:chExt cx="2016" cy="1536"/>
          </a:xfrm>
        </p:grpSpPr>
        <p:sp>
          <p:nvSpPr>
            <p:cNvPr id="5" name="Freeform 45"/>
            <p:cNvSpPr>
              <a:spLocks/>
            </p:cNvSpPr>
            <p:nvPr/>
          </p:nvSpPr>
          <p:spPr bwMode="auto">
            <a:xfrm>
              <a:off x="2160" y="1488"/>
              <a:ext cx="2016" cy="1488"/>
            </a:xfrm>
            <a:custGeom>
              <a:avLst/>
              <a:gdLst>
                <a:gd name="T0" fmla="*/ 0 w 2016"/>
                <a:gd name="T1" fmla="*/ 0 h 1488"/>
                <a:gd name="T2" fmla="*/ 384 w 2016"/>
                <a:gd name="T3" fmla="*/ 672 h 1488"/>
                <a:gd name="T4" fmla="*/ 864 w 2016"/>
                <a:gd name="T5" fmla="*/ 1056 h 1488"/>
                <a:gd name="T6" fmla="*/ 1344 w 2016"/>
                <a:gd name="T7" fmla="*/ 1296 h 1488"/>
                <a:gd name="T8" fmla="*/ 1776 w 2016"/>
                <a:gd name="T9" fmla="*/ 1440 h 1488"/>
                <a:gd name="T10" fmla="*/ 2016 w 2016"/>
                <a:gd name="T11" fmla="*/ 1488 h 1488"/>
              </a:gdLst>
              <a:ahLst/>
              <a:cxnLst>
                <a:cxn ang="0">
                  <a:pos x="T0" y="T1"/>
                </a:cxn>
                <a:cxn ang="0">
                  <a:pos x="T2" y="T3"/>
                </a:cxn>
                <a:cxn ang="0">
                  <a:pos x="T4" y="T5"/>
                </a:cxn>
                <a:cxn ang="0">
                  <a:pos x="T6" y="T7"/>
                </a:cxn>
                <a:cxn ang="0">
                  <a:pos x="T8" y="T9"/>
                </a:cxn>
                <a:cxn ang="0">
                  <a:pos x="T10" y="T11"/>
                </a:cxn>
              </a:cxnLst>
              <a:rect l="0" t="0" r="r" b="b"/>
              <a:pathLst>
                <a:path w="2016" h="1488">
                  <a:moveTo>
                    <a:pt x="0" y="0"/>
                  </a:moveTo>
                  <a:cubicBezTo>
                    <a:pt x="120" y="248"/>
                    <a:pt x="240" y="496"/>
                    <a:pt x="384" y="672"/>
                  </a:cubicBezTo>
                  <a:cubicBezTo>
                    <a:pt x="528" y="848"/>
                    <a:pt x="704" y="952"/>
                    <a:pt x="864" y="1056"/>
                  </a:cubicBezTo>
                  <a:cubicBezTo>
                    <a:pt x="1024" y="1160"/>
                    <a:pt x="1192" y="1232"/>
                    <a:pt x="1344" y="1296"/>
                  </a:cubicBezTo>
                  <a:cubicBezTo>
                    <a:pt x="1496" y="1360"/>
                    <a:pt x="1664" y="1408"/>
                    <a:pt x="1776" y="1440"/>
                  </a:cubicBezTo>
                  <a:cubicBezTo>
                    <a:pt x="1888" y="1472"/>
                    <a:pt x="1952" y="1480"/>
                    <a:pt x="2016" y="1488"/>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6" name="Freeform 46"/>
            <p:cNvSpPr>
              <a:spLocks/>
            </p:cNvSpPr>
            <p:nvPr/>
          </p:nvSpPr>
          <p:spPr bwMode="auto">
            <a:xfrm>
              <a:off x="2160" y="2784"/>
              <a:ext cx="2016" cy="200"/>
            </a:xfrm>
            <a:custGeom>
              <a:avLst/>
              <a:gdLst>
                <a:gd name="T0" fmla="*/ 0 w 2016"/>
                <a:gd name="T1" fmla="*/ 0 h 200"/>
                <a:gd name="T2" fmla="*/ 1056 w 2016"/>
                <a:gd name="T3" fmla="*/ 144 h 200"/>
                <a:gd name="T4" fmla="*/ 1584 w 2016"/>
                <a:gd name="T5" fmla="*/ 192 h 200"/>
                <a:gd name="T6" fmla="*/ 2016 w 2016"/>
                <a:gd name="T7" fmla="*/ 192 h 200"/>
              </a:gdLst>
              <a:ahLst/>
              <a:cxnLst>
                <a:cxn ang="0">
                  <a:pos x="T0" y="T1"/>
                </a:cxn>
                <a:cxn ang="0">
                  <a:pos x="T2" y="T3"/>
                </a:cxn>
                <a:cxn ang="0">
                  <a:pos x="T4" y="T5"/>
                </a:cxn>
                <a:cxn ang="0">
                  <a:pos x="T6" y="T7"/>
                </a:cxn>
              </a:cxnLst>
              <a:rect l="0" t="0" r="r" b="b"/>
              <a:pathLst>
                <a:path w="2016" h="200">
                  <a:moveTo>
                    <a:pt x="0" y="0"/>
                  </a:moveTo>
                  <a:cubicBezTo>
                    <a:pt x="396" y="56"/>
                    <a:pt x="792" y="112"/>
                    <a:pt x="1056" y="144"/>
                  </a:cubicBezTo>
                  <a:cubicBezTo>
                    <a:pt x="1320" y="176"/>
                    <a:pt x="1424" y="184"/>
                    <a:pt x="1584" y="192"/>
                  </a:cubicBezTo>
                  <a:cubicBezTo>
                    <a:pt x="1744" y="200"/>
                    <a:pt x="1880" y="196"/>
                    <a:pt x="2016" y="192"/>
                  </a:cubicBezTo>
                </a:path>
              </a:pathLst>
            </a:custGeom>
            <a:noFill/>
            <a:ln w="28575" cap="flat" cmpd="sng">
              <a:solidFill>
                <a:srgbClr val="6666FF"/>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7" name="Freeform 47"/>
            <p:cNvSpPr>
              <a:spLocks/>
            </p:cNvSpPr>
            <p:nvPr/>
          </p:nvSpPr>
          <p:spPr bwMode="auto">
            <a:xfrm>
              <a:off x="2208" y="2832"/>
              <a:ext cx="1920" cy="192"/>
            </a:xfrm>
            <a:custGeom>
              <a:avLst/>
              <a:gdLst>
                <a:gd name="T0" fmla="*/ 0 w 1920"/>
                <a:gd name="T1" fmla="*/ 192 h 192"/>
                <a:gd name="T2" fmla="*/ 1440 w 1920"/>
                <a:gd name="T3" fmla="*/ 96 h 192"/>
                <a:gd name="T4" fmla="*/ 1920 w 1920"/>
                <a:gd name="T5" fmla="*/ 0 h 192"/>
              </a:gdLst>
              <a:ahLst/>
              <a:cxnLst>
                <a:cxn ang="0">
                  <a:pos x="T0" y="T1"/>
                </a:cxn>
                <a:cxn ang="0">
                  <a:pos x="T2" y="T3"/>
                </a:cxn>
                <a:cxn ang="0">
                  <a:pos x="T4" y="T5"/>
                </a:cxn>
              </a:cxnLst>
              <a:rect l="0" t="0" r="r" b="b"/>
              <a:pathLst>
                <a:path w="1920" h="192">
                  <a:moveTo>
                    <a:pt x="0" y="192"/>
                  </a:moveTo>
                  <a:cubicBezTo>
                    <a:pt x="560" y="160"/>
                    <a:pt x="1120" y="128"/>
                    <a:pt x="1440" y="96"/>
                  </a:cubicBezTo>
                  <a:cubicBezTo>
                    <a:pt x="1760" y="64"/>
                    <a:pt x="1840" y="32"/>
                    <a:pt x="1920" y="0"/>
                  </a:cubicBezTo>
                </a:path>
              </a:pathLst>
            </a:custGeom>
            <a:noFill/>
            <a:ln w="28575" cap="flat" cmpd="sng">
              <a:solidFill>
                <a:srgbClr val="00FF00"/>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grpSp>
        <p:nvGrpSpPr>
          <p:cNvPr id="8" name="Group 37"/>
          <p:cNvGrpSpPr>
            <a:grpSpLocks/>
          </p:cNvGrpSpPr>
          <p:nvPr/>
        </p:nvGrpSpPr>
        <p:grpSpPr bwMode="auto">
          <a:xfrm>
            <a:off x="3336776" y="2574776"/>
            <a:ext cx="3200400" cy="2438400"/>
            <a:chOff x="-720" y="1296"/>
            <a:chExt cx="2016" cy="1536"/>
          </a:xfrm>
        </p:grpSpPr>
        <p:sp>
          <p:nvSpPr>
            <p:cNvPr id="9" name="Freeform 38"/>
            <p:cNvSpPr>
              <a:spLocks/>
            </p:cNvSpPr>
            <p:nvPr/>
          </p:nvSpPr>
          <p:spPr bwMode="auto">
            <a:xfrm>
              <a:off x="-720" y="1296"/>
              <a:ext cx="2016" cy="1200"/>
            </a:xfrm>
            <a:custGeom>
              <a:avLst/>
              <a:gdLst>
                <a:gd name="T0" fmla="*/ 0 w 2016"/>
                <a:gd name="T1" fmla="*/ 0 h 1200"/>
                <a:gd name="T2" fmla="*/ 336 w 2016"/>
                <a:gd name="T3" fmla="*/ 432 h 1200"/>
                <a:gd name="T4" fmla="*/ 576 w 2016"/>
                <a:gd name="T5" fmla="*/ 624 h 1200"/>
                <a:gd name="T6" fmla="*/ 816 w 2016"/>
                <a:gd name="T7" fmla="*/ 768 h 1200"/>
                <a:gd name="T8" fmla="*/ 1104 w 2016"/>
                <a:gd name="T9" fmla="*/ 912 h 1200"/>
                <a:gd name="T10" fmla="*/ 1344 w 2016"/>
                <a:gd name="T11" fmla="*/ 1008 h 1200"/>
                <a:gd name="T12" fmla="*/ 1632 w 2016"/>
                <a:gd name="T13" fmla="*/ 1104 h 1200"/>
                <a:gd name="T14" fmla="*/ 2016 w 2016"/>
                <a:gd name="T15" fmla="*/ 1200 h 1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6" h="1200">
                  <a:moveTo>
                    <a:pt x="0" y="0"/>
                  </a:moveTo>
                  <a:cubicBezTo>
                    <a:pt x="120" y="164"/>
                    <a:pt x="240" y="328"/>
                    <a:pt x="336" y="432"/>
                  </a:cubicBezTo>
                  <a:cubicBezTo>
                    <a:pt x="432" y="536"/>
                    <a:pt x="496" y="568"/>
                    <a:pt x="576" y="624"/>
                  </a:cubicBezTo>
                  <a:cubicBezTo>
                    <a:pt x="656" y="680"/>
                    <a:pt x="728" y="720"/>
                    <a:pt x="816" y="768"/>
                  </a:cubicBezTo>
                  <a:cubicBezTo>
                    <a:pt x="904" y="816"/>
                    <a:pt x="1016" y="872"/>
                    <a:pt x="1104" y="912"/>
                  </a:cubicBezTo>
                  <a:cubicBezTo>
                    <a:pt x="1192" y="952"/>
                    <a:pt x="1256" y="976"/>
                    <a:pt x="1344" y="1008"/>
                  </a:cubicBezTo>
                  <a:cubicBezTo>
                    <a:pt x="1432" y="1040"/>
                    <a:pt x="1520" y="1072"/>
                    <a:pt x="1632" y="1104"/>
                  </a:cubicBezTo>
                  <a:cubicBezTo>
                    <a:pt x="1744" y="1136"/>
                    <a:pt x="1880" y="1168"/>
                    <a:pt x="2016" y="120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0" name="Freeform 39"/>
            <p:cNvSpPr>
              <a:spLocks/>
            </p:cNvSpPr>
            <p:nvPr/>
          </p:nvSpPr>
          <p:spPr bwMode="auto">
            <a:xfrm>
              <a:off x="-672" y="2488"/>
              <a:ext cx="1968" cy="104"/>
            </a:xfrm>
            <a:custGeom>
              <a:avLst/>
              <a:gdLst>
                <a:gd name="T0" fmla="*/ 0 w 1968"/>
                <a:gd name="T1" fmla="*/ 104 h 104"/>
                <a:gd name="T2" fmla="*/ 864 w 1968"/>
                <a:gd name="T3" fmla="*/ 56 h 104"/>
                <a:gd name="T4" fmla="*/ 1440 w 1968"/>
                <a:gd name="T5" fmla="*/ 8 h 104"/>
                <a:gd name="T6" fmla="*/ 1968 w 1968"/>
                <a:gd name="T7" fmla="*/ 8 h 104"/>
              </a:gdLst>
              <a:ahLst/>
              <a:cxnLst>
                <a:cxn ang="0">
                  <a:pos x="T0" y="T1"/>
                </a:cxn>
                <a:cxn ang="0">
                  <a:pos x="T2" y="T3"/>
                </a:cxn>
                <a:cxn ang="0">
                  <a:pos x="T4" y="T5"/>
                </a:cxn>
                <a:cxn ang="0">
                  <a:pos x="T6" y="T7"/>
                </a:cxn>
              </a:cxnLst>
              <a:rect l="0" t="0" r="r" b="b"/>
              <a:pathLst>
                <a:path w="1968" h="104">
                  <a:moveTo>
                    <a:pt x="0" y="104"/>
                  </a:moveTo>
                  <a:cubicBezTo>
                    <a:pt x="312" y="88"/>
                    <a:pt x="624" y="72"/>
                    <a:pt x="864" y="56"/>
                  </a:cubicBezTo>
                  <a:cubicBezTo>
                    <a:pt x="1104" y="40"/>
                    <a:pt x="1256" y="16"/>
                    <a:pt x="1440" y="8"/>
                  </a:cubicBezTo>
                  <a:cubicBezTo>
                    <a:pt x="1624" y="0"/>
                    <a:pt x="1796" y="4"/>
                    <a:pt x="1968" y="8"/>
                  </a:cubicBezTo>
                </a:path>
              </a:pathLst>
            </a:custGeom>
            <a:noFill/>
            <a:ln w="28575" cap="flat" cmpd="sng">
              <a:solidFill>
                <a:srgbClr val="6666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1" name="Freeform 40"/>
            <p:cNvSpPr>
              <a:spLocks/>
            </p:cNvSpPr>
            <p:nvPr/>
          </p:nvSpPr>
          <p:spPr bwMode="auto">
            <a:xfrm>
              <a:off x="-672" y="2496"/>
              <a:ext cx="1968" cy="336"/>
            </a:xfrm>
            <a:custGeom>
              <a:avLst/>
              <a:gdLst>
                <a:gd name="T0" fmla="*/ 0 w 1968"/>
                <a:gd name="T1" fmla="*/ 336 h 336"/>
                <a:gd name="T2" fmla="*/ 432 w 1968"/>
                <a:gd name="T3" fmla="*/ 288 h 336"/>
                <a:gd name="T4" fmla="*/ 864 w 1968"/>
                <a:gd name="T5" fmla="*/ 240 h 336"/>
                <a:gd name="T6" fmla="*/ 1200 w 1968"/>
                <a:gd name="T7" fmla="*/ 192 h 336"/>
                <a:gd name="T8" fmla="*/ 1440 w 1968"/>
                <a:gd name="T9" fmla="*/ 144 h 336"/>
                <a:gd name="T10" fmla="*/ 1632 w 1968"/>
                <a:gd name="T11" fmla="*/ 96 h 336"/>
                <a:gd name="T12" fmla="*/ 1824 w 1968"/>
                <a:gd name="T13" fmla="*/ 48 h 336"/>
                <a:gd name="T14" fmla="*/ 1968 w 1968"/>
                <a:gd name="T15" fmla="*/ 0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8" h="336">
                  <a:moveTo>
                    <a:pt x="0" y="336"/>
                  </a:moveTo>
                  <a:cubicBezTo>
                    <a:pt x="144" y="320"/>
                    <a:pt x="288" y="304"/>
                    <a:pt x="432" y="288"/>
                  </a:cubicBezTo>
                  <a:cubicBezTo>
                    <a:pt x="576" y="272"/>
                    <a:pt x="736" y="256"/>
                    <a:pt x="864" y="240"/>
                  </a:cubicBezTo>
                  <a:cubicBezTo>
                    <a:pt x="992" y="224"/>
                    <a:pt x="1104" y="208"/>
                    <a:pt x="1200" y="192"/>
                  </a:cubicBezTo>
                  <a:cubicBezTo>
                    <a:pt x="1296" y="176"/>
                    <a:pt x="1368" y="160"/>
                    <a:pt x="1440" y="144"/>
                  </a:cubicBezTo>
                  <a:cubicBezTo>
                    <a:pt x="1512" y="128"/>
                    <a:pt x="1568" y="112"/>
                    <a:pt x="1632" y="96"/>
                  </a:cubicBezTo>
                  <a:cubicBezTo>
                    <a:pt x="1696" y="80"/>
                    <a:pt x="1768" y="64"/>
                    <a:pt x="1824" y="48"/>
                  </a:cubicBezTo>
                  <a:cubicBezTo>
                    <a:pt x="1880" y="32"/>
                    <a:pt x="1924" y="16"/>
                    <a:pt x="1968" y="0"/>
                  </a:cubicBezTo>
                </a:path>
              </a:pathLst>
            </a:custGeom>
            <a:noFill/>
            <a:ln w="28575" cap="flat" cmpd="sng">
              <a:solidFill>
                <a:srgbClr val="00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12" name="WordArt 41"/>
          <p:cNvSpPr>
            <a:spLocks noChangeArrowheads="1" noChangeShapeType="1" noTextEdit="1"/>
          </p:cNvSpPr>
          <p:nvPr/>
        </p:nvSpPr>
        <p:spPr bwMode="auto">
          <a:xfrm>
            <a:off x="5601072" y="2381895"/>
            <a:ext cx="1081088" cy="327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type="none" w="sm" len="sm"/>
                  <a:tailEnd type="none" w="sm" len="sm"/>
                </a:ln>
                <a:solidFill>
                  <a:srgbClr val="FFFFFF"/>
                </a:solidFill>
                <a:latin typeface="Arial Black"/>
                <a:ea typeface="Arial Black"/>
                <a:cs typeface="Arial Black"/>
              </a:rPr>
              <a:t>SUSY</a:t>
            </a:r>
          </a:p>
        </p:txBody>
      </p:sp>
      <p:sp>
        <p:nvSpPr>
          <p:cNvPr id="13" name="WordArt 35"/>
          <p:cNvSpPr>
            <a:spLocks noChangeArrowheads="1" noChangeShapeType="1" noTextEdit="1"/>
          </p:cNvSpPr>
          <p:nvPr/>
        </p:nvSpPr>
        <p:spPr bwMode="auto">
          <a:xfrm>
            <a:off x="5169024" y="2276872"/>
            <a:ext cx="2105025" cy="4032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kern="10" dirty="0">
                <a:ln w="9525">
                  <a:solidFill>
                    <a:srgbClr val="000000"/>
                  </a:solidFill>
                  <a:round/>
                  <a:headEnd type="none" w="sm" len="sm"/>
                  <a:tailEnd type="none" w="sm" len="sm"/>
                </a:ln>
                <a:solidFill>
                  <a:srgbClr val="FFFFFF"/>
                </a:solidFill>
                <a:latin typeface="Arial Black"/>
                <a:ea typeface="Arial Black"/>
                <a:cs typeface="Arial Black"/>
              </a:rPr>
              <a:t>Standard Model</a:t>
            </a:r>
            <a:endParaRPr lang="en-US" sz="3600" kern="10" dirty="0">
              <a:ln w="9525">
                <a:solidFill>
                  <a:srgbClr val="000000"/>
                </a:solidFill>
                <a:round/>
                <a:headEnd type="none" w="sm" len="sm"/>
                <a:tailEnd type="none" w="sm" len="sm"/>
              </a:ln>
              <a:solidFill>
                <a:srgbClr val="FFFFFF"/>
              </a:solidFill>
              <a:latin typeface="Arial Black"/>
              <a:ea typeface="Arial Black"/>
              <a:cs typeface="Arial Black"/>
            </a:endParaRPr>
          </a:p>
        </p:txBody>
      </p:sp>
      <p:pic>
        <p:nvPicPr>
          <p:cNvPr id="18" name="Picture 6" descr="MSSM.gif                                                       00098736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616" y="2492896"/>
            <a:ext cx="5832648" cy="3898558"/>
          </a:xfrm>
          <a:prstGeom prst="rect">
            <a:avLst/>
          </a:prstGeom>
          <a:solidFill>
            <a:schemeClr val="bg1"/>
          </a:solidFill>
        </p:spPr>
      </p:pic>
      <p:cxnSp>
        <p:nvCxnSpPr>
          <p:cNvPr id="16" name="Straight Arrow Connector 15"/>
          <p:cNvCxnSpPr/>
          <p:nvPr/>
        </p:nvCxnSpPr>
        <p:spPr bwMode="auto">
          <a:xfrm flipH="1">
            <a:off x="6609184" y="2532966"/>
            <a:ext cx="2682149" cy="1904146"/>
          </a:xfrm>
          <a:prstGeom prst="straightConnector1">
            <a:avLst/>
          </a:prstGeom>
          <a:solidFill>
            <a:srgbClr val="00B8FF"/>
          </a:solidFill>
          <a:ln w="38100" cap="flat" cmpd="sng" algn="ctr">
            <a:solidFill>
              <a:srgbClr val="FF66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Rectangle 16"/>
          <p:cNvSpPr/>
          <p:nvPr/>
        </p:nvSpPr>
        <p:spPr>
          <a:xfrm>
            <a:off x="8082121" y="2132856"/>
            <a:ext cx="1823879" cy="400110"/>
          </a:xfrm>
          <a:prstGeom prst="rect">
            <a:avLst/>
          </a:prstGeom>
        </p:spPr>
        <p:txBody>
          <a:bodyPr wrap="none">
            <a:spAutoFit/>
          </a:bodyPr>
          <a:lstStyle/>
          <a:p>
            <a:r>
              <a:rPr lang="en-US" u="sng" dirty="0" smtClean="0">
                <a:solidFill>
                  <a:srgbClr val="FF6600"/>
                </a:solidFill>
                <a:effectLst>
                  <a:outerShdw blurRad="50800" dist="38100" dir="2700000" algn="tl" rotWithShape="0">
                    <a:srgbClr val="000000">
                      <a:alpha val="43000"/>
                    </a:srgbClr>
                  </a:outerShdw>
                </a:effectLst>
                <a:latin typeface="Chalkboard"/>
                <a:cs typeface="Chalkboard"/>
              </a:rPr>
              <a:t>Not a Problem</a:t>
            </a:r>
            <a:endParaRPr lang="en-US" u="sng" dirty="0">
              <a:solidFill>
                <a:srgbClr val="FF6600"/>
              </a:solidFill>
            </a:endParaRPr>
          </a:p>
        </p:txBody>
      </p:sp>
      <p:sp>
        <p:nvSpPr>
          <p:cNvPr id="20" name="Rectangle 19"/>
          <p:cNvSpPr/>
          <p:nvPr/>
        </p:nvSpPr>
        <p:spPr>
          <a:xfrm>
            <a:off x="1280592" y="663079"/>
            <a:ext cx="2522113" cy="461665"/>
          </a:xfrm>
          <a:prstGeom prst="rect">
            <a:avLst/>
          </a:prstGeom>
        </p:spPr>
        <p:txBody>
          <a:bodyPr wrap="square">
            <a:spAutoFit/>
          </a:bodyPr>
          <a:lstStyle/>
          <a:p>
            <a:r>
              <a:rPr lang="en-GB" sz="2400" b="1" smtClean="0">
                <a:solidFill>
                  <a:srgbClr val="000000"/>
                </a:solidFill>
                <a:effectLst>
                  <a:outerShdw blurRad="50800" dist="38100" dir="2700000" algn="tl" rotWithShape="0">
                    <a:srgbClr val="000000">
                      <a:alpha val="43000"/>
                    </a:srgbClr>
                  </a:outerShdw>
                </a:effectLst>
                <a:latin typeface="Chalkboard"/>
                <a:cs typeface="Chalkboard"/>
              </a:rPr>
              <a:t>SuperSymetry</a:t>
            </a:r>
            <a:endParaRPr lang="en-US" sz="2400" b="1" dirty="0">
              <a:effectLst>
                <a:outerShdw blurRad="50800" dist="38100" dir="2700000" algn="tl" rotWithShape="0">
                  <a:srgbClr val="000000">
                    <a:alpha val="43000"/>
                  </a:srgbClr>
                </a:outerShdw>
              </a:effectLst>
              <a:latin typeface="Chalkboard"/>
              <a:cs typeface="Chalkboard"/>
            </a:endParaRPr>
          </a:p>
        </p:txBody>
      </p:sp>
    </p:spTree>
    <p:extLst>
      <p:ext uri="{BB962C8B-B14F-4D97-AF65-F5344CB8AC3E}">
        <p14:creationId xmlns:p14="http://schemas.microsoft.com/office/powerpoint/2010/main" val="286581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par>
                                <p:cTn id="8" presetID="18" presetClass="entr" presetSubtype="6"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Right)">
                                      <p:cBhvr>
                                        <p:cTn id="10" dur="1000"/>
                                        <p:tgtEl>
                                          <p:spTgt spid="3"/>
                                        </p:tgtEl>
                                      </p:cBhvr>
                                    </p:animEffect>
                                  </p:childTnLst>
                                </p:cTn>
                              </p:par>
                              <p:par>
                                <p:cTn id="11" presetID="18" presetClass="entr" presetSubtype="6"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downRight)">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18" presetClass="entr" presetSubtype="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Right)">
                                      <p:cBhvr>
                                        <p:cTn id="20" dur="1000"/>
                                        <p:tgtEl>
                                          <p:spTgt spid="8"/>
                                        </p:tgtEl>
                                      </p:cBhvr>
                                    </p:animEffect>
                                  </p:childTnLst>
                                </p:cTn>
                              </p:par>
                              <p:par>
                                <p:cTn id="21" presetID="18" presetClass="exit" presetSubtype="12" fill="hold" grpId="0" nodeType="withEffect">
                                  <p:stCondLst>
                                    <p:cond delay="0"/>
                                  </p:stCondLst>
                                  <p:childTnLst>
                                    <p:animEffect transition="out" filter="strips(downLeft)">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8" presetClass="entr" presetSubtype="6" fill="hold" grpId="1"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Right)">
                                      <p:cBhvr>
                                        <p:cTn id="26" dur="1000"/>
                                        <p:tgtEl>
                                          <p:spTgt spid="12"/>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8" presetClass="entr" presetSubtype="6" fill="hold" grpId="1"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trips(downRight)">
                                      <p:cBhvr>
                                        <p:cTn id="31" dur="10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10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 grpId="1" animBg="1"/>
      <p:bldP spid="12" grpId="1"/>
      <p:bldP spid="13" grpId="0"/>
      <p:bldP spid="13" grpId="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62"/>
          <p:cNvSpPr txBox="1">
            <a:spLocks noChangeArrowheads="1"/>
          </p:cNvSpPr>
          <p:nvPr/>
        </p:nvSpPr>
        <p:spPr bwMode="auto">
          <a:xfrm>
            <a:off x="1905000" y="332656"/>
            <a:ext cx="5029200" cy="707886"/>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spcBef>
                <a:spcPct val="50000"/>
              </a:spcBef>
            </a:pPr>
            <a:r>
              <a:rPr lang="en-GB" dirty="0">
                <a:solidFill>
                  <a:srgbClr val="000000"/>
                </a:solidFill>
                <a:latin typeface="Times New Roman" charset="0"/>
              </a:rPr>
              <a:t>Quote from Ed Witten in preface of Gordon Kane</a:t>
            </a:r>
            <a:r>
              <a:rPr lang="ja-JP" altLang="en-GB" dirty="0">
                <a:solidFill>
                  <a:srgbClr val="000000"/>
                </a:solidFill>
                <a:latin typeface="Arial"/>
              </a:rPr>
              <a:t>’</a:t>
            </a:r>
            <a:r>
              <a:rPr lang="en-GB" dirty="0">
                <a:solidFill>
                  <a:srgbClr val="000000"/>
                </a:solidFill>
                <a:latin typeface="Times New Roman" charset="0"/>
              </a:rPr>
              <a:t>s book </a:t>
            </a:r>
            <a:r>
              <a:rPr lang="ja-JP" altLang="en-GB" dirty="0">
                <a:solidFill>
                  <a:srgbClr val="000000"/>
                </a:solidFill>
                <a:latin typeface="Arial"/>
              </a:rPr>
              <a:t>“</a:t>
            </a:r>
            <a:r>
              <a:rPr lang="en-GB" dirty="0" smtClean="0">
                <a:solidFill>
                  <a:srgbClr val="000000"/>
                </a:solidFill>
                <a:latin typeface="Times New Roman" charset="0"/>
              </a:rPr>
              <a:t>Super-symmetry</a:t>
            </a:r>
            <a:r>
              <a:rPr lang="ja-JP" altLang="en-GB" dirty="0">
                <a:solidFill>
                  <a:srgbClr val="000000"/>
                </a:solidFill>
                <a:latin typeface="Arial"/>
              </a:rPr>
              <a:t>”</a:t>
            </a:r>
            <a:endParaRPr lang="en-GB" dirty="0">
              <a:solidFill>
                <a:srgbClr val="000000"/>
              </a:solidFill>
              <a:latin typeface="Times New Roman" charset="0"/>
            </a:endParaRPr>
          </a:p>
        </p:txBody>
      </p:sp>
      <p:sp>
        <p:nvSpPr>
          <p:cNvPr id="3" name="Text Box 2063"/>
          <p:cNvSpPr txBox="1">
            <a:spLocks noChangeArrowheads="1"/>
          </p:cNvSpPr>
          <p:nvPr/>
        </p:nvSpPr>
        <p:spPr bwMode="auto">
          <a:xfrm>
            <a:off x="632520" y="1276886"/>
            <a:ext cx="8460432"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pPr>
            <a:r>
              <a:rPr lang="ja-JP" altLang="en-GB" dirty="0">
                <a:solidFill>
                  <a:srgbClr val="000000"/>
                </a:solidFill>
                <a:latin typeface="Arial"/>
              </a:rPr>
              <a:t>“</a:t>
            </a:r>
            <a:r>
              <a:rPr lang="en-GB" dirty="0" smtClean="0">
                <a:solidFill>
                  <a:srgbClr val="000000"/>
                </a:solidFill>
                <a:latin typeface="Times New Roman" charset="0"/>
              </a:rPr>
              <a:t>Super-symmetry</a:t>
            </a:r>
            <a:r>
              <a:rPr lang="en-GB" dirty="0">
                <a:solidFill>
                  <a:srgbClr val="000000"/>
                </a:solidFill>
                <a:latin typeface="Times New Roman" charset="0"/>
              </a:rPr>
              <a:t>, if it holds in nature, is part of the quantum structure of space and time…                                                   </a:t>
            </a:r>
            <a:endParaRPr lang="en-GB" dirty="0" smtClean="0">
              <a:solidFill>
                <a:srgbClr val="000000"/>
              </a:solidFill>
              <a:latin typeface="Times New Roman" charset="0"/>
            </a:endParaRPr>
          </a:p>
          <a:p>
            <a:pPr algn="l">
              <a:spcBef>
                <a:spcPct val="50000"/>
              </a:spcBef>
            </a:pPr>
            <a:r>
              <a:rPr lang="en-GB" dirty="0" smtClean="0">
                <a:solidFill>
                  <a:srgbClr val="000000"/>
                </a:solidFill>
                <a:latin typeface="Times New Roman" charset="0"/>
              </a:rPr>
              <a:t>Discovery </a:t>
            </a:r>
            <a:r>
              <a:rPr lang="en-GB" dirty="0">
                <a:solidFill>
                  <a:srgbClr val="000000"/>
                </a:solidFill>
                <a:latin typeface="Times New Roman" charset="0"/>
              </a:rPr>
              <a:t>of </a:t>
            </a:r>
            <a:r>
              <a:rPr lang="en-GB" dirty="0" smtClean="0">
                <a:solidFill>
                  <a:srgbClr val="000000"/>
                </a:solidFill>
                <a:latin typeface="Times New Roman" charset="0"/>
              </a:rPr>
              <a:t>super-symmetry </a:t>
            </a:r>
            <a:r>
              <a:rPr lang="en-GB" dirty="0">
                <a:solidFill>
                  <a:srgbClr val="000000"/>
                </a:solidFill>
                <a:latin typeface="Times New Roman" charset="0"/>
              </a:rPr>
              <a:t>would be one of the real milestones in physics…                                                                                           Indeed, </a:t>
            </a:r>
            <a:r>
              <a:rPr lang="en-GB" dirty="0" smtClean="0">
                <a:solidFill>
                  <a:srgbClr val="000000"/>
                </a:solidFill>
                <a:latin typeface="Times New Roman" charset="0"/>
              </a:rPr>
              <a:t>super-symmetry </a:t>
            </a:r>
            <a:r>
              <a:rPr lang="en-GB" dirty="0">
                <a:solidFill>
                  <a:srgbClr val="000000"/>
                </a:solidFill>
                <a:latin typeface="Times New Roman" charset="0"/>
              </a:rPr>
              <a:t>is one of the basic requirements of string theory…                                                                                      </a:t>
            </a:r>
            <a:endParaRPr lang="en-GB" dirty="0" smtClean="0">
              <a:solidFill>
                <a:srgbClr val="000000"/>
              </a:solidFill>
              <a:latin typeface="Times New Roman" charset="0"/>
            </a:endParaRPr>
          </a:p>
          <a:p>
            <a:pPr algn="l">
              <a:spcBef>
                <a:spcPct val="50000"/>
              </a:spcBef>
            </a:pPr>
            <a:r>
              <a:rPr lang="en-GB" dirty="0" smtClean="0">
                <a:solidFill>
                  <a:srgbClr val="000000"/>
                </a:solidFill>
                <a:latin typeface="Times New Roman" charset="0"/>
              </a:rPr>
              <a:t>Discovery </a:t>
            </a:r>
            <a:r>
              <a:rPr lang="en-GB" dirty="0">
                <a:solidFill>
                  <a:srgbClr val="000000"/>
                </a:solidFill>
                <a:latin typeface="Times New Roman" charset="0"/>
              </a:rPr>
              <a:t>of </a:t>
            </a:r>
            <a:r>
              <a:rPr lang="en-GB" dirty="0" smtClean="0">
                <a:solidFill>
                  <a:srgbClr val="000000"/>
                </a:solidFill>
                <a:latin typeface="Times New Roman" charset="0"/>
              </a:rPr>
              <a:t>super-symmetry </a:t>
            </a:r>
            <a:r>
              <a:rPr lang="en-GB" dirty="0">
                <a:solidFill>
                  <a:srgbClr val="000000"/>
                </a:solidFill>
                <a:latin typeface="Times New Roman" charset="0"/>
              </a:rPr>
              <a:t>would surely give string theory an enormous boost…                                                                         </a:t>
            </a:r>
            <a:endParaRPr lang="en-GB" dirty="0" smtClean="0">
              <a:solidFill>
                <a:srgbClr val="000000"/>
              </a:solidFill>
              <a:latin typeface="Times New Roman" charset="0"/>
            </a:endParaRPr>
          </a:p>
          <a:p>
            <a:pPr algn="l">
              <a:spcBef>
                <a:spcPct val="50000"/>
              </a:spcBef>
            </a:pPr>
            <a:r>
              <a:rPr lang="en-GB" dirty="0" smtClean="0">
                <a:solidFill>
                  <a:srgbClr val="000000"/>
                </a:solidFill>
                <a:latin typeface="Times New Roman" charset="0"/>
              </a:rPr>
              <a:t>The </a:t>
            </a:r>
            <a:r>
              <a:rPr lang="en-GB" dirty="0">
                <a:solidFill>
                  <a:srgbClr val="000000"/>
                </a:solidFill>
                <a:latin typeface="Times New Roman" charset="0"/>
              </a:rPr>
              <a:t>search for </a:t>
            </a:r>
            <a:r>
              <a:rPr lang="en-GB" dirty="0" smtClean="0">
                <a:solidFill>
                  <a:srgbClr val="000000"/>
                </a:solidFill>
                <a:latin typeface="Times New Roman" charset="0"/>
              </a:rPr>
              <a:t>super-symmetry </a:t>
            </a:r>
            <a:r>
              <a:rPr lang="en-GB" dirty="0">
                <a:solidFill>
                  <a:srgbClr val="000000"/>
                </a:solidFill>
                <a:latin typeface="Times New Roman" charset="0"/>
              </a:rPr>
              <a:t>is one of the great dramas in present day physics.</a:t>
            </a:r>
            <a:r>
              <a:rPr lang="ja-JP" altLang="en-GB" dirty="0">
                <a:solidFill>
                  <a:srgbClr val="000000"/>
                </a:solidFill>
                <a:latin typeface="Arial"/>
              </a:rPr>
              <a:t>”</a:t>
            </a:r>
            <a:endParaRPr lang="en-GB" dirty="0">
              <a:solidFill>
                <a:srgbClr val="000000"/>
              </a:solidFill>
              <a:latin typeface="Times New Roman" charset="0"/>
            </a:endParaRPr>
          </a:p>
        </p:txBody>
      </p:sp>
      <p:pic>
        <p:nvPicPr>
          <p:cNvPr id="4" name="Picture 5" descr="C:\Documents and Settings\sfk\My Documents\PowerPoint\inaugural\inauguralpictures\elephant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816" y="4077072"/>
            <a:ext cx="3212976" cy="276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6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27" descr="C:\Documents and Settings\sfk\My Documents\PowerPoint\inaugural\My Pictures\d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880" y="2564904"/>
            <a:ext cx="2635746" cy="3514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028"/>
          <p:cNvSpPr txBox="1">
            <a:spLocks noChangeArrowheads="1"/>
          </p:cNvSpPr>
          <p:nvPr/>
        </p:nvSpPr>
        <p:spPr bwMode="auto">
          <a:xfrm>
            <a:off x="2720752" y="1556792"/>
            <a:ext cx="487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800" dirty="0">
                <a:solidFill>
                  <a:srgbClr val="000000"/>
                </a:solidFill>
                <a:effectLst>
                  <a:outerShdw blurRad="50800" dist="38100" dir="2700000" algn="tl" rotWithShape="0">
                    <a:srgbClr val="000000">
                      <a:alpha val="43000"/>
                    </a:srgbClr>
                  </a:outerShdw>
                </a:effectLst>
                <a:latin typeface="Chalkboard"/>
                <a:cs typeface="Chalkboard"/>
              </a:rPr>
              <a:t>SUSY provides an excellent candidate for </a:t>
            </a:r>
            <a:r>
              <a:rPr lang="en-GB" sz="1800">
                <a:solidFill>
                  <a:srgbClr val="000000"/>
                </a:solidFill>
                <a:effectLst>
                  <a:outerShdw blurRad="50800" dist="38100" dir="2700000" algn="tl" rotWithShape="0">
                    <a:srgbClr val="000000">
                      <a:alpha val="43000"/>
                    </a:srgbClr>
                  </a:outerShdw>
                </a:effectLst>
                <a:latin typeface="Chalkboard"/>
                <a:cs typeface="Chalkboard"/>
              </a:rPr>
              <a:t>dark </a:t>
            </a:r>
            <a:r>
              <a:rPr lang="en-GB" sz="1800" smtClean="0">
                <a:solidFill>
                  <a:srgbClr val="000000"/>
                </a:solidFill>
                <a:effectLst>
                  <a:outerShdw blurRad="50800" dist="38100" dir="2700000" algn="tl" rotWithShape="0">
                    <a:srgbClr val="000000">
                      <a:alpha val="43000"/>
                    </a:srgbClr>
                  </a:outerShdw>
                </a:effectLst>
                <a:latin typeface="Chalkboard"/>
                <a:cs typeface="Chalkboard"/>
              </a:rPr>
              <a:t>matter.</a:t>
            </a:r>
            <a:endParaRPr lang="en-GB" sz="1800" dirty="0">
              <a:solidFill>
                <a:srgbClr val="000000"/>
              </a:solidFill>
              <a:effectLst>
                <a:outerShdw blurRad="50800" dist="38100" dir="2700000" algn="tl" rotWithShape="0">
                  <a:srgbClr val="000000">
                    <a:alpha val="43000"/>
                  </a:srgbClr>
                </a:outerShdw>
              </a:effectLst>
              <a:latin typeface="Chalkboard"/>
              <a:cs typeface="Chalkboard"/>
            </a:endParaRPr>
          </a:p>
        </p:txBody>
      </p:sp>
      <p:sp>
        <p:nvSpPr>
          <p:cNvPr id="5" name="Rectangle 4"/>
          <p:cNvSpPr/>
          <p:nvPr/>
        </p:nvSpPr>
        <p:spPr>
          <a:xfrm>
            <a:off x="1280592" y="663079"/>
            <a:ext cx="2522113" cy="461665"/>
          </a:xfrm>
          <a:prstGeom prst="rect">
            <a:avLst/>
          </a:prstGeom>
        </p:spPr>
        <p:txBody>
          <a:bodyPr wrap="square">
            <a:spAutoFit/>
          </a:bodyPr>
          <a:lstStyle/>
          <a:p>
            <a:r>
              <a:rPr lang="en-GB" sz="2400" b="1" smtClean="0">
                <a:solidFill>
                  <a:srgbClr val="000000"/>
                </a:solidFill>
                <a:effectLst>
                  <a:outerShdw blurRad="50800" dist="38100" dir="2700000" algn="tl" rotWithShape="0">
                    <a:srgbClr val="000000">
                      <a:alpha val="43000"/>
                    </a:srgbClr>
                  </a:outerShdw>
                </a:effectLst>
                <a:latin typeface="Chalkboard"/>
                <a:cs typeface="Chalkboard"/>
              </a:rPr>
              <a:t>SuperSymetry</a:t>
            </a:r>
            <a:endParaRPr lang="en-US" sz="2400" b="1" dirty="0">
              <a:effectLst>
                <a:outerShdw blurRad="50800" dist="38100" dir="2700000" algn="tl" rotWithShape="0">
                  <a:srgbClr val="000000">
                    <a:alpha val="43000"/>
                  </a:srgbClr>
                </a:outerShdw>
              </a:effectLst>
              <a:latin typeface="Chalkboard"/>
              <a:cs typeface="Chalkboard"/>
            </a:endParaRPr>
          </a:p>
        </p:txBody>
      </p:sp>
      <p:sp>
        <p:nvSpPr>
          <p:cNvPr id="2" name="Rectangle 1"/>
          <p:cNvSpPr/>
          <p:nvPr/>
        </p:nvSpPr>
        <p:spPr>
          <a:xfrm>
            <a:off x="583659" y="3228945"/>
            <a:ext cx="2603525" cy="400110"/>
          </a:xfrm>
          <a:prstGeom prst="rect">
            <a:avLst/>
          </a:prstGeom>
        </p:spPr>
        <p:txBody>
          <a:bodyPr wrap="none">
            <a:spAutoFit/>
          </a:bodyPr>
          <a:lstStyle/>
          <a:p>
            <a:r>
              <a:rPr lang="en-GB" dirty="0">
                <a:solidFill>
                  <a:srgbClr val="000000"/>
                </a:solidFill>
                <a:effectLst>
                  <a:outerShdw blurRad="50800" dist="38100" dir="2700000" algn="tl" rotWithShape="0">
                    <a:srgbClr val="000000">
                      <a:alpha val="43000"/>
                    </a:srgbClr>
                  </a:outerShdw>
                </a:effectLst>
                <a:latin typeface="Chalkboard"/>
                <a:cs typeface="Chalkboard"/>
              </a:rPr>
              <a:t>In SUSY we TRUST!!!</a:t>
            </a:r>
            <a:endParaRPr lang="en-US"/>
          </a:p>
        </p:txBody>
      </p:sp>
    </p:spTree>
    <p:extLst>
      <p:ext uri="{BB962C8B-B14F-4D97-AF65-F5344CB8AC3E}">
        <p14:creationId xmlns:p14="http://schemas.microsoft.com/office/powerpoint/2010/main" val="160355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style.rotation</p:attrName>
                                        </p:attrNameLst>
                                      </p:cBhvr>
                                      <p:tavLst>
                                        <p:tav tm="0">
                                          <p:val>
                                            <p:fltVal val="720"/>
                                          </p:val>
                                        </p:tav>
                                        <p:tav tm="100000">
                                          <p:val>
                                            <p:fltVal val="0"/>
                                          </p:val>
                                        </p:tav>
                                      </p:tavLst>
                                    </p:anim>
                                    <p:anim calcmode="lin" valueType="num">
                                      <p:cBhvr>
                                        <p:cTn id="9" dur="3000" fill="hold"/>
                                        <p:tgtEl>
                                          <p:spTgt spid="3"/>
                                        </p:tgtEl>
                                        <p:attrNameLst>
                                          <p:attrName>ppt_h</p:attrName>
                                        </p:attrNameLst>
                                      </p:cBhvr>
                                      <p:tavLst>
                                        <p:tav tm="0">
                                          <p:val>
                                            <p:fltVal val="0"/>
                                          </p:val>
                                        </p:tav>
                                        <p:tav tm="100000">
                                          <p:val>
                                            <p:strVal val="#ppt_h"/>
                                          </p:val>
                                        </p:tav>
                                      </p:tavLst>
                                    </p:anim>
                                    <p:anim calcmode="lin" valueType="num">
                                      <p:cBhvr>
                                        <p:cTn id="10" dur="3000" fill="hold"/>
                                        <p:tgtEl>
                                          <p:spTgt spid="3"/>
                                        </p:tgtEl>
                                        <p:attrNameLst>
                                          <p:attrName>ppt_w</p:attrName>
                                        </p:attrNameLst>
                                      </p:cBhvr>
                                      <p:tavLst>
                                        <p:tav tm="0">
                                          <p:val>
                                            <p:fltVal val="0"/>
                                          </p:val>
                                        </p:tav>
                                        <p:tav tm="100000">
                                          <p:val>
                                            <p:strVal val="#ppt_w"/>
                                          </p:val>
                                        </p:tav>
                                      </p:tavLst>
                                    </p:anim>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250" autoRev="1" fill="hold">
                                          <p:stCondLst>
                                            <p:cond delay="0"/>
                                          </p:stCondLst>
                                        </p:cTn>
                                        <p:tgtEl>
                                          <p:spTgt spid="4"/>
                                        </p:tgtEl>
                                        <p:attrNameLst>
                                          <p:attrName>ppt_w</p:attrName>
                                        </p:attrNameLst>
                                      </p:cBhvr>
                                    </p:anim>
                                    <p:anim by="(#ppt_w*0.50)" calcmode="lin" valueType="num">
                                      <p:cBhvr>
                                        <p:cTn id="14" dur="250" decel="50000" autoRev="1" fill="hold">
                                          <p:stCondLst>
                                            <p:cond delay="0"/>
                                          </p:stCondLst>
                                        </p:cTn>
                                        <p:tgtEl>
                                          <p:spTgt spid="4"/>
                                        </p:tgtEl>
                                        <p:attrNameLst>
                                          <p:attrName>ppt_x</p:attrName>
                                        </p:attrNameLst>
                                      </p:cBhvr>
                                    </p:anim>
                                    <p:anim from="(-#ppt_h/2)" to="(#ppt_y)" calcmode="lin" valueType="num">
                                      <p:cBhvr>
                                        <p:cTn id="15" dur="500" fill="hold">
                                          <p:stCondLst>
                                            <p:cond delay="0"/>
                                          </p:stCondLst>
                                        </p:cTn>
                                        <p:tgtEl>
                                          <p:spTgt spid="4"/>
                                        </p:tgtEl>
                                        <p:attrNameLst>
                                          <p:attrName>ppt_y</p:attrName>
                                        </p:attrNameLst>
                                      </p:cBhvr>
                                    </p:anim>
                                    <p:animRot by="21600000">
                                      <p:cBhvr>
                                        <p:cTn id="16"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401420" y="663079"/>
            <a:ext cx="5711820" cy="461665"/>
          </a:xfrm>
          <a:prstGeom prst="rect">
            <a:avLst/>
          </a:prstGeom>
          <a:noFill/>
        </p:spPr>
        <p:txBody>
          <a:bodyPr wrap="none" rtlCol="0">
            <a:spAutoFit/>
          </a:bodyPr>
          <a:lstStyle/>
          <a:p>
            <a:r>
              <a:rPr lang="en-US" sz="2400" b="1" dirty="0" smtClean="0">
                <a:solidFill>
                  <a:schemeClr val="tx1"/>
                </a:solidFill>
                <a:effectLst>
                  <a:outerShdw blurRad="50800" dist="38100" dir="2700000" algn="tl" rotWithShape="0">
                    <a:srgbClr val="000000">
                      <a:alpha val="43000"/>
                    </a:srgbClr>
                  </a:outerShdw>
                </a:effectLst>
                <a:latin typeface="Chalkboard"/>
                <a:cs typeface="Chalkboard"/>
              </a:rPr>
              <a:t>Welcome Lisa for dark matters </a:t>
            </a:r>
            <a:r>
              <a:rPr lang="en-US" sz="1400" b="1" dirty="0" smtClean="0">
                <a:solidFill>
                  <a:schemeClr val="tx1"/>
                </a:solidFill>
                <a:effectLst>
                  <a:outerShdw blurRad="50800" dist="38100" dir="2700000" algn="tl" rotWithShape="0">
                    <a:srgbClr val="000000">
                      <a:alpha val="43000"/>
                    </a:srgbClr>
                  </a:outerShdw>
                </a:effectLst>
                <a:latin typeface="Chalkboard"/>
                <a:cs typeface="Chalkboard"/>
              </a:rPr>
              <a:t>(applause)</a:t>
            </a:r>
            <a:endParaRPr lang="en-US" sz="1400" b="1" dirty="0">
              <a:solidFill>
                <a:schemeClr val="tx1"/>
              </a:solidFill>
              <a:effectLst>
                <a:outerShdw blurRad="50800" dist="38100" dir="2700000" algn="tl" rotWithShape="0">
                  <a:srgbClr val="000000">
                    <a:alpha val="43000"/>
                  </a:srgbClr>
                </a:outerShdw>
              </a:effectLst>
              <a:latin typeface="Chalkboard"/>
              <a:cs typeface="Chalkboard"/>
            </a:endParaRPr>
          </a:p>
        </p:txBody>
      </p:sp>
      <p:pic>
        <p:nvPicPr>
          <p:cNvPr id="17" name="Picture 16" descr="dark_mat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608" y="2492896"/>
            <a:ext cx="6969224" cy="2508921"/>
          </a:xfrm>
          <a:prstGeom prst="rect">
            <a:avLst/>
          </a:prstGeom>
        </p:spPr>
      </p:pic>
    </p:spTree>
    <p:extLst>
      <p:ext uri="{BB962C8B-B14F-4D97-AF65-F5344CB8AC3E}">
        <p14:creationId xmlns:p14="http://schemas.microsoft.com/office/powerpoint/2010/main" val="17463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39008" y="2030651"/>
            <a:ext cx="5022304" cy="3096344"/>
            <a:chOff x="2360712" y="1916832"/>
            <a:chExt cx="5022304" cy="3096344"/>
          </a:xfrm>
        </p:grpSpPr>
        <p:pic>
          <p:nvPicPr>
            <p:cNvPr id="3" name="Picture 2" descr="C:\Documents and Settings\sfk\My Documents\PowerPoint\inaugural\inauguralpictures\thinker_simple.jpg"/>
            <p:cNvPicPr>
              <a:picLocks noChangeAspect="1" noChangeArrowheads="1"/>
            </p:cNvPicPr>
            <p:nvPr/>
          </p:nvPicPr>
          <p:blipFill>
            <a:blip r:embed="rId2">
              <a:extLst>
                <a:ext uri="{28A0092B-C50C-407E-A947-70E740481C1C}">
                  <a14:useLocalDpi xmlns:a14="http://schemas.microsoft.com/office/drawing/2010/main" val="0"/>
                </a:ext>
              </a:extLst>
            </a:blip>
            <a:srcRect r="57368"/>
            <a:stretch>
              <a:fillRect/>
            </a:stretch>
          </p:blipFill>
          <p:spPr bwMode="auto">
            <a:xfrm>
              <a:off x="2792760" y="2348880"/>
              <a:ext cx="1688117"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
            <p:cNvSpPr>
              <a:spLocks noChangeArrowheads="1"/>
            </p:cNvSpPr>
            <p:nvPr/>
          </p:nvSpPr>
          <p:spPr bwMode="auto">
            <a:xfrm>
              <a:off x="4953000" y="1916832"/>
              <a:ext cx="2311152" cy="1944216"/>
            </a:xfrm>
            <a:prstGeom prst="cloudCallout">
              <a:avLst>
                <a:gd name="adj1" fmla="val -80731"/>
                <a:gd name="adj2" fmla="val 1162"/>
              </a:avLst>
            </a:prstGeom>
            <a:solidFill>
              <a:srgbClr val="FF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latin typeface="Times New Roman" charset="0"/>
              </a:endParaRPr>
            </a:p>
          </p:txBody>
        </p:sp>
        <p:sp>
          <p:nvSpPr>
            <p:cNvPr id="5" name="Text Box 4"/>
            <p:cNvSpPr txBox="1">
              <a:spLocks noChangeArrowheads="1"/>
            </p:cNvSpPr>
            <p:nvPr/>
          </p:nvSpPr>
          <p:spPr bwMode="auto">
            <a:xfrm>
              <a:off x="5097016" y="2073042"/>
              <a:ext cx="228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dirty="0">
                  <a:solidFill>
                    <a:srgbClr val="000000"/>
                  </a:solidFill>
                  <a:latin typeface="Monotype Corsiva" charset="0"/>
                </a:rPr>
                <a:t>I think I finally understand atoms</a:t>
              </a:r>
            </a:p>
          </p:txBody>
        </p:sp>
        <p:pic>
          <p:nvPicPr>
            <p:cNvPr id="6" name="Picture 5" descr="C:\Documents and Settings\sfk\My Documents\PowerPoint\inaugural\inauguralpictures\jiggl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40152" y="2848000"/>
              <a:ext cx="653008" cy="65300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a:off x="2792760" y="2276872"/>
              <a:ext cx="0" cy="2736304"/>
            </a:xfrm>
            <a:prstGeom prst="line">
              <a:avLst/>
            </a:prstGeom>
            <a:solidFill>
              <a:srgbClr val="00B8FF"/>
            </a:solidFill>
            <a:ln w="412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p:cNvCxnSpPr/>
            <p:nvPr/>
          </p:nvCxnSpPr>
          <p:spPr bwMode="auto">
            <a:xfrm>
              <a:off x="2360712" y="2348880"/>
              <a:ext cx="2592288" cy="0"/>
            </a:xfrm>
            <a:prstGeom prst="line">
              <a:avLst/>
            </a:prstGeom>
            <a:solidFill>
              <a:srgbClr val="00B8FF"/>
            </a:solidFill>
            <a:ln w="412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a:off x="2360712" y="4941168"/>
              <a:ext cx="2304256" cy="0"/>
            </a:xfrm>
            <a:prstGeom prst="line">
              <a:avLst/>
            </a:prstGeom>
            <a:solidFill>
              <a:srgbClr val="00B8FF"/>
            </a:solidFill>
            <a:ln w="412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0" name="TextBox 9"/>
          <p:cNvSpPr txBox="1"/>
          <p:nvPr/>
        </p:nvSpPr>
        <p:spPr>
          <a:xfrm>
            <a:off x="3387080" y="4982979"/>
            <a:ext cx="1518364" cy="246221"/>
          </a:xfrm>
          <a:prstGeom prst="rect">
            <a:avLst/>
          </a:prstGeom>
          <a:noFill/>
        </p:spPr>
        <p:txBody>
          <a:bodyPr wrap="none" rtlCol="0">
            <a:spAutoFit/>
          </a:bodyPr>
          <a:lstStyle/>
          <a:p>
            <a:r>
              <a:rPr lang="fi-FI" sz="1000" b="1" dirty="0" err="1" smtClean="0">
                <a:solidFill>
                  <a:srgbClr val="000000"/>
                </a:solidFill>
                <a:latin typeface="Chalkboard"/>
                <a:cs typeface="Chalkboard"/>
              </a:rPr>
              <a:t>Democritus</a:t>
            </a:r>
            <a:r>
              <a:rPr lang="fi-FI" sz="1000" b="1" dirty="0" smtClean="0">
                <a:solidFill>
                  <a:srgbClr val="000000"/>
                </a:solidFill>
                <a:latin typeface="Chalkboard"/>
                <a:cs typeface="Chalkboard"/>
              </a:rPr>
              <a:t> </a:t>
            </a:r>
            <a:r>
              <a:rPr lang="en-US" sz="800" b="1" dirty="0" smtClean="0">
                <a:solidFill>
                  <a:srgbClr val="000000"/>
                </a:solidFill>
                <a:latin typeface="Chalkboard"/>
                <a:cs typeface="Chalkboard"/>
              </a:rPr>
              <a:t>460–370 </a:t>
            </a:r>
            <a:r>
              <a:rPr lang="en-US" sz="800" b="1" dirty="0">
                <a:solidFill>
                  <a:srgbClr val="000000"/>
                </a:solidFill>
                <a:latin typeface="Chalkboard"/>
                <a:cs typeface="Chalkboard"/>
              </a:rPr>
              <a:t>BC</a:t>
            </a:r>
          </a:p>
        </p:txBody>
      </p:sp>
      <p:sp>
        <p:nvSpPr>
          <p:cNvPr id="11" name="Rectangle 10"/>
          <p:cNvSpPr/>
          <p:nvPr/>
        </p:nvSpPr>
        <p:spPr bwMode="auto">
          <a:xfrm>
            <a:off x="1064568" y="836712"/>
            <a:ext cx="5904656" cy="64807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064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568" y="1725776"/>
            <a:ext cx="8064896" cy="1631216"/>
          </a:xfrm>
          <a:prstGeom prst="rect">
            <a:avLst/>
          </a:prstGeom>
        </p:spPr>
        <p:txBody>
          <a:bodyPr wrap="square">
            <a:spAutoFit/>
          </a:bodyPr>
          <a:lstStyle/>
          <a:p>
            <a:pPr algn="l"/>
            <a:r>
              <a:rPr lang="en-US" dirty="0" smtClean="0">
                <a:solidFill>
                  <a:schemeClr val="tx1"/>
                </a:solidFill>
                <a:latin typeface="Chalkboard"/>
                <a:cs typeface="Chalkboard"/>
              </a:rPr>
              <a:t>• </a:t>
            </a:r>
            <a:r>
              <a:rPr lang="en-US" dirty="0">
                <a:solidFill>
                  <a:schemeClr val="tx1"/>
                </a:solidFill>
                <a:latin typeface="Chalkboard"/>
                <a:cs typeface="Chalkboard"/>
              </a:rPr>
              <a:t>Particle Physics is the study individual </a:t>
            </a:r>
            <a:r>
              <a:rPr lang="en-US" dirty="0" smtClean="0">
                <a:solidFill>
                  <a:schemeClr val="tx1"/>
                </a:solidFill>
                <a:latin typeface="Chalkboard"/>
                <a:cs typeface="Chalkboard"/>
              </a:rPr>
              <a:t>particles</a:t>
            </a:r>
          </a:p>
          <a:p>
            <a:pPr algn="l"/>
            <a:r>
              <a:rPr lang="pt-BR" dirty="0" smtClean="0">
                <a:solidFill>
                  <a:schemeClr val="tx1"/>
                </a:solidFill>
                <a:latin typeface="Chalkboard"/>
                <a:cs typeface="Chalkboard"/>
              </a:rPr>
              <a:t> </a:t>
            </a:r>
            <a:r>
              <a:rPr lang="pt-BR" dirty="0">
                <a:solidFill>
                  <a:schemeClr val="tx1"/>
                </a:solidFill>
                <a:latin typeface="Chalkboard"/>
                <a:cs typeface="Chalkboard"/>
              </a:rPr>
              <a:t>(</a:t>
            </a:r>
            <a:r>
              <a:rPr lang="pt-BR" dirty="0" err="1">
                <a:solidFill>
                  <a:schemeClr val="tx1"/>
                </a:solidFill>
                <a:latin typeface="Chalkboard"/>
                <a:cs typeface="Chalkboard"/>
              </a:rPr>
              <a:t>protons</a:t>
            </a:r>
            <a:r>
              <a:rPr lang="pt-BR" dirty="0">
                <a:solidFill>
                  <a:schemeClr val="tx1"/>
                </a:solidFill>
                <a:latin typeface="Chalkboard"/>
                <a:cs typeface="Chalkboard"/>
              </a:rPr>
              <a:t>, </a:t>
            </a:r>
            <a:r>
              <a:rPr lang="pt-BR" dirty="0" err="1">
                <a:solidFill>
                  <a:schemeClr val="tx1"/>
                </a:solidFill>
                <a:latin typeface="Chalkboard"/>
                <a:cs typeface="Chalkboard"/>
              </a:rPr>
              <a:t>neutrons</a:t>
            </a:r>
            <a:r>
              <a:rPr lang="pt-BR" dirty="0">
                <a:solidFill>
                  <a:schemeClr val="tx1"/>
                </a:solidFill>
                <a:latin typeface="Chalkboard"/>
                <a:cs typeface="Chalkboard"/>
              </a:rPr>
              <a:t>, </a:t>
            </a:r>
            <a:r>
              <a:rPr lang="pt-BR" dirty="0" err="1" smtClean="0">
                <a:solidFill>
                  <a:schemeClr val="tx1"/>
                </a:solidFill>
                <a:latin typeface="Chalkboard"/>
                <a:cs typeface="Chalkboard"/>
              </a:rPr>
              <a:t>electrons</a:t>
            </a:r>
            <a:r>
              <a:rPr lang="hr-HR" dirty="0" smtClean="0">
                <a:solidFill>
                  <a:schemeClr val="tx1"/>
                </a:solidFill>
                <a:latin typeface="Chalkboard"/>
                <a:cs typeface="Chalkboard"/>
              </a:rPr>
              <a:t> muons</a:t>
            </a:r>
            <a:r>
              <a:rPr lang="hr-HR" dirty="0">
                <a:solidFill>
                  <a:schemeClr val="tx1"/>
                </a:solidFill>
                <a:latin typeface="Chalkboard"/>
                <a:cs typeface="Chalkboard"/>
              </a:rPr>
              <a:t>, kaons, pions, lambdas</a:t>
            </a:r>
            <a:r>
              <a:rPr lang="hr-HR" dirty="0" smtClean="0">
                <a:solidFill>
                  <a:schemeClr val="tx1"/>
                </a:solidFill>
                <a:latin typeface="Chalkboard"/>
                <a:cs typeface="Chalkboard"/>
              </a:rPr>
              <a:t>,</a:t>
            </a:r>
            <a:r>
              <a:rPr lang="de-DE" dirty="0" err="1" smtClean="0">
                <a:solidFill>
                  <a:schemeClr val="tx1"/>
                </a:solidFill>
                <a:latin typeface="Chalkboard"/>
                <a:cs typeface="Chalkboard"/>
              </a:rPr>
              <a:t>quarks</a:t>
            </a:r>
            <a:r>
              <a:rPr lang="de-DE" dirty="0">
                <a:solidFill>
                  <a:schemeClr val="tx1"/>
                </a:solidFill>
                <a:latin typeface="Chalkboard"/>
                <a:cs typeface="Chalkboard"/>
              </a:rPr>
              <a:t>,…)</a:t>
            </a:r>
          </a:p>
          <a:p>
            <a:pPr algn="l"/>
            <a:endParaRPr lang="en-US" dirty="0" smtClean="0">
              <a:solidFill>
                <a:schemeClr val="tx1"/>
              </a:solidFill>
              <a:latin typeface="Chalkboard"/>
              <a:cs typeface="Chalkboard"/>
            </a:endParaRPr>
          </a:p>
          <a:p>
            <a:pPr algn="l"/>
            <a:r>
              <a:rPr lang="en-US" dirty="0" smtClean="0">
                <a:solidFill>
                  <a:schemeClr val="tx1"/>
                </a:solidFill>
                <a:latin typeface="Chalkboard"/>
                <a:cs typeface="Chalkboard"/>
              </a:rPr>
              <a:t>• </a:t>
            </a:r>
            <a:r>
              <a:rPr lang="en-US" dirty="0">
                <a:solidFill>
                  <a:schemeClr val="tx1"/>
                </a:solidFill>
                <a:latin typeface="Chalkboard"/>
                <a:cs typeface="Chalkboard"/>
              </a:rPr>
              <a:t>And the forces between them. </a:t>
            </a:r>
            <a:endParaRPr lang="en-US" dirty="0" smtClean="0">
              <a:solidFill>
                <a:schemeClr val="tx1"/>
              </a:solidFill>
              <a:latin typeface="Chalkboard"/>
              <a:cs typeface="Chalkboard"/>
            </a:endParaRPr>
          </a:p>
          <a:p>
            <a:pPr algn="l"/>
            <a:r>
              <a:rPr lang="en-US" dirty="0" smtClean="0">
                <a:solidFill>
                  <a:schemeClr val="tx1"/>
                </a:solidFill>
                <a:latin typeface="Chalkboard"/>
                <a:cs typeface="Chalkboard"/>
              </a:rPr>
              <a:t>(gravity, electromagnetism</a:t>
            </a:r>
            <a:r>
              <a:rPr lang="en-US" dirty="0">
                <a:solidFill>
                  <a:schemeClr val="tx1"/>
                </a:solidFill>
                <a:latin typeface="Chalkboard"/>
                <a:cs typeface="Chalkboard"/>
              </a:rPr>
              <a:t>, strong force, weak force).</a:t>
            </a:r>
          </a:p>
        </p:txBody>
      </p:sp>
      <p:sp>
        <p:nvSpPr>
          <p:cNvPr id="5" name="TextBox 4"/>
          <p:cNvSpPr txBox="1"/>
          <p:nvPr/>
        </p:nvSpPr>
        <p:spPr>
          <a:xfrm>
            <a:off x="1496616" y="663079"/>
            <a:ext cx="3634328" cy="461665"/>
          </a:xfrm>
          <a:prstGeom prst="rect">
            <a:avLst/>
          </a:prstGeom>
          <a:noFill/>
        </p:spPr>
        <p:txBody>
          <a:bodyPr wrap="none" rtlCol="0">
            <a:spAutoFit/>
          </a:bodyPr>
          <a:lstStyle/>
          <a:p>
            <a:r>
              <a:rPr lang="en-US" sz="2400" b="1" dirty="0" smtClean="0">
                <a:solidFill>
                  <a:schemeClr val="tx1"/>
                </a:solidFill>
                <a:effectLst>
                  <a:outerShdw blurRad="50800" dist="38100" dir="2700000" algn="tl" rotWithShape="0">
                    <a:srgbClr val="000000">
                      <a:alpha val="43000"/>
                    </a:srgbClr>
                  </a:outerShdw>
                </a:effectLst>
                <a:latin typeface="Chalkboard"/>
                <a:cs typeface="Chalkboard"/>
              </a:rPr>
              <a:t>Particle Physics - Intro</a:t>
            </a:r>
            <a:endParaRPr lang="en-US" sz="2400" b="1" dirty="0">
              <a:solidFill>
                <a:schemeClr val="tx1"/>
              </a:solidFill>
              <a:effectLst>
                <a:outerShdw blurRad="50800" dist="38100" dir="2700000" algn="tl" rotWithShape="0">
                  <a:srgbClr val="000000">
                    <a:alpha val="43000"/>
                  </a:srgbClr>
                </a:outerShdw>
              </a:effectLst>
              <a:latin typeface="Chalkboard"/>
              <a:cs typeface="Chalkboard"/>
            </a:endParaRPr>
          </a:p>
        </p:txBody>
      </p:sp>
      <p:pic>
        <p:nvPicPr>
          <p:cNvPr id="3" name="Picture 2" descr="particle_physic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296" y="3758683"/>
            <a:ext cx="3254896" cy="2766661"/>
          </a:xfrm>
          <a:prstGeom prst="rect">
            <a:avLst/>
          </a:prstGeom>
        </p:spPr>
      </p:pic>
    </p:spTree>
    <p:extLst>
      <p:ext uri="{BB962C8B-B14F-4D97-AF65-F5344CB8AC3E}">
        <p14:creationId xmlns:p14="http://schemas.microsoft.com/office/powerpoint/2010/main" val="254848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Documents and Settings\sfk\My Documents\PowerPoint\inaugural\inauguralpictures\ever_thumb_illustration.jpg"/>
          <p:cNvPicPr>
            <a:picLocks noChangeAspect="1" noChangeArrowheads="1"/>
          </p:cNvPicPr>
          <p:nvPr/>
        </p:nvPicPr>
        <p:blipFill>
          <a:blip r:embed="rId2">
            <a:extLst>
              <a:ext uri="{28A0092B-C50C-407E-A947-70E740481C1C}">
                <a14:useLocalDpi xmlns:a14="http://schemas.microsoft.com/office/drawing/2010/main" val="0"/>
              </a:ext>
            </a:extLst>
          </a:blip>
          <a:srcRect r="47722" b="66626"/>
          <a:stretch>
            <a:fillRect/>
          </a:stretch>
        </p:blipFill>
        <p:spPr bwMode="auto">
          <a:xfrm>
            <a:off x="1596480" y="2420888"/>
            <a:ext cx="1916360" cy="160798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0"/>
          <p:cNvSpPr txBox="1">
            <a:spLocks noChangeArrowheads="1"/>
          </p:cNvSpPr>
          <p:nvPr/>
        </p:nvSpPr>
        <p:spPr bwMode="auto">
          <a:xfrm>
            <a:off x="925960" y="1732806"/>
            <a:ext cx="3200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dirty="0">
                <a:solidFill>
                  <a:schemeClr val="tx1"/>
                </a:solidFill>
                <a:latin typeface="Chalkboard"/>
                <a:cs typeface="Chalkboard"/>
              </a:rPr>
              <a:t>Answer: only </a:t>
            </a:r>
            <a:r>
              <a:rPr lang="en-GB" dirty="0" smtClean="0">
                <a:solidFill>
                  <a:schemeClr val="tx1"/>
                </a:solidFill>
                <a:latin typeface="Chalkboard"/>
                <a:cs typeface="Chalkboard"/>
              </a:rPr>
              <a:t>84 times</a:t>
            </a:r>
            <a:r>
              <a:rPr lang="en-GB" dirty="0">
                <a:solidFill>
                  <a:schemeClr val="tx1"/>
                </a:solidFill>
                <a:latin typeface="Chalkboard"/>
                <a:cs typeface="Chalkboard"/>
              </a:rPr>
              <a:t>!</a:t>
            </a:r>
          </a:p>
        </p:txBody>
      </p:sp>
      <p:pic>
        <p:nvPicPr>
          <p:cNvPr id="14" name="Picture 13"/>
          <p:cNvPicPr>
            <a:picLocks noChangeAspect="1"/>
          </p:cNvPicPr>
          <p:nvPr/>
        </p:nvPicPr>
        <p:blipFill>
          <a:blip r:embed="rId3"/>
          <a:stretch>
            <a:fillRect/>
          </a:stretch>
        </p:blipFill>
        <p:spPr>
          <a:xfrm>
            <a:off x="5529064" y="1196249"/>
            <a:ext cx="4176464" cy="5257087"/>
          </a:xfrm>
          <a:prstGeom prst="rect">
            <a:avLst/>
          </a:prstGeom>
        </p:spPr>
      </p:pic>
      <p:cxnSp>
        <p:nvCxnSpPr>
          <p:cNvPr id="7" name="AutoShape 11"/>
          <p:cNvCxnSpPr>
            <a:cxnSpLocks noChangeShapeType="1"/>
          </p:cNvCxnSpPr>
          <p:nvPr/>
        </p:nvCxnSpPr>
        <p:spPr bwMode="auto">
          <a:xfrm>
            <a:off x="3653408" y="5875684"/>
            <a:ext cx="1371600" cy="1588"/>
          </a:xfrm>
          <a:prstGeom prst="straightConnector1">
            <a:avLst/>
          </a:prstGeom>
          <a:noFill/>
          <a:ln w="762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 Box 14"/>
          <p:cNvSpPr txBox="1">
            <a:spLocks noChangeArrowheads="1"/>
          </p:cNvSpPr>
          <p:nvPr/>
        </p:nvSpPr>
        <p:spPr bwMode="auto">
          <a:xfrm>
            <a:off x="3568080" y="5877272"/>
            <a:ext cx="1528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GB" dirty="0" smtClean="0">
                <a:solidFill>
                  <a:schemeClr val="tx1"/>
                </a:solidFill>
                <a:latin typeface="Chalkboard"/>
                <a:cs typeface="Chalkboard"/>
              </a:rPr>
              <a:t>nanometre </a:t>
            </a:r>
            <a:endParaRPr lang="en-GB" dirty="0">
              <a:solidFill>
                <a:schemeClr val="tx1"/>
              </a:solidFill>
              <a:latin typeface="Chalkboard"/>
              <a:cs typeface="Chalkboard"/>
            </a:endParaRPr>
          </a:p>
        </p:txBody>
      </p:sp>
      <p:sp>
        <p:nvSpPr>
          <p:cNvPr id="9" name="Text Box 27"/>
          <p:cNvSpPr txBox="1">
            <a:spLocks noChangeArrowheads="1"/>
          </p:cNvSpPr>
          <p:nvPr/>
        </p:nvSpPr>
        <p:spPr bwMode="auto">
          <a:xfrm>
            <a:off x="128464" y="4625260"/>
            <a:ext cx="21910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GB" dirty="0">
                <a:solidFill>
                  <a:schemeClr val="tx1"/>
                </a:solidFill>
                <a:latin typeface="Chalkboard"/>
                <a:cs typeface="Chalkboard"/>
              </a:rPr>
              <a:t>A nucleus with orbiting electrons </a:t>
            </a:r>
          </a:p>
        </p:txBody>
      </p:sp>
      <p:sp>
        <p:nvSpPr>
          <p:cNvPr id="10" name="AutoShape 28"/>
          <p:cNvSpPr>
            <a:spLocks noChangeArrowheads="1"/>
          </p:cNvSpPr>
          <p:nvPr/>
        </p:nvSpPr>
        <p:spPr bwMode="auto">
          <a:xfrm rot="10800000">
            <a:off x="2720753" y="4789824"/>
            <a:ext cx="609600" cy="457200"/>
          </a:xfrm>
          <a:prstGeom prst="leftArrow">
            <a:avLst>
              <a:gd name="adj1" fmla="val 50000"/>
              <a:gd name="adj2"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chemeClr val="tx1"/>
              </a:solidFill>
              <a:latin typeface="Times New Roman" charset="0"/>
            </a:endParaRPr>
          </a:p>
        </p:txBody>
      </p:sp>
      <p:pic>
        <p:nvPicPr>
          <p:cNvPr id="11" name="Picture 30" descr="C:\Documents and Settings\sfk\My Documents\PowerPoint\inaugural\inauguralpictures\electr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4332624"/>
            <a:ext cx="1257300" cy="12334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3"/>
          <p:cNvSpPr txBox="1">
            <a:spLocks noChangeArrowheads="1"/>
          </p:cNvSpPr>
          <p:nvPr/>
        </p:nvSpPr>
        <p:spPr bwMode="auto">
          <a:xfrm>
            <a:off x="123056" y="1300698"/>
            <a:ext cx="4973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GB" dirty="0">
                <a:solidFill>
                  <a:schemeClr val="tx1"/>
                </a:solidFill>
                <a:latin typeface="Chalkboard"/>
                <a:cs typeface="Chalkboard"/>
              </a:rPr>
              <a:t>Question: how many cuts are required? </a:t>
            </a:r>
          </a:p>
        </p:txBody>
      </p:sp>
      <p:sp>
        <p:nvSpPr>
          <p:cNvPr id="13" name="TextBox 12"/>
          <p:cNvSpPr txBox="1"/>
          <p:nvPr/>
        </p:nvSpPr>
        <p:spPr>
          <a:xfrm>
            <a:off x="1496616" y="663079"/>
            <a:ext cx="3634328" cy="461665"/>
          </a:xfrm>
          <a:prstGeom prst="rect">
            <a:avLst/>
          </a:prstGeom>
          <a:noFill/>
        </p:spPr>
        <p:txBody>
          <a:bodyPr wrap="none" rtlCol="0">
            <a:spAutoFit/>
          </a:bodyPr>
          <a:lstStyle/>
          <a:p>
            <a:r>
              <a:rPr lang="en-US" sz="2400" b="1" dirty="0" smtClean="0">
                <a:solidFill>
                  <a:schemeClr val="tx1"/>
                </a:solidFill>
                <a:effectLst>
                  <a:outerShdw blurRad="50800" dist="38100" dir="2700000" algn="tl" rotWithShape="0">
                    <a:srgbClr val="000000">
                      <a:alpha val="43000"/>
                    </a:srgbClr>
                  </a:outerShdw>
                </a:effectLst>
                <a:latin typeface="Chalkboard"/>
                <a:cs typeface="Chalkboard"/>
              </a:rPr>
              <a:t>Particle Physics - Intro</a:t>
            </a:r>
            <a:endParaRPr lang="en-US" sz="2400" b="1" dirty="0">
              <a:solidFill>
                <a:schemeClr val="tx1"/>
              </a:solidFill>
              <a:effectLst>
                <a:outerShdw blurRad="50800" dist="38100" dir="2700000" algn="tl" rotWithShape="0">
                  <a:srgbClr val="000000">
                    <a:alpha val="43000"/>
                  </a:srgbClr>
                </a:outerShdw>
              </a:effectLst>
              <a:latin typeface="Chalkboard"/>
              <a:cs typeface="Chalkboard"/>
            </a:endParaRPr>
          </a:p>
        </p:txBody>
      </p:sp>
    </p:spTree>
    <p:extLst>
      <p:ext uri="{BB962C8B-B14F-4D97-AF65-F5344CB8AC3E}">
        <p14:creationId xmlns:p14="http://schemas.microsoft.com/office/powerpoint/2010/main" val="253621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left)">
                                      <p:cBhvr>
                                        <p:cTn id="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416496" y="2636912"/>
            <a:ext cx="4176464" cy="1800200"/>
            <a:chOff x="624" y="1393"/>
            <a:chExt cx="4272" cy="1823"/>
          </a:xfrm>
        </p:grpSpPr>
        <p:pic>
          <p:nvPicPr>
            <p:cNvPr id="3" name="Picture 7" descr="C:\Documents and Settings\sfk\My Documents\PowerPoint\inaugural\inauguralpictures\force_summary.jpg"/>
            <p:cNvPicPr>
              <a:picLocks noChangeAspect="1" noChangeArrowheads="1"/>
            </p:cNvPicPr>
            <p:nvPr/>
          </p:nvPicPr>
          <p:blipFill>
            <a:blip r:embed="rId2">
              <a:extLst>
                <a:ext uri="{28A0092B-C50C-407E-A947-70E740481C1C}">
                  <a14:useLocalDpi xmlns:a14="http://schemas.microsoft.com/office/drawing/2010/main" val="0"/>
                </a:ext>
              </a:extLst>
            </a:blip>
            <a:srcRect b="16609"/>
            <a:stretch>
              <a:fillRect/>
            </a:stretch>
          </p:blipFill>
          <p:spPr bwMode="auto">
            <a:xfrm>
              <a:off x="624" y="1393"/>
              <a:ext cx="4272" cy="182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pic>
          <p:nvPicPr>
            <p:cNvPr id="4" name="Picture 32" descr="C:\Documents and Settings\sfk\My Documents\PowerPoint\inaugural\inauguralpictures\gravi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 y="1488"/>
              <a:ext cx="965" cy="1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5" descr="C:\Documents and Settings\sfk\My Documents\PowerPoint\inaugural\inauguralpictures\electromagnetis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1584"/>
              <a:ext cx="960" cy="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6" descr="C:\Documents and Settings\sfk\My Documents\PowerPoint\inaugural\inauguralpictures\str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1440"/>
              <a:ext cx="950" cy="104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1496616" y="663079"/>
            <a:ext cx="3634328" cy="461665"/>
          </a:xfrm>
          <a:prstGeom prst="rect">
            <a:avLst/>
          </a:prstGeom>
          <a:noFill/>
        </p:spPr>
        <p:txBody>
          <a:bodyPr wrap="none" rtlCol="0">
            <a:spAutoFit/>
          </a:bodyPr>
          <a:lstStyle/>
          <a:p>
            <a:r>
              <a:rPr lang="en-US" sz="2400" b="1" dirty="0" smtClean="0">
                <a:solidFill>
                  <a:schemeClr val="tx1"/>
                </a:solidFill>
                <a:effectLst>
                  <a:outerShdw blurRad="50800" dist="38100" dir="2700000" algn="tl" rotWithShape="0">
                    <a:srgbClr val="000000">
                      <a:alpha val="43000"/>
                    </a:srgbClr>
                  </a:outerShdw>
                </a:effectLst>
                <a:latin typeface="Chalkboard"/>
                <a:cs typeface="Chalkboard"/>
              </a:rPr>
              <a:t>Particle Physics - Intro</a:t>
            </a:r>
            <a:endParaRPr lang="en-US" sz="2400" b="1" dirty="0">
              <a:solidFill>
                <a:schemeClr val="tx1"/>
              </a:solidFill>
              <a:effectLst>
                <a:outerShdw blurRad="50800" dist="38100" dir="2700000" algn="tl" rotWithShape="0">
                  <a:srgbClr val="000000">
                    <a:alpha val="43000"/>
                  </a:srgbClr>
                </a:outerShdw>
              </a:effectLst>
              <a:latin typeface="Chalkboard"/>
              <a:cs typeface="Chalkboard"/>
            </a:endParaRPr>
          </a:p>
        </p:txBody>
      </p:sp>
      <p:pic>
        <p:nvPicPr>
          <p:cNvPr id="10" name="Picture 9" descr="smbrk.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9024" y="2476408"/>
            <a:ext cx="4276321" cy="3616888"/>
          </a:xfrm>
          <a:prstGeom prst="rect">
            <a:avLst/>
          </a:prstGeom>
        </p:spPr>
      </p:pic>
      <p:sp>
        <p:nvSpPr>
          <p:cNvPr id="8" name="TextBox 7"/>
          <p:cNvSpPr txBox="1"/>
          <p:nvPr/>
        </p:nvSpPr>
        <p:spPr>
          <a:xfrm>
            <a:off x="3080793" y="1556792"/>
            <a:ext cx="3816423" cy="400110"/>
          </a:xfrm>
          <a:prstGeom prst="rect">
            <a:avLst/>
          </a:prstGeom>
          <a:noFill/>
        </p:spPr>
        <p:txBody>
          <a:bodyPr wrap="square" rtlCol="0">
            <a:spAutoFit/>
          </a:bodyPr>
          <a:lstStyle/>
          <a:p>
            <a:r>
              <a:rPr lang="en-US" u="sng" dirty="0" smtClean="0">
                <a:solidFill>
                  <a:schemeClr val="tx1"/>
                </a:solidFill>
                <a:effectLst>
                  <a:outerShdw blurRad="50800" dist="38100" dir="2700000" algn="tl" rotWithShape="0">
                    <a:srgbClr val="000000">
                      <a:alpha val="43000"/>
                    </a:srgbClr>
                  </a:outerShdw>
                </a:effectLst>
                <a:latin typeface="Chalkboard"/>
                <a:cs typeface="Chalkboard"/>
              </a:rPr>
              <a:t>The forces of nature</a:t>
            </a:r>
            <a:endParaRPr lang="en-US" u="sng" dirty="0">
              <a:solidFill>
                <a:schemeClr val="tx1"/>
              </a:solidFill>
              <a:effectLst>
                <a:outerShdw blurRad="50800" dist="38100" dir="2700000" algn="tl" rotWithShape="0">
                  <a:srgbClr val="000000">
                    <a:alpha val="43000"/>
                  </a:srgbClr>
                </a:outerShdw>
              </a:effectLst>
              <a:latin typeface="Chalkboard"/>
              <a:cs typeface="Chalkboard"/>
            </a:endParaRPr>
          </a:p>
        </p:txBody>
      </p:sp>
      <p:sp>
        <p:nvSpPr>
          <p:cNvPr id="11" name="Right Brace 10"/>
          <p:cNvSpPr/>
          <p:nvPr/>
        </p:nvSpPr>
        <p:spPr bwMode="auto">
          <a:xfrm rot="5400000">
            <a:off x="2504728" y="2852936"/>
            <a:ext cx="432048" cy="3744416"/>
          </a:xfrm>
          <a:prstGeom prst="rightBrac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2" name="Rectangle 11"/>
          <p:cNvSpPr/>
          <p:nvPr/>
        </p:nvSpPr>
        <p:spPr>
          <a:xfrm>
            <a:off x="2182935" y="4901098"/>
            <a:ext cx="1095172" cy="400110"/>
          </a:xfrm>
          <a:prstGeom prst="rect">
            <a:avLst/>
          </a:prstGeom>
        </p:spPr>
        <p:txBody>
          <a:bodyPr wrap="none">
            <a:spAutoFit/>
          </a:bodyPr>
          <a:lstStyle/>
          <a:p>
            <a:r>
              <a:rPr lang="en-US" dirty="0" smtClean="0">
                <a:solidFill>
                  <a:schemeClr val="tx1"/>
                </a:solidFill>
                <a:effectLst>
                  <a:outerShdw blurRad="50800" dist="38100" dir="2700000" algn="tl" rotWithShape="0">
                    <a:srgbClr val="000000">
                      <a:alpha val="43000"/>
                    </a:srgbClr>
                  </a:outerShdw>
                </a:effectLst>
                <a:latin typeface="Chalkboard"/>
                <a:cs typeface="Chalkboard"/>
              </a:rPr>
              <a:t>Unified?</a:t>
            </a:r>
            <a:endParaRPr lang="en-US" dirty="0">
              <a:solidFill>
                <a:schemeClr val="tx1"/>
              </a:solidFill>
              <a:effectLst>
                <a:outerShdw blurRad="50800" dist="38100" dir="2700000" algn="tl" rotWithShape="0">
                  <a:srgbClr val="000000">
                    <a:alpha val="43000"/>
                  </a:srgbClr>
                </a:outerShdw>
              </a:effectLst>
              <a:latin typeface="Chalkboard"/>
              <a:cs typeface="Chalkboard"/>
            </a:endParaRPr>
          </a:p>
        </p:txBody>
      </p:sp>
      <p:pic>
        <p:nvPicPr>
          <p:cNvPr id="13" name="Picture 12" descr="unificati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4808" y="1484784"/>
            <a:ext cx="3600400" cy="4882800"/>
          </a:xfrm>
          <a:prstGeom prst="rect">
            <a:avLst/>
          </a:prstGeom>
        </p:spPr>
      </p:pic>
    </p:spTree>
    <p:extLst>
      <p:ext uri="{BB962C8B-B14F-4D97-AF65-F5344CB8AC3E}">
        <p14:creationId xmlns:p14="http://schemas.microsoft.com/office/powerpoint/2010/main" val="21414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style.rotation</p:attrName>
                                        </p:attrNameLst>
                                      </p:cBhvr>
                                      <p:tavLst>
                                        <p:tav tm="0">
                                          <p:val>
                                            <p:fltVal val="720"/>
                                          </p:val>
                                        </p:tav>
                                        <p:tav tm="100000">
                                          <p:val>
                                            <p:fltVal val="0"/>
                                          </p:val>
                                        </p:tav>
                                      </p:tavLst>
                                    </p:anim>
                                    <p:anim calcmode="lin" valueType="num">
                                      <p:cBhvr>
                                        <p:cTn id="9" dur="2000" fill="hold"/>
                                        <p:tgtEl>
                                          <p:spTgt spid="13"/>
                                        </p:tgtEl>
                                        <p:attrNameLst>
                                          <p:attrName>ppt_h</p:attrName>
                                        </p:attrNameLst>
                                      </p:cBhvr>
                                      <p:tavLst>
                                        <p:tav tm="0">
                                          <p:val>
                                            <p:fltVal val="0"/>
                                          </p:val>
                                        </p:tav>
                                        <p:tav tm="100000">
                                          <p:val>
                                            <p:strVal val="#ppt_h"/>
                                          </p:val>
                                        </p:tav>
                                      </p:tavLst>
                                    </p:anim>
                                    <p:anim calcmode="lin" valueType="num">
                                      <p:cBhvr>
                                        <p:cTn id="10"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56" descr="&#10;Newton.jpg                                                     00204D91Macintosh HD                   B4A2BE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03" y="1268760"/>
            <a:ext cx="1138238" cy="11938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7" descr="Maxwell_8.jpeg                                                 00204D91Macintosh HD                   B4A2BE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571" y="1340768"/>
            <a:ext cx="933450" cy="107950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1496616" y="663079"/>
            <a:ext cx="3293044" cy="461665"/>
          </a:xfrm>
          <a:prstGeom prst="rect">
            <a:avLst/>
          </a:prstGeom>
          <a:noFill/>
        </p:spPr>
        <p:txBody>
          <a:bodyPr wrap="none" rtlCol="0">
            <a:spAutoFit/>
          </a:bodyPr>
          <a:lstStyle/>
          <a:p>
            <a:r>
              <a:rPr lang="en-US" sz="2400" b="1" dirty="0" smtClean="0">
                <a:solidFill>
                  <a:schemeClr val="tx1"/>
                </a:solidFill>
                <a:effectLst>
                  <a:outerShdw blurRad="50800" dist="38100" dir="2700000" algn="tl" rotWithShape="0">
                    <a:srgbClr val="000000">
                      <a:alpha val="43000"/>
                    </a:srgbClr>
                  </a:outerShdw>
                </a:effectLst>
                <a:latin typeface="Chalkboard"/>
                <a:cs typeface="Chalkboard"/>
              </a:rPr>
              <a:t>History of Unification</a:t>
            </a:r>
            <a:endParaRPr lang="en-US" sz="2400" b="1" dirty="0">
              <a:solidFill>
                <a:schemeClr val="tx1"/>
              </a:solidFill>
              <a:effectLst>
                <a:outerShdw blurRad="50800" dist="38100" dir="2700000" algn="tl" rotWithShape="0">
                  <a:srgbClr val="000000">
                    <a:alpha val="43000"/>
                  </a:srgbClr>
                </a:outerShdw>
              </a:effectLst>
              <a:latin typeface="Chalkboard"/>
              <a:cs typeface="Chalkboard"/>
            </a:endParaRPr>
          </a:p>
        </p:txBody>
      </p:sp>
      <p:sp>
        <p:nvSpPr>
          <p:cNvPr id="60" name="Text Box 3"/>
          <p:cNvSpPr txBox="1">
            <a:spLocks noChangeArrowheads="1"/>
          </p:cNvSpPr>
          <p:nvPr/>
        </p:nvSpPr>
        <p:spPr bwMode="auto">
          <a:xfrm>
            <a:off x="592458" y="3481263"/>
            <a:ext cx="7595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tx1"/>
                </a:solidFill>
                <a:effectLst>
                  <a:outerShdw blurRad="50800" dist="38100" dir="2700000" algn="tl" rotWithShape="0">
                    <a:srgbClr val="000000">
                      <a:alpha val="43000"/>
                    </a:srgbClr>
                  </a:outerShdw>
                </a:effectLst>
                <a:latin typeface="Chalkboard"/>
                <a:cs typeface="Chalkboard"/>
              </a:rPr>
              <a:t>G</a:t>
            </a:r>
            <a:r>
              <a:rPr lang="en-US" sz="1400" dirty="0" smtClean="0">
                <a:solidFill>
                  <a:schemeClr val="tx1"/>
                </a:solidFill>
                <a:effectLst>
                  <a:outerShdw blurRad="50800" dist="38100" dir="2700000" algn="tl" rotWithShape="0">
                    <a:srgbClr val="000000">
                      <a:alpha val="43000"/>
                    </a:srgbClr>
                  </a:outerShdw>
                </a:effectLst>
                <a:latin typeface="Chalkboard"/>
                <a:cs typeface="Chalkboard"/>
              </a:rPr>
              <a:t>ravity</a:t>
            </a:r>
            <a:endParaRPr lang="en-US" sz="1400" dirty="0">
              <a:solidFill>
                <a:schemeClr val="tx1"/>
              </a:solidFill>
              <a:effectLst>
                <a:outerShdw blurRad="50800" dist="38100" dir="2700000" algn="tl" rotWithShape="0">
                  <a:srgbClr val="000000">
                    <a:alpha val="43000"/>
                  </a:srgbClr>
                </a:outerShdw>
              </a:effectLst>
              <a:latin typeface="Chalkboard"/>
              <a:cs typeface="Chalkboard"/>
            </a:endParaRPr>
          </a:p>
        </p:txBody>
      </p:sp>
      <p:sp>
        <p:nvSpPr>
          <p:cNvPr id="61" name="Text Box 4"/>
          <p:cNvSpPr txBox="1">
            <a:spLocks noChangeArrowheads="1"/>
          </p:cNvSpPr>
          <p:nvPr/>
        </p:nvSpPr>
        <p:spPr bwMode="auto">
          <a:xfrm>
            <a:off x="3583951" y="2420888"/>
            <a:ext cx="8010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tx1"/>
                </a:solidFill>
                <a:effectLst>
                  <a:outerShdw blurRad="50800" dist="38100" dir="2700000" algn="tl" rotWithShape="0">
                    <a:srgbClr val="000000">
                      <a:alpha val="43000"/>
                    </a:srgbClr>
                  </a:outerShdw>
                </a:effectLst>
                <a:latin typeface="Chalkboard"/>
                <a:cs typeface="Chalkboard"/>
              </a:rPr>
              <a:t>E</a:t>
            </a:r>
            <a:r>
              <a:rPr lang="en-US" sz="1400" dirty="0" smtClean="0">
                <a:solidFill>
                  <a:schemeClr val="tx1"/>
                </a:solidFill>
                <a:effectLst>
                  <a:outerShdw blurRad="50800" dist="38100" dir="2700000" algn="tl" rotWithShape="0">
                    <a:srgbClr val="000000">
                      <a:alpha val="43000"/>
                    </a:srgbClr>
                  </a:outerShdw>
                </a:effectLst>
                <a:latin typeface="Chalkboard"/>
                <a:cs typeface="Chalkboard"/>
              </a:rPr>
              <a:t>lectric</a:t>
            </a:r>
            <a:endParaRPr lang="en-US" sz="1400" dirty="0">
              <a:solidFill>
                <a:schemeClr val="tx1"/>
              </a:solidFill>
              <a:effectLst>
                <a:outerShdw blurRad="50800" dist="38100" dir="2700000" algn="tl" rotWithShape="0">
                  <a:srgbClr val="000000">
                    <a:alpha val="43000"/>
                  </a:srgbClr>
                </a:outerShdw>
              </a:effectLst>
              <a:latin typeface="Chalkboard"/>
              <a:cs typeface="Chalkboard"/>
            </a:endParaRPr>
          </a:p>
        </p:txBody>
      </p:sp>
      <p:sp>
        <p:nvSpPr>
          <p:cNvPr id="62" name="Text Box 5"/>
          <p:cNvSpPr txBox="1">
            <a:spLocks noChangeArrowheads="1"/>
          </p:cNvSpPr>
          <p:nvPr/>
        </p:nvSpPr>
        <p:spPr bwMode="auto">
          <a:xfrm>
            <a:off x="4563805" y="2420888"/>
            <a:ext cx="10454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tx1"/>
                </a:solidFill>
                <a:effectLst>
                  <a:outerShdw blurRad="50800" dist="38100" dir="2700000" algn="tl" rotWithShape="0">
                    <a:srgbClr val="000000">
                      <a:alpha val="43000"/>
                    </a:srgbClr>
                  </a:outerShdw>
                </a:effectLst>
                <a:latin typeface="Chalkboard"/>
                <a:cs typeface="Chalkboard"/>
              </a:rPr>
              <a:t>M</a:t>
            </a:r>
            <a:r>
              <a:rPr lang="en-US" sz="1400" dirty="0" smtClean="0">
                <a:solidFill>
                  <a:schemeClr val="tx1"/>
                </a:solidFill>
                <a:effectLst>
                  <a:outerShdw blurRad="50800" dist="38100" dir="2700000" algn="tl" rotWithShape="0">
                    <a:srgbClr val="000000">
                      <a:alpha val="43000"/>
                    </a:srgbClr>
                  </a:outerShdw>
                </a:effectLst>
                <a:latin typeface="Chalkboard"/>
                <a:cs typeface="Chalkboard"/>
              </a:rPr>
              <a:t>agnetism</a:t>
            </a:r>
            <a:endParaRPr lang="en-US" sz="1400" dirty="0">
              <a:solidFill>
                <a:schemeClr val="tx1"/>
              </a:solidFill>
              <a:effectLst>
                <a:outerShdw blurRad="50800" dist="38100" dir="2700000" algn="tl" rotWithShape="0">
                  <a:srgbClr val="000000">
                    <a:alpha val="43000"/>
                  </a:srgbClr>
                </a:outerShdw>
              </a:effectLst>
              <a:latin typeface="Chalkboard"/>
              <a:cs typeface="Chalkboard"/>
            </a:endParaRPr>
          </a:p>
        </p:txBody>
      </p:sp>
      <p:sp>
        <p:nvSpPr>
          <p:cNvPr id="63" name="Text Box 6"/>
          <p:cNvSpPr txBox="1">
            <a:spLocks noChangeArrowheads="1"/>
          </p:cNvSpPr>
          <p:nvPr/>
        </p:nvSpPr>
        <p:spPr bwMode="auto">
          <a:xfrm>
            <a:off x="8523059" y="5157192"/>
            <a:ext cx="837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tx1"/>
                </a:solidFill>
                <a:effectLst>
                  <a:outerShdw blurRad="50800" dist="38100" dir="2700000" algn="tl" rotWithShape="0">
                    <a:srgbClr val="000000">
                      <a:alpha val="43000"/>
                    </a:srgbClr>
                  </a:outerShdw>
                </a:effectLst>
                <a:latin typeface="Chalkboard"/>
                <a:cs typeface="Chalkboard"/>
              </a:rPr>
              <a:t>a-decay</a:t>
            </a:r>
          </a:p>
        </p:txBody>
      </p:sp>
      <p:sp>
        <p:nvSpPr>
          <p:cNvPr id="64" name="Text Box 7"/>
          <p:cNvSpPr txBox="1">
            <a:spLocks noChangeArrowheads="1"/>
          </p:cNvSpPr>
          <p:nvPr/>
        </p:nvSpPr>
        <p:spPr bwMode="auto">
          <a:xfrm>
            <a:off x="8523059" y="4581128"/>
            <a:ext cx="8413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tx1"/>
                </a:solidFill>
                <a:effectLst>
                  <a:outerShdw blurRad="50800" dist="38100" dir="2700000" algn="tl" rotWithShape="0">
                    <a:srgbClr val="000000">
                      <a:alpha val="43000"/>
                    </a:srgbClr>
                  </a:outerShdw>
                </a:effectLst>
                <a:latin typeface="Chalkboard"/>
                <a:cs typeface="Chalkboard"/>
              </a:rPr>
              <a:t>b-decay</a:t>
            </a:r>
          </a:p>
        </p:txBody>
      </p:sp>
      <p:sp>
        <p:nvSpPr>
          <p:cNvPr id="65" name="Text Box 8"/>
          <p:cNvSpPr txBox="1">
            <a:spLocks noChangeArrowheads="1"/>
          </p:cNvSpPr>
          <p:nvPr/>
        </p:nvSpPr>
        <p:spPr bwMode="auto">
          <a:xfrm>
            <a:off x="8523059" y="3861048"/>
            <a:ext cx="8302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tx1"/>
                </a:solidFill>
                <a:effectLst>
                  <a:outerShdw blurRad="50800" dist="38100" dir="2700000" algn="tl" rotWithShape="0">
                    <a:srgbClr val="000000">
                      <a:alpha val="43000"/>
                    </a:srgbClr>
                  </a:outerShdw>
                </a:effectLst>
                <a:latin typeface="Chalkboard"/>
                <a:cs typeface="Chalkboard"/>
              </a:rPr>
              <a:t>g-decay</a:t>
            </a:r>
          </a:p>
        </p:txBody>
      </p:sp>
      <p:sp>
        <p:nvSpPr>
          <p:cNvPr id="66" name="Text Box 10"/>
          <p:cNvSpPr txBox="1">
            <a:spLocks noChangeArrowheads="1"/>
          </p:cNvSpPr>
          <p:nvPr/>
        </p:nvSpPr>
        <p:spPr bwMode="auto">
          <a:xfrm>
            <a:off x="1510204" y="2420888"/>
            <a:ext cx="8921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a:solidFill>
                  <a:schemeClr val="tx1"/>
                </a:solidFill>
                <a:effectLst>
                  <a:outerShdw blurRad="50800" dist="38100" dir="2700000" algn="tl" rotWithShape="0">
                    <a:srgbClr val="000000">
                      <a:alpha val="43000"/>
                    </a:srgbClr>
                  </a:outerShdw>
                </a:effectLst>
                <a:latin typeface="Chalkboard"/>
                <a:cs typeface="Chalkboard"/>
              </a:rPr>
              <a:t>A</a:t>
            </a:r>
            <a:r>
              <a:rPr lang="en-US" sz="1400" dirty="0" smtClean="0">
                <a:solidFill>
                  <a:schemeClr val="tx1"/>
                </a:solidFill>
                <a:effectLst>
                  <a:outerShdw blurRad="50800" dist="38100" dir="2700000" algn="tl" rotWithShape="0">
                    <a:srgbClr val="000000">
                      <a:alpha val="43000"/>
                    </a:srgbClr>
                  </a:outerShdw>
                </a:effectLst>
                <a:latin typeface="Chalkboard"/>
                <a:cs typeface="Chalkboard"/>
              </a:rPr>
              <a:t>pple</a:t>
            </a:r>
            <a:endParaRPr lang="en-US" sz="1400" dirty="0">
              <a:solidFill>
                <a:schemeClr val="tx1"/>
              </a:solidFill>
              <a:effectLst>
                <a:outerShdw blurRad="50800" dist="38100" dir="2700000" algn="tl" rotWithShape="0">
                  <a:srgbClr val="000000">
                    <a:alpha val="43000"/>
                  </a:srgbClr>
                </a:outerShdw>
              </a:effectLst>
              <a:latin typeface="Chalkboard"/>
              <a:cs typeface="Chalkboard"/>
            </a:endParaRPr>
          </a:p>
        </p:txBody>
      </p:sp>
      <p:sp>
        <p:nvSpPr>
          <p:cNvPr id="67" name="Text Box 11"/>
          <p:cNvSpPr txBox="1">
            <a:spLocks noChangeArrowheads="1"/>
          </p:cNvSpPr>
          <p:nvPr/>
        </p:nvSpPr>
        <p:spPr bwMode="auto">
          <a:xfrm>
            <a:off x="3290188" y="3481263"/>
            <a:ext cx="25685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a:solidFill>
                  <a:schemeClr val="tx1"/>
                </a:solidFill>
                <a:effectLst>
                  <a:outerShdw blurRad="50800" dist="38100" dir="2700000" algn="tl" rotWithShape="0">
                    <a:srgbClr val="000000">
                      <a:alpha val="43000"/>
                    </a:srgbClr>
                  </a:outerShdw>
                </a:effectLst>
                <a:latin typeface="Chalkboard"/>
                <a:cs typeface="Chalkboard"/>
              </a:rPr>
              <a:t>E</a:t>
            </a:r>
            <a:r>
              <a:rPr lang="en-US" sz="1400" dirty="0" smtClean="0">
                <a:solidFill>
                  <a:schemeClr val="tx1"/>
                </a:solidFill>
                <a:effectLst>
                  <a:outerShdw blurRad="50800" dist="38100" dir="2700000" algn="tl" rotWithShape="0">
                    <a:srgbClr val="000000">
                      <a:alpha val="43000"/>
                    </a:srgbClr>
                  </a:outerShdw>
                </a:effectLst>
                <a:latin typeface="Chalkboard"/>
                <a:cs typeface="Chalkboard"/>
              </a:rPr>
              <a:t>lectromagnetism</a:t>
            </a:r>
            <a:endParaRPr lang="en-US" sz="1400" dirty="0">
              <a:solidFill>
                <a:schemeClr val="tx1"/>
              </a:solidFill>
              <a:effectLst>
                <a:outerShdw blurRad="50800" dist="38100" dir="2700000" algn="tl" rotWithShape="0">
                  <a:srgbClr val="000000">
                    <a:alpha val="43000"/>
                  </a:srgbClr>
                </a:outerShdw>
              </a:effectLst>
              <a:latin typeface="Chalkboard"/>
              <a:cs typeface="Chalkboard"/>
            </a:endParaRPr>
          </a:p>
        </p:txBody>
      </p:sp>
      <p:sp>
        <p:nvSpPr>
          <p:cNvPr id="70" name="Text Box 14"/>
          <p:cNvSpPr txBox="1">
            <a:spLocks noChangeArrowheads="1"/>
          </p:cNvSpPr>
          <p:nvPr/>
        </p:nvSpPr>
        <p:spPr bwMode="auto">
          <a:xfrm>
            <a:off x="7092413" y="2401143"/>
            <a:ext cx="6752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tx1"/>
                </a:solidFill>
                <a:effectLst>
                  <a:outerShdw blurRad="50800" dist="38100" dir="2700000" algn="tl" rotWithShape="0">
                    <a:srgbClr val="000000">
                      <a:alpha val="43000"/>
                    </a:srgbClr>
                  </a:outerShdw>
                </a:effectLst>
                <a:latin typeface="Chalkboard"/>
                <a:cs typeface="Chalkboard"/>
              </a:rPr>
              <a:t>A</a:t>
            </a:r>
            <a:r>
              <a:rPr lang="en-US" sz="1400" dirty="0" smtClean="0">
                <a:solidFill>
                  <a:schemeClr val="tx1"/>
                </a:solidFill>
                <a:effectLst>
                  <a:outerShdw blurRad="50800" dist="38100" dir="2700000" algn="tl" rotWithShape="0">
                    <a:srgbClr val="000000">
                      <a:alpha val="43000"/>
                    </a:srgbClr>
                  </a:outerShdw>
                </a:effectLst>
                <a:latin typeface="Chalkboard"/>
                <a:cs typeface="Chalkboard"/>
              </a:rPr>
              <a:t>toms</a:t>
            </a:r>
            <a:endParaRPr lang="en-US" sz="1400" dirty="0">
              <a:solidFill>
                <a:schemeClr val="tx1"/>
              </a:solidFill>
              <a:effectLst>
                <a:outerShdw blurRad="50800" dist="38100" dir="2700000" algn="tl" rotWithShape="0">
                  <a:srgbClr val="000000">
                    <a:alpha val="43000"/>
                  </a:srgbClr>
                </a:outerShdw>
              </a:effectLst>
              <a:latin typeface="Chalkboard"/>
              <a:cs typeface="Chalkboard"/>
            </a:endParaRPr>
          </a:p>
        </p:txBody>
      </p:sp>
      <p:sp>
        <p:nvSpPr>
          <p:cNvPr id="71" name="Text Box 15"/>
          <p:cNvSpPr txBox="1">
            <a:spLocks noChangeArrowheads="1"/>
          </p:cNvSpPr>
          <p:nvPr/>
        </p:nvSpPr>
        <p:spPr bwMode="auto">
          <a:xfrm>
            <a:off x="6578550" y="3481263"/>
            <a:ext cx="18004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tx1"/>
                </a:solidFill>
                <a:effectLst>
                  <a:outerShdw blurRad="50800" dist="38100" dir="2700000" algn="tl" rotWithShape="0">
                    <a:srgbClr val="000000">
                      <a:alpha val="43000"/>
                    </a:srgbClr>
                  </a:outerShdw>
                </a:effectLst>
                <a:latin typeface="Chalkboard"/>
                <a:cs typeface="Chalkboard"/>
              </a:rPr>
              <a:t>Quantum mechanics</a:t>
            </a:r>
          </a:p>
        </p:txBody>
      </p:sp>
      <p:sp>
        <p:nvSpPr>
          <p:cNvPr id="74" name="Text Box 18"/>
          <p:cNvSpPr txBox="1">
            <a:spLocks noChangeArrowheads="1"/>
          </p:cNvSpPr>
          <p:nvPr/>
        </p:nvSpPr>
        <p:spPr bwMode="auto">
          <a:xfrm>
            <a:off x="1250251" y="3481263"/>
            <a:ext cx="15017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a:solidFill>
                  <a:schemeClr val="tx1"/>
                </a:solidFill>
                <a:effectLst>
                  <a:outerShdw blurRad="50800" dist="38100" dir="2700000" algn="tl" rotWithShape="0">
                    <a:srgbClr val="000000">
                      <a:alpha val="43000"/>
                    </a:srgbClr>
                  </a:outerShdw>
                </a:effectLst>
                <a:latin typeface="Chalkboard"/>
                <a:cs typeface="Chalkboard"/>
              </a:rPr>
              <a:t>M</a:t>
            </a:r>
            <a:r>
              <a:rPr lang="en-US" sz="1400" dirty="0" smtClean="0">
                <a:solidFill>
                  <a:schemeClr val="tx1"/>
                </a:solidFill>
                <a:effectLst>
                  <a:outerShdw blurRad="50800" dist="38100" dir="2700000" algn="tl" rotWithShape="0">
                    <a:srgbClr val="000000">
                      <a:alpha val="43000"/>
                    </a:srgbClr>
                  </a:outerShdw>
                </a:effectLst>
                <a:latin typeface="Chalkboard"/>
                <a:cs typeface="Chalkboard"/>
              </a:rPr>
              <a:t>echanics</a:t>
            </a:r>
            <a:endParaRPr lang="en-US" sz="1400" dirty="0">
              <a:solidFill>
                <a:schemeClr val="tx1"/>
              </a:solidFill>
              <a:effectLst>
                <a:outerShdw blurRad="50800" dist="38100" dir="2700000" algn="tl" rotWithShape="0">
                  <a:srgbClr val="000000">
                    <a:alpha val="43000"/>
                  </a:srgbClr>
                </a:outerShdw>
              </a:effectLst>
              <a:latin typeface="Chalkboard"/>
              <a:cs typeface="Chalkboard"/>
            </a:endParaRPr>
          </a:p>
        </p:txBody>
      </p:sp>
      <p:pic>
        <p:nvPicPr>
          <p:cNvPr id="79" name="Picture 23" descr="Einstein_16.jpeg                                               00204D91Macintosh HD                   B4A2BE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275" y="4149080"/>
            <a:ext cx="711200" cy="1003300"/>
          </a:xfrm>
          <a:prstGeom prst="rect">
            <a:avLst/>
          </a:prstGeom>
          <a:noFill/>
          <a:extLst>
            <a:ext uri="{909E8E84-426E-40dd-AFC4-6F175D3DCCD1}">
              <a14:hiddenFill xmlns:a14="http://schemas.microsoft.com/office/drawing/2010/main">
                <a:solidFill>
                  <a:srgbClr val="FFFFFF"/>
                </a:solidFill>
              </a14:hiddenFill>
            </a:ext>
          </a:extLst>
        </p:spPr>
      </p:pic>
      <p:sp>
        <p:nvSpPr>
          <p:cNvPr id="80" name="Text Box 24"/>
          <p:cNvSpPr txBox="1">
            <a:spLocks noChangeArrowheads="1"/>
          </p:cNvSpPr>
          <p:nvPr/>
        </p:nvSpPr>
        <p:spPr bwMode="auto">
          <a:xfrm>
            <a:off x="1754307" y="5137249"/>
            <a:ext cx="23399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a:solidFill>
                  <a:schemeClr val="tx1"/>
                </a:solidFill>
                <a:effectLst>
                  <a:outerShdw blurRad="50800" dist="38100" dir="2700000" algn="tl" rotWithShape="0">
                    <a:srgbClr val="000000">
                      <a:alpha val="43000"/>
                    </a:srgbClr>
                  </a:outerShdw>
                </a:effectLst>
                <a:latin typeface="Chalkboard"/>
                <a:cs typeface="Chalkboard"/>
              </a:rPr>
              <a:t>Special relativity</a:t>
            </a:r>
          </a:p>
        </p:txBody>
      </p:sp>
      <p:sp>
        <p:nvSpPr>
          <p:cNvPr id="84" name="Text Box 28"/>
          <p:cNvSpPr txBox="1">
            <a:spLocks noChangeArrowheads="1"/>
          </p:cNvSpPr>
          <p:nvPr/>
        </p:nvSpPr>
        <p:spPr bwMode="auto">
          <a:xfrm>
            <a:off x="4317029" y="4509120"/>
            <a:ext cx="5336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smtClean="0">
                <a:solidFill>
                  <a:schemeClr val="tx1"/>
                </a:solidFill>
                <a:effectLst>
                  <a:outerShdw blurRad="50800" dist="38100" dir="2700000" algn="tl" rotWithShape="0">
                    <a:srgbClr val="000000">
                      <a:alpha val="43000"/>
                    </a:srgbClr>
                  </a:outerShdw>
                </a:effectLst>
                <a:latin typeface="Chalkboard"/>
                <a:cs typeface="Chalkboard"/>
              </a:rPr>
              <a:t>QED</a:t>
            </a:r>
            <a:endParaRPr lang="en-US" sz="1400" dirty="0">
              <a:solidFill>
                <a:schemeClr val="tx1"/>
              </a:solidFill>
              <a:effectLst>
                <a:outerShdw blurRad="50800" dist="38100" dir="2700000" algn="tl" rotWithShape="0">
                  <a:srgbClr val="000000">
                    <a:alpha val="43000"/>
                  </a:srgbClr>
                </a:outerShdw>
              </a:effectLst>
              <a:latin typeface="Chalkboard"/>
              <a:cs typeface="Chalkboard"/>
            </a:endParaRPr>
          </a:p>
        </p:txBody>
      </p:sp>
      <p:sp>
        <p:nvSpPr>
          <p:cNvPr id="93" name="Text Box 37"/>
          <p:cNvSpPr txBox="1">
            <a:spLocks noChangeArrowheads="1"/>
          </p:cNvSpPr>
          <p:nvPr/>
        </p:nvSpPr>
        <p:spPr bwMode="auto">
          <a:xfrm>
            <a:off x="6802978" y="5589240"/>
            <a:ext cx="12160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tx1"/>
                </a:solidFill>
                <a:effectLst>
                  <a:outerShdw blurRad="50800" dist="38100" dir="2700000" algn="tl" rotWithShape="0">
                    <a:srgbClr val="000000">
                      <a:alpha val="43000"/>
                    </a:srgbClr>
                  </a:outerShdw>
                </a:effectLst>
                <a:latin typeface="Chalkboard"/>
                <a:cs typeface="Chalkboard"/>
              </a:rPr>
              <a:t>Strong force</a:t>
            </a:r>
          </a:p>
        </p:txBody>
      </p:sp>
      <p:sp>
        <p:nvSpPr>
          <p:cNvPr id="96" name="Text Box 40"/>
          <p:cNvSpPr txBox="1">
            <a:spLocks noChangeArrowheads="1"/>
          </p:cNvSpPr>
          <p:nvPr/>
        </p:nvSpPr>
        <p:spPr bwMode="auto">
          <a:xfrm>
            <a:off x="4346595" y="5301208"/>
            <a:ext cx="2088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1400" dirty="0">
                <a:solidFill>
                  <a:schemeClr val="tx1"/>
                </a:solidFill>
                <a:effectLst>
                  <a:outerShdw blurRad="50800" dist="38100" dir="2700000" algn="tl" rotWithShape="0">
                    <a:srgbClr val="000000">
                      <a:alpha val="43000"/>
                    </a:srgbClr>
                  </a:outerShdw>
                </a:effectLst>
                <a:latin typeface="Chalkboard"/>
                <a:cs typeface="Chalkboard"/>
              </a:rPr>
              <a:t>Electroweak theory</a:t>
            </a:r>
          </a:p>
        </p:txBody>
      </p:sp>
      <p:sp>
        <p:nvSpPr>
          <p:cNvPr id="102" name="Text Box 46"/>
          <p:cNvSpPr txBox="1">
            <a:spLocks noChangeArrowheads="1"/>
          </p:cNvSpPr>
          <p:nvPr/>
        </p:nvSpPr>
        <p:spPr bwMode="auto">
          <a:xfrm>
            <a:off x="4086078" y="6217369"/>
            <a:ext cx="230399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smtClean="0">
                <a:solidFill>
                  <a:schemeClr val="tx1"/>
                </a:solidFill>
                <a:effectLst>
                  <a:outerShdw blurRad="50800" dist="38100" dir="2700000" algn="tl" rotWithShape="0">
                    <a:srgbClr val="000000">
                      <a:alpha val="43000"/>
                    </a:srgbClr>
                  </a:outerShdw>
                </a:effectLst>
                <a:latin typeface="Chalkboard"/>
                <a:cs typeface="Chalkboard"/>
              </a:rPr>
              <a:t>SUSY - Grand </a:t>
            </a:r>
            <a:r>
              <a:rPr lang="en-US" sz="1400" dirty="0">
                <a:solidFill>
                  <a:schemeClr val="tx1"/>
                </a:solidFill>
                <a:effectLst>
                  <a:outerShdw blurRad="50800" dist="38100" dir="2700000" algn="tl" rotWithShape="0">
                    <a:srgbClr val="000000">
                      <a:alpha val="43000"/>
                    </a:srgbClr>
                  </a:outerShdw>
                </a:effectLst>
                <a:latin typeface="Chalkboard"/>
                <a:cs typeface="Chalkboard"/>
              </a:rPr>
              <a:t>Unification?</a:t>
            </a:r>
          </a:p>
        </p:txBody>
      </p:sp>
      <p:pic>
        <p:nvPicPr>
          <p:cNvPr id="104" name="Picture 48" descr="Einstein_16.jpeg                                               00204D91Macintosh HD                   B4A2BE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235" y="4149080"/>
            <a:ext cx="7112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05" name="Text Box 49"/>
          <p:cNvSpPr txBox="1">
            <a:spLocks noChangeArrowheads="1"/>
          </p:cNvSpPr>
          <p:nvPr/>
        </p:nvSpPr>
        <p:spPr bwMode="auto">
          <a:xfrm>
            <a:off x="1250251" y="5157192"/>
            <a:ext cx="415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tx1"/>
                </a:solidFill>
                <a:effectLst>
                  <a:outerShdw blurRad="50800" dist="38100" dir="2700000" algn="tl" rotWithShape="0">
                    <a:srgbClr val="000000">
                      <a:alpha val="43000"/>
                    </a:srgbClr>
                  </a:outerShdw>
                </a:effectLst>
                <a:latin typeface="Chalkboard"/>
                <a:cs typeface="Chalkboard"/>
              </a:rPr>
              <a:t>GR</a:t>
            </a:r>
          </a:p>
        </p:txBody>
      </p:sp>
      <p:sp>
        <p:nvSpPr>
          <p:cNvPr id="110" name="Text Box 54"/>
          <p:cNvSpPr txBox="1">
            <a:spLocks noChangeArrowheads="1"/>
          </p:cNvSpPr>
          <p:nvPr/>
        </p:nvSpPr>
        <p:spPr bwMode="auto">
          <a:xfrm>
            <a:off x="1538283" y="6217369"/>
            <a:ext cx="13858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tx1"/>
                </a:solidFill>
                <a:effectLst>
                  <a:outerShdw blurRad="50800" dist="38100" dir="2700000" algn="tl" rotWithShape="0">
                    <a:srgbClr val="000000">
                      <a:alpha val="43000"/>
                    </a:srgbClr>
                  </a:outerShdw>
                </a:effectLst>
                <a:latin typeface="Chalkboard"/>
                <a:cs typeface="Chalkboard"/>
              </a:rPr>
              <a:t>String theory?</a:t>
            </a:r>
          </a:p>
        </p:txBody>
      </p:sp>
      <p:sp>
        <p:nvSpPr>
          <p:cNvPr id="112" name="Text Box 9"/>
          <p:cNvSpPr txBox="1">
            <a:spLocks noChangeArrowheads="1"/>
          </p:cNvSpPr>
          <p:nvPr/>
        </p:nvSpPr>
        <p:spPr bwMode="auto">
          <a:xfrm>
            <a:off x="557726" y="2420888"/>
            <a:ext cx="7673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tx1"/>
                </a:solidFill>
                <a:effectLst>
                  <a:outerShdw blurRad="50800" dist="38100" dir="2700000" algn="tl" rotWithShape="0">
                    <a:srgbClr val="000000">
                      <a:alpha val="43000"/>
                    </a:srgbClr>
                  </a:outerShdw>
                </a:effectLst>
                <a:latin typeface="Chalkboard"/>
                <a:cs typeface="Chalkboard"/>
              </a:rPr>
              <a:t>P</a:t>
            </a:r>
            <a:r>
              <a:rPr lang="en-US" sz="1400" dirty="0" smtClean="0">
                <a:solidFill>
                  <a:schemeClr val="tx1"/>
                </a:solidFill>
                <a:effectLst>
                  <a:outerShdw blurRad="50800" dist="38100" dir="2700000" algn="tl" rotWithShape="0">
                    <a:srgbClr val="000000">
                      <a:alpha val="43000"/>
                    </a:srgbClr>
                  </a:outerShdw>
                </a:effectLst>
                <a:latin typeface="Chalkboard"/>
                <a:cs typeface="Chalkboard"/>
              </a:rPr>
              <a:t>lanets</a:t>
            </a:r>
            <a:endParaRPr lang="en-US" sz="1400" dirty="0">
              <a:solidFill>
                <a:schemeClr val="tx1"/>
              </a:solidFill>
              <a:effectLst>
                <a:outerShdw blurRad="50800" dist="38100" dir="2700000" algn="tl" rotWithShape="0">
                  <a:srgbClr val="000000">
                    <a:alpha val="43000"/>
                  </a:srgbClr>
                </a:outerShdw>
              </a:effectLst>
              <a:latin typeface="Chalkboard"/>
              <a:cs typeface="Chalkboard"/>
            </a:endParaRPr>
          </a:p>
        </p:txBody>
      </p:sp>
      <p:cxnSp>
        <p:nvCxnSpPr>
          <p:cNvPr id="116" name="Elbow Connector 115"/>
          <p:cNvCxnSpPr>
            <a:endCxn id="105" idx="1"/>
          </p:cNvCxnSpPr>
          <p:nvPr/>
        </p:nvCxnSpPr>
        <p:spPr bwMode="auto">
          <a:xfrm rot="16200000" flipH="1">
            <a:off x="273157" y="4334086"/>
            <a:ext cx="1522140" cy="432048"/>
          </a:xfrm>
          <a:prstGeom prst="bentConnector2">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2" name="Elbow Connector 121"/>
          <p:cNvCxnSpPr>
            <a:stCxn id="74" idx="2"/>
          </p:cNvCxnSpPr>
          <p:nvPr/>
        </p:nvCxnSpPr>
        <p:spPr bwMode="auto">
          <a:xfrm rot="16200000" flipH="1">
            <a:off x="1481679" y="4308500"/>
            <a:ext cx="1440160" cy="401240"/>
          </a:xfrm>
          <a:prstGeom prst="bentConnector3">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7" name="Straight Arrow Connector 126"/>
          <p:cNvCxnSpPr/>
          <p:nvPr/>
        </p:nvCxnSpPr>
        <p:spPr bwMode="auto">
          <a:xfrm flipH="1">
            <a:off x="1682299" y="5301208"/>
            <a:ext cx="504056"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1" name="Straight Arrow Connector 130"/>
          <p:cNvCxnSpPr/>
          <p:nvPr/>
        </p:nvCxnSpPr>
        <p:spPr bwMode="auto">
          <a:xfrm>
            <a:off x="818203" y="2708920"/>
            <a:ext cx="1" cy="792088"/>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2" name="Straight Arrow Connector 131"/>
          <p:cNvCxnSpPr/>
          <p:nvPr/>
        </p:nvCxnSpPr>
        <p:spPr bwMode="auto">
          <a:xfrm>
            <a:off x="1970331" y="2708920"/>
            <a:ext cx="1" cy="792088"/>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4" name="Straight Arrow Connector 133"/>
          <p:cNvCxnSpPr>
            <a:stCxn id="112" idx="2"/>
          </p:cNvCxnSpPr>
          <p:nvPr/>
        </p:nvCxnSpPr>
        <p:spPr bwMode="auto">
          <a:xfrm>
            <a:off x="941386" y="2728665"/>
            <a:ext cx="812921" cy="700335"/>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9" name="Straight Arrow Connector 138"/>
          <p:cNvCxnSpPr/>
          <p:nvPr/>
        </p:nvCxnSpPr>
        <p:spPr bwMode="auto">
          <a:xfrm rot="6000000">
            <a:off x="1076433" y="2747836"/>
            <a:ext cx="812921" cy="700335"/>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1" name="Straight Arrow Connector 140"/>
          <p:cNvCxnSpPr>
            <a:stCxn id="61" idx="2"/>
          </p:cNvCxnSpPr>
          <p:nvPr/>
        </p:nvCxnSpPr>
        <p:spPr bwMode="auto">
          <a:xfrm>
            <a:off x="3984472" y="2728665"/>
            <a:ext cx="506139" cy="77234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5" name="Straight Arrow Connector 144"/>
          <p:cNvCxnSpPr>
            <a:stCxn id="62" idx="2"/>
          </p:cNvCxnSpPr>
          <p:nvPr/>
        </p:nvCxnSpPr>
        <p:spPr bwMode="auto">
          <a:xfrm flipH="1">
            <a:off x="4562620" y="2728665"/>
            <a:ext cx="523910" cy="77234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6" name="Straight Arrow Connector 155"/>
          <p:cNvCxnSpPr/>
          <p:nvPr/>
        </p:nvCxnSpPr>
        <p:spPr bwMode="auto">
          <a:xfrm flipH="1">
            <a:off x="3554507" y="3789040"/>
            <a:ext cx="504056" cy="1368152"/>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1" name="Straight Arrow Connector 160"/>
          <p:cNvCxnSpPr>
            <a:stCxn id="67" idx="2"/>
            <a:endCxn id="84" idx="0"/>
          </p:cNvCxnSpPr>
          <p:nvPr/>
        </p:nvCxnSpPr>
        <p:spPr bwMode="auto">
          <a:xfrm>
            <a:off x="4574476" y="3789040"/>
            <a:ext cx="9364" cy="72008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 name="Straight Arrow Connector 162"/>
          <p:cNvCxnSpPr/>
          <p:nvPr/>
        </p:nvCxnSpPr>
        <p:spPr bwMode="auto">
          <a:xfrm flipV="1">
            <a:off x="3698523" y="4797152"/>
            <a:ext cx="720080" cy="504057"/>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65" name="Picture 30" descr="C:\Documents and Settings\sfk\My Documents\PowerPoint\inaugural\inauguralpictures\electr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867" y="1268760"/>
            <a:ext cx="1174369" cy="1152128"/>
          </a:xfrm>
          <a:prstGeom prst="rect">
            <a:avLst/>
          </a:prstGeom>
          <a:noFill/>
          <a:extLst>
            <a:ext uri="{909E8E84-426E-40dd-AFC4-6F175D3DCCD1}">
              <a14:hiddenFill xmlns:a14="http://schemas.microsoft.com/office/drawing/2010/main">
                <a:solidFill>
                  <a:srgbClr val="FFFFFF"/>
                </a:solidFill>
              </a14:hiddenFill>
            </a:ext>
          </a:extLst>
        </p:spPr>
      </p:pic>
      <p:cxnSp>
        <p:nvCxnSpPr>
          <p:cNvPr id="170" name="Straight Arrow Connector 169"/>
          <p:cNvCxnSpPr/>
          <p:nvPr/>
        </p:nvCxnSpPr>
        <p:spPr bwMode="auto">
          <a:xfrm rot="180000">
            <a:off x="7430047" y="2708920"/>
            <a:ext cx="48750" cy="77234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2" name="Straight Arrow Connector 171"/>
          <p:cNvCxnSpPr>
            <a:stCxn id="71" idx="2"/>
            <a:endCxn id="84" idx="3"/>
          </p:cNvCxnSpPr>
          <p:nvPr/>
        </p:nvCxnSpPr>
        <p:spPr bwMode="auto">
          <a:xfrm flipH="1">
            <a:off x="4850651" y="3789040"/>
            <a:ext cx="2628146" cy="873969"/>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4" name="Text Box 37"/>
          <p:cNvSpPr txBox="1">
            <a:spLocks noChangeArrowheads="1"/>
          </p:cNvSpPr>
          <p:nvPr/>
        </p:nvSpPr>
        <p:spPr bwMode="auto">
          <a:xfrm>
            <a:off x="6850579" y="4725144"/>
            <a:ext cx="11208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smtClean="0">
                <a:solidFill>
                  <a:schemeClr val="tx1"/>
                </a:solidFill>
                <a:effectLst>
                  <a:outerShdw blurRad="50800" dist="38100" dir="2700000" algn="tl" rotWithShape="0">
                    <a:srgbClr val="000000">
                      <a:alpha val="43000"/>
                    </a:srgbClr>
                  </a:outerShdw>
                </a:effectLst>
                <a:latin typeface="Chalkboard"/>
                <a:cs typeface="Chalkboard"/>
              </a:rPr>
              <a:t>Weak </a:t>
            </a:r>
            <a:r>
              <a:rPr lang="en-US" sz="1400" dirty="0">
                <a:solidFill>
                  <a:schemeClr val="tx1"/>
                </a:solidFill>
                <a:effectLst>
                  <a:outerShdw blurRad="50800" dist="38100" dir="2700000" algn="tl" rotWithShape="0">
                    <a:srgbClr val="000000">
                      <a:alpha val="43000"/>
                    </a:srgbClr>
                  </a:outerShdw>
                </a:effectLst>
                <a:latin typeface="Chalkboard"/>
                <a:cs typeface="Chalkboard"/>
              </a:rPr>
              <a:t>force</a:t>
            </a:r>
          </a:p>
        </p:txBody>
      </p:sp>
      <p:cxnSp>
        <p:nvCxnSpPr>
          <p:cNvPr id="176" name="Straight Arrow Connector 175"/>
          <p:cNvCxnSpPr>
            <a:stCxn id="65" idx="1"/>
            <a:endCxn id="84" idx="3"/>
          </p:cNvCxnSpPr>
          <p:nvPr/>
        </p:nvCxnSpPr>
        <p:spPr bwMode="auto">
          <a:xfrm flipH="1">
            <a:off x="4850651" y="4014937"/>
            <a:ext cx="3672408" cy="648072"/>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0" name="Elbow Connector 179"/>
          <p:cNvCxnSpPr>
            <a:stCxn id="64" idx="1"/>
            <a:endCxn id="174" idx="0"/>
          </p:cNvCxnSpPr>
          <p:nvPr/>
        </p:nvCxnSpPr>
        <p:spPr bwMode="auto">
          <a:xfrm rot="10800000">
            <a:off x="7410989" y="4725145"/>
            <a:ext cx="1112070" cy="9873"/>
          </a:xfrm>
          <a:prstGeom prst="bentConnector4">
            <a:avLst>
              <a:gd name="adj1" fmla="val 24803"/>
              <a:gd name="adj2" fmla="val 2415406"/>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2" name="Elbow Connector 181"/>
          <p:cNvCxnSpPr>
            <a:stCxn id="63" idx="1"/>
            <a:endCxn id="93" idx="0"/>
          </p:cNvCxnSpPr>
          <p:nvPr/>
        </p:nvCxnSpPr>
        <p:spPr bwMode="auto">
          <a:xfrm rot="10800000" flipV="1">
            <a:off x="7410991" y="5311080"/>
            <a:ext cx="1112068" cy="278159"/>
          </a:xfrm>
          <a:prstGeom prst="bentConnector2">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6" name="Elbow Connector 185"/>
          <p:cNvCxnSpPr>
            <a:endCxn id="96" idx="2"/>
          </p:cNvCxnSpPr>
          <p:nvPr/>
        </p:nvCxnSpPr>
        <p:spPr bwMode="auto">
          <a:xfrm rot="10800000" flipV="1">
            <a:off x="5390711" y="4941167"/>
            <a:ext cx="1404156" cy="667817"/>
          </a:xfrm>
          <a:prstGeom prst="bentConnector4">
            <a:avLst>
              <a:gd name="adj1" fmla="val 12821"/>
              <a:gd name="adj2" fmla="val 13423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9" name="Elbow Connector 188"/>
          <p:cNvCxnSpPr>
            <a:stCxn id="93" idx="2"/>
            <a:endCxn id="102" idx="3"/>
          </p:cNvCxnSpPr>
          <p:nvPr/>
        </p:nvCxnSpPr>
        <p:spPr bwMode="auto">
          <a:xfrm rot="5400000">
            <a:off x="6663511" y="5623777"/>
            <a:ext cx="474043" cy="1020919"/>
          </a:xfrm>
          <a:prstGeom prst="bentConnector2">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1" name="Straight Arrow Connector 190"/>
          <p:cNvCxnSpPr>
            <a:stCxn id="84" idx="2"/>
          </p:cNvCxnSpPr>
          <p:nvPr/>
        </p:nvCxnSpPr>
        <p:spPr bwMode="auto">
          <a:xfrm>
            <a:off x="4583840" y="4816897"/>
            <a:ext cx="698859" cy="556319"/>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7" name="Straight Arrow Connector 196"/>
          <p:cNvCxnSpPr/>
          <p:nvPr/>
        </p:nvCxnSpPr>
        <p:spPr bwMode="auto">
          <a:xfrm rot="180000">
            <a:off x="5210691" y="5661248"/>
            <a:ext cx="27384" cy="55612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9" name="Straight Arrow Connector 198"/>
          <p:cNvCxnSpPr>
            <a:stCxn id="102" idx="1"/>
            <a:endCxn id="110" idx="3"/>
          </p:cNvCxnSpPr>
          <p:nvPr/>
        </p:nvCxnSpPr>
        <p:spPr bwMode="auto">
          <a:xfrm flipH="1">
            <a:off x="2924171" y="6371258"/>
            <a:ext cx="1161907" cy="99"/>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1" name="Elbow Connector 200"/>
          <p:cNvCxnSpPr>
            <a:stCxn id="105" idx="2"/>
            <a:endCxn id="110" idx="0"/>
          </p:cNvCxnSpPr>
          <p:nvPr/>
        </p:nvCxnSpPr>
        <p:spPr bwMode="auto">
          <a:xfrm rot="16200000" flipH="1">
            <a:off x="1468619" y="5454761"/>
            <a:ext cx="752202" cy="773013"/>
          </a:xfrm>
          <a:prstGeom prst="bentConnector3">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4" name="Straight Connector 203"/>
          <p:cNvCxnSpPr/>
          <p:nvPr/>
        </p:nvCxnSpPr>
        <p:spPr bwMode="auto">
          <a:xfrm>
            <a:off x="3512840" y="6021288"/>
            <a:ext cx="6192688" cy="0"/>
          </a:xfrm>
          <a:prstGeom prst="line">
            <a:avLst/>
          </a:prstGeom>
          <a:solidFill>
            <a:srgbClr val="00B8FF"/>
          </a:solidFill>
          <a:ln w="25400" cap="flat" cmpd="sng" algn="ctr">
            <a:solidFill>
              <a:srgbClr val="FF66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5" name="TextBox 204"/>
          <p:cNvSpPr txBox="1"/>
          <p:nvPr/>
        </p:nvSpPr>
        <p:spPr>
          <a:xfrm>
            <a:off x="3601873" y="5621178"/>
            <a:ext cx="559039" cy="400110"/>
          </a:xfrm>
          <a:prstGeom prst="rect">
            <a:avLst/>
          </a:prstGeom>
          <a:noFill/>
        </p:spPr>
        <p:txBody>
          <a:bodyPr wrap="none" rtlCol="0">
            <a:spAutoFit/>
          </a:bodyPr>
          <a:lstStyle/>
          <a:p>
            <a:r>
              <a:rPr lang="en-US" b="1" dirty="0" smtClean="0">
                <a:solidFill>
                  <a:srgbClr val="FF6600"/>
                </a:solidFill>
                <a:latin typeface="Chalkboard"/>
                <a:cs typeface="Chalkboard"/>
              </a:rPr>
              <a:t>SM</a:t>
            </a:r>
            <a:endParaRPr lang="en-US" b="1" dirty="0">
              <a:solidFill>
                <a:srgbClr val="FF6600"/>
              </a:solidFill>
              <a:latin typeface="Chalkboard"/>
              <a:cs typeface="Chalkboard"/>
            </a:endParaRPr>
          </a:p>
        </p:txBody>
      </p:sp>
      <p:sp>
        <p:nvSpPr>
          <p:cNvPr id="206" name="TextBox 205"/>
          <p:cNvSpPr txBox="1"/>
          <p:nvPr/>
        </p:nvSpPr>
        <p:spPr>
          <a:xfrm>
            <a:off x="9146489" y="5621178"/>
            <a:ext cx="559039" cy="400110"/>
          </a:xfrm>
          <a:prstGeom prst="rect">
            <a:avLst/>
          </a:prstGeom>
          <a:noFill/>
        </p:spPr>
        <p:txBody>
          <a:bodyPr wrap="none" rtlCol="0">
            <a:spAutoFit/>
          </a:bodyPr>
          <a:lstStyle/>
          <a:p>
            <a:r>
              <a:rPr lang="en-US" b="1" dirty="0" smtClean="0">
                <a:solidFill>
                  <a:srgbClr val="FF6600"/>
                </a:solidFill>
                <a:latin typeface="Chalkboard"/>
                <a:cs typeface="Chalkboard"/>
              </a:rPr>
              <a:t>SM</a:t>
            </a:r>
            <a:endParaRPr lang="en-US" b="1" dirty="0">
              <a:solidFill>
                <a:srgbClr val="FF6600"/>
              </a:solidFill>
              <a:latin typeface="Chalkboard"/>
              <a:cs typeface="Chalkboard"/>
            </a:endParaRPr>
          </a:p>
        </p:txBody>
      </p:sp>
      <p:cxnSp>
        <p:nvCxnSpPr>
          <p:cNvPr id="208" name="Straight Connector 207"/>
          <p:cNvCxnSpPr/>
          <p:nvPr/>
        </p:nvCxnSpPr>
        <p:spPr bwMode="auto">
          <a:xfrm flipV="1">
            <a:off x="3512840" y="5445224"/>
            <a:ext cx="0" cy="576064"/>
          </a:xfrm>
          <a:prstGeom prst="line">
            <a:avLst/>
          </a:prstGeom>
          <a:solidFill>
            <a:srgbClr val="00B8FF"/>
          </a:solidFill>
          <a:ln w="25400" cap="flat" cmpd="sng" algn="ctr">
            <a:solidFill>
              <a:srgbClr val="FF66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4379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par>
                                <p:cTn id="8" presetID="16" presetClass="entr" presetSubtype="21"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barn(inVertical)">
                                      <p:cBhvr>
                                        <p:cTn id="10" dur="500"/>
                                        <p:tgtEl>
                                          <p:spTgt spid="208"/>
                                        </p:tgtEl>
                                      </p:cBhvr>
                                    </p:animEffect>
                                  </p:childTnLst>
                                </p:cTn>
                              </p:par>
                              <p:par>
                                <p:cTn id="11" presetID="16" presetClass="entr" presetSubtype="21"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animEffect transition="in" filter="barn(inVertical)">
                                      <p:cBhvr>
                                        <p:cTn id="13" dur="500"/>
                                        <p:tgtEl>
                                          <p:spTgt spid="208"/>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barn(inVertical)">
                                      <p:cBhvr>
                                        <p:cTn id="17" dur="500"/>
                                        <p:tgtEl>
                                          <p:spTgt spid="20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6"/>
                                        </p:tgtEl>
                                        <p:attrNameLst>
                                          <p:attrName>style.visibility</p:attrName>
                                        </p:attrNameLst>
                                      </p:cBhvr>
                                      <p:to>
                                        <p:strVal val="visible"/>
                                      </p:to>
                                    </p:set>
                                    <p:animEffect transition="in" filter="barn(inVertical)">
                                      <p:cBhvr>
                                        <p:cTn id="20"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2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08584" y="1916832"/>
            <a:ext cx="3456384" cy="3816423"/>
            <a:chOff x="704528" y="1556792"/>
            <a:chExt cx="3359150" cy="4303713"/>
          </a:xfrm>
        </p:grpSpPr>
        <p:pic>
          <p:nvPicPr>
            <p:cNvPr id="3" name="Picture 5" descr="C:\Documents and Settings\sfk\My Documents\PowerPoint\inaugural\inauguralpictures\first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28" y="1556792"/>
              <a:ext cx="1730375" cy="363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C:\Documents and Settings\sfk\My Documents\PowerPoint\inaugural\inauguralpictures\seco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28" y="1556792"/>
              <a:ext cx="808038" cy="3632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Documents and Settings\sfk\My Documents\PowerPoint\inaugural\inauguralpictures\thi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2928" y="1556792"/>
              <a:ext cx="920750" cy="363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Documents and Settings\sfk\My Documents\PowerPoint\inaugural\inauguralpictures\gen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528" y="5188992"/>
              <a:ext cx="3352800" cy="67151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5457056" y="2622391"/>
            <a:ext cx="4248472" cy="2246769"/>
          </a:xfrm>
          <a:prstGeom prst="rect">
            <a:avLst/>
          </a:prstGeom>
        </p:spPr>
        <p:txBody>
          <a:bodyPr wrap="square">
            <a:spAutoFit/>
          </a:bodyPr>
          <a:lstStyle/>
          <a:p>
            <a:pPr marL="285750" indent="-285750" algn="l">
              <a:buFont typeface="Arial"/>
              <a:buChar char="•"/>
            </a:pPr>
            <a:r>
              <a:rPr lang="en-US" smtClean="0">
                <a:solidFill>
                  <a:srgbClr val="000000"/>
                </a:solidFill>
                <a:effectLst>
                  <a:outerShdw blurRad="50800" dist="38100" dir="2700000" algn="tl" rotWithShape="0">
                    <a:srgbClr val="000000">
                      <a:alpha val="43000"/>
                    </a:srgbClr>
                  </a:outerShdw>
                </a:effectLst>
                <a:latin typeface="Chalkboard"/>
                <a:cs typeface="Chalkboard"/>
              </a:rPr>
              <a:t>Gravity</a:t>
            </a:r>
          </a:p>
          <a:p>
            <a:pPr marL="285750" indent="-285750" algn="l">
              <a:buFont typeface="Arial"/>
              <a:buChar char="•"/>
            </a:pPr>
            <a:endParaRPr lang="en-US" dirty="0" smtClean="0">
              <a:solidFill>
                <a:srgbClr val="000000"/>
              </a:solidFill>
              <a:effectLst>
                <a:outerShdw blurRad="50800" dist="38100" dir="2700000" algn="tl" rotWithShape="0">
                  <a:srgbClr val="000000">
                    <a:alpha val="43000"/>
                  </a:srgbClr>
                </a:outerShdw>
              </a:effectLst>
              <a:latin typeface="Chalkboard"/>
              <a:cs typeface="Chalkboard"/>
            </a:endParaRPr>
          </a:p>
          <a:p>
            <a:pPr marL="285750" indent="-285750" algn="l">
              <a:buFont typeface="Arial"/>
              <a:buChar char="•"/>
            </a:pPr>
            <a:r>
              <a:rPr lang="en-US" dirty="0">
                <a:solidFill>
                  <a:srgbClr val="000000"/>
                </a:solidFill>
                <a:effectLst>
                  <a:outerShdw blurRad="50800" dist="38100" dir="2700000" algn="tl" rotWithShape="0">
                    <a:srgbClr val="000000">
                      <a:alpha val="43000"/>
                    </a:srgbClr>
                  </a:outerShdw>
                </a:effectLst>
                <a:latin typeface="Chalkboard"/>
                <a:cs typeface="Chalkboard"/>
              </a:rPr>
              <a:t>Dark matter and </a:t>
            </a:r>
            <a:r>
              <a:rPr lang="en-US">
                <a:solidFill>
                  <a:srgbClr val="000000"/>
                </a:solidFill>
                <a:effectLst>
                  <a:outerShdw blurRad="50800" dist="38100" dir="2700000" algn="tl" rotWithShape="0">
                    <a:srgbClr val="000000">
                      <a:alpha val="43000"/>
                    </a:srgbClr>
                  </a:outerShdw>
                </a:effectLst>
                <a:latin typeface="Chalkboard"/>
                <a:cs typeface="Chalkboard"/>
              </a:rPr>
              <a:t>dark </a:t>
            </a:r>
            <a:r>
              <a:rPr lang="en-US" smtClean="0">
                <a:solidFill>
                  <a:srgbClr val="000000"/>
                </a:solidFill>
                <a:effectLst>
                  <a:outerShdw blurRad="50800" dist="38100" dir="2700000" algn="tl" rotWithShape="0">
                    <a:srgbClr val="000000">
                      <a:alpha val="43000"/>
                    </a:srgbClr>
                  </a:outerShdw>
                </a:effectLst>
                <a:latin typeface="Chalkboard"/>
                <a:cs typeface="Chalkboard"/>
              </a:rPr>
              <a:t>energy</a:t>
            </a:r>
          </a:p>
          <a:p>
            <a:pPr marL="285750" indent="-285750" algn="l">
              <a:buFont typeface="Arial"/>
              <a:buChar char="•"/>
            </a:pPr>
            <a:endParaRPr lang="en-US" dirty="0" smtClean="0">
              <a:solidFill>
                <a:srgbClr val="000000"/>
              </a:solidFill>
              <a:effectLst>
                <a:outerShdw blurRad="50800" dist="38100" dir="2700000" algn="tl" rotWithShape="0">
                  <a:srgbClr val="000000">
                    <a:alpha val="43000"/>
                  </a:srgbClr>
                </a:outerShdw>
              </a:effectLst>
              <a:latin typeface="Chalkboard"/>
              <a:cs typeface="Chalkboard"/>
            </a:endParaRPr>
          </a:p>
          <a:p>
            <a:pPr marL="285750" indent="-285750" algn="l">
              <a:buFont typeface="Arial"/>
              <a:buChar char="•"/>
            </a:pPr>
            <a:r>
              <a:rPr lang="pt-BR">
                <a:solidFill>
                  <a:srgbClr val="000000"/>
                </a:solidFill>
                <a:effectLst>
                  <a:outerShdw blurRad="50800" dist="38100" dir="2700000" algn="tl" rotWithShape="0">
                    <a:srgbClr val="000000">
                      <a:alpha val="43000"/>
                    </a:srgbClr>
                  </a:outerShdw>
                </a:effectLst>
                <a:latin typeface="Chalkboard"/>
                <a:cs typeface="Chalkboard"/>
              </a:rPr>
              <a:t>Neutrino </a:t>
            </a:r>
            <a:r>
              <a:rPr lang="pt-BR" smtClean="0">
                <a:solidFill>
                  <a:srgbClr val="000000"/>
                </a:solidFill>
                <a:effectLst>
                  <a:outerShdw blurRad="50800" dist="38100" dir="2700000" algn="tl" rotWithShape="0">
                    <a:srgbClr val="000000">
                      <a:alpha val="43000"/>
                    </a:srgbClr>
                  </a:outerShdw>
                </a:effectLst>
                <a:latin typeface="Chalkboard"/>
                <a:cs typeface="Chalkboard"/>
              </a:rPr>
              <a:t>masses</a:t>
            </a:r>
          </a:p>
          <a:p>
            <a:pPr marL="285750" indent="-285750" algn="l">
              <a:buFont typeface="Arial"/>
              <a:buChar char="•"/>
            </a:pPr>
            <a:endParaRPr lang="pt-BR" dirty="0" smtClean="0">
              <a:solidFill>
                <a:srgbClr val="000000"/>
              </a:solidFill>
              <a:effectLst>
                <a:outerShdw blurRad="50800" dist="38100" dir="2700000" algn="tl" rotWithShape="0">
                  <a:srgbClr val="000000">
                    <a:alpha val="43000"/>
                  </a:srgbClr>
                </a:outerShdw>
              </a:effectLst>
              <a:latin typeface="Chalkboard"/>
              <a:cs typeface="Chalkboard"/>
            </a:endParaRPr>
          </a:p>
          <a:p>
            <a:pPr marL="285750" indent="-285750" algn="l">
              <a:buFont typeface="Arial"/>
              <a:buChar char="•"/>
            </a:pPr>
            <a:r>
              <a:rPr lang="fi-FI" dirty="0" err="1">
                <a:solidFill>
                  <a:srgbClr val="000000"/>
                </a:solidFill>
                <a:effectLst>
                  <a:outerShdw blurRad="50800" dist="38100" dir="2700000" algn="tl" rotWithShape="0">
                    <a:srgbClr val="000000">
                      <a:alpha val="43000"/>
                    </a:srgbClr>
                  </a:outerShdw>
                </a:effectLst>
                <a:latin typeface="Chalkboard"/>
                <a:cs typeface="Chalkboard"/>
              </a:rPr>
              <a:t>Matter</a:t>
            </a:r>
            <a:r>
              <a:rPr lang="fi-FI" dirty="0" smtClean="0">
                <a:solidFill>
                  <a:srgbClr val="000000"/>
                </a:solidFill>
                <a:effectLst>
                  <a:outerShdw blurRad="50800" dist="38100" dir="2700000" algn="tl" rotWithShape="0">
                    <a:srgbClr val="000000">
                      <a:alpha val="43000"/>
                    </a:srgbClr>
                  </a:outerShdw>
                </a:effectLst>
                <a:latin typeface="Chalkboard"/>
                <a:cs typeface="Chalkboard"/>
              </a:rPr>
              <a:t>–</a:t>
            </a:r>
            <a:r>
              <a:rPr lang="fi-FI" dirty="0" err="1" smtClean="0">
                <a:solidFill>
                  <a:srgbClr val="000000"/>
                </a:solidFill>
                <a:effectLst>
                  <a:outerShdw blurRad="50800" dist="38100" dir="2700000" algn="tl" rotWithShape="0">
                    <a:srgbClr val="000000">
                      <a:alpha val="43000"/>
                    </a:srgbClr>
                  </a:outerShdw>
                </a:effectLst>
                <a:latin typeface="Chalkboard"/>
                <a:cs typeface="Chalkboard"/>
              </a:rPr>
              <a:t>antimatter</a:t>
            </a:r>
            <a:r>
              <a:rPr lang="fi-FI" dirty="0" smtClean="0">
                <a:solidFill>
                  <a:srgbClr val="000000"/>
                </a:solidFill>
                <a:effectLst>
                  <a:outerShdw blurRad="50800" dist="38100" dir="2700000" algn="tl" rotWithShape="0">
                    <a:srgbClr val="000000">
                      <a:alpha val="43000"/>
                    </a:srgbClr>
                  </a:outerShdw>
                </a:effectLst>
                <a:latin typeface="Chalkboard"/>
                <a:cs typeface="Chalkboard"/>
              </a:rPr>
              <a:t> </a:t>
            </a:r>
            <a:r>
              <a:rPr lang="fi-FI" dirty="0" err="1" smtClean="0">
                <a:solidFill>
                  <a:srgbClr val="000000"/>
                </a:solidFill>
                <a:effectLst>
                  <a:outerShdw blurRad="50800" dist="38100" dir="2700000" algn="tl" rotWithShape="0">
                    <a:srgbClr val="000000">
                      <a:alpha val="43000"/>
                    </a:srgbClr>
                  </a:outerShdw>
                </a:effectLst>
                <a:latin typeface="Chalkboard"/>
                <a:cs typeface="Chalkboard"/>
              </a:rPr>
              <a:t>asymmetry</a:t>
            </a:r>
            <a:endParaRPr lang="en-US" dirty="0">
              <a:solidFill>
                <a:srgbClr val="000000"/>
              </a:solidFill>
              <a:effectLst>
                <a:outerShdw blurRad="50800" dist="38100" dir="2700000" algn="tl" rotWithShape="0">
                  <a:srgbClr val="000000">
                    <a:alpha val="43000"/>
                  </a:srgbClr>
                </a:outerShdw>
              </a:effectLst>
              <a:latin typeface="Chalkboard"/>
              <a:cs typeface="Chalkboard"/>
            </a:endParaRPr>
          </a:p>
        </p:txBody>
      </p:sp>
      <p:sp>
        <p:nvSpPr>
          <p:cNvPr id="10" name="TextBox 9"/>
          <p:cNvSpPr txBox="1"/>
          <p:nvPr/>
        </p:nvSpPr>
        <p:spPr>
          <a:xfrm>
            <a:off x="1424608" y="663079"/>
            <a:ext cx="4160508" cy="461665"/>
          </a:xfrm>
          <a:prstGeom prst="rect">
            <a:avLst/>
          </a:prstGeom>
          <a:noFill/>
        </p:spPr>
        <p:txBody>
          <a:bodyPr wrap="none" rtlCol="0">
            <a:spAutoFit/>
          </a:bodyPr>
          <a:lstStyle/>
          <a:p>
            <a:r>
              <a:rPr lang="en-US" sz="2400" b="1" dirty="0" smtClean="0">
                <a:solidFill>
                  <a:schemeClr val="tx1"/>
                </a:solidFill>
                <a:effectLst>
                  <a:outerShdw blurRad="50800" dist="38100" dir="2700000" algn="tl" rotWithShape="0">
                    <a:srgbClr val="000000">
                      <a:alpha val="43000"/>
                    </a:srgbClr>
                  </a:outerShdw>
                </a:effectLst>
                <a:latin typeface="Chalkboard"/>
                <a:cs typeface="Chalkboard"/>
              </a:rPr>
              <a:t>Problems of </a:t>
            </a:r>
            <a:r>
              <a:rPr lang="en-US" sz="2400" b="1" smtClean="0">
                <a:solidFill>
                  <a:schemeClr val="tx1"/>
                </a:solidFill>
                <a:effectLst>
                  <a:outerShdw blurRad="50800" dist="38100" dir="2700000" algn="tl" rotWithShape="0">
                    <a:srgbClr val="000000">
                      <a:alpha val="43000"/>
                    </a:srgbClr>
                  </a:outerShdw>
                </a:effectLst>
                <a:latin typeface="Chalkboard"/>
                <a:cs typeface="Chalkboard"/>
              </a:rPr>
              <a:t>SM </a:t>
            </a:r>
            <a:r>
              <a:rPr lang="en-US" sz="1800" b="1" smtClean="0">
                <a:solidFill>
                  <a:schemeClr val="tx1"/>
                </a:solidFill>
                <a:effectLst>
                  <a:outerShdw blurRad="50800" dist="38100" dir="2700000" algn="tl" rotWithShape="0">
                    <a:srgbClr val="000000">
                      <a:alpha val="43000"/>
                    </a:srgbClr>
                  </a:outerShdw>
                </a:effectLst>
                <a:latin typeface="Chalkboard"/>
                <a:cs typeface="Chalkboard"/>
              </a:rPr>
              <a:t>(Experimental</a:t>
            </a:r>
            <a:r>
              <a:rPr lang="en-US" sz="1800" b="1" dirty="0" smtClean="0">
                <a:solidFill>
                  <a:schemeClr val="tx1"/>
                </a:solidFill>
                <a:effectLst>
                  <a:outerShdw blurRad="50800" dist="38100" dir="2700000" algn="tl" rotWithShape="0">
                    <a:srgbClr val="000000">
                      <a:alpha val="43000"/>
                    </a:srgbClr>
                  </a:outerShdw>
                </a:effectLst>
                <a:latin typeface="Chalkboard"/>
                <a:cs typeface="Chalkboard"/>
              </a:rPr>
              <a:t>)</a:t>
            </a:r>
            <a:endParaRPr lang="en-US" sz="1800" b="1" dirty="0">
              <a:solidFill>
                <a:schemeClr val="tx1"/>
              </a:solidFill>
              <a:effectLst>
                <a:outerShdw blurRad="50800" dist="38100" dir="2700000" algn="tl" rotWithShape="0">
                  <a:srgbClr val="000000">
                    <a:alpha val="43000"/>
                  </a:srgbClr>
                </a:outerShdw>
              </a:effectLst>
              <a:latin typeface="Chalkboard"/>
              <a:cs typeface="Chalkboard"/>
            </a:endParaRPr>
          </a:p>
        </p:txBody>
      </p:sp>
    </p:spTree>
    <p:extLst>
      <p:ext uri="{BB962C8B-B14F-4D97-AF65-F5344CB8AC3E}">
        <p14:creationId xmlns:p14="http://schemas.microsoft.com/office/powerpoint/2010/main" val="21348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SM.gif                                                         00098736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880" y="2708920"/>
            <a:ext cx="4614474" cy="3096344"/>
          </a:xfrm>
          <a:prstGeom prst="rect">
            <a:avLst/>
          </a:prstGeom>
          <a:solidFill>
            <a:schemeClr val="bg1"/>
          </a:solidFill>
        </p:spPr>
      </p:pic>
      <p:cxnSp>
        <p:nvCxnSpPr>
          <p:cNvPr id="7" name="Straight Arrow Connector 6"/>
          <p:cNvCxnSpPr/>
          <p:nvPr/>
        </p:nvCxnSpPr>
        <p:spPr bwMode="auto">
          <a:xfrm>
            <a:off x="6183098" y="2276872"/>
            <a:ext cx="1152128" cy="1296144"/>
          </a:xfrm>
          <a:prstGeom prst="straightConnector1">
            <a:avLst/>
          </a:prstGeom>
          <a:solidFill>
            <a:srgbClr val="00B8FF"/>
          </a:solidFill>
          <a:ln w="38100" cap="flat" cmpd="sng" algn="ctr">
            <a:solidFill>
              <a:srgbClr val="FF66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7"/>
          <p:cNvSpPr/>
          <p:nvPr/>
        </p:nvSpPr>
        <p:spPr>
          <a:xfrm>
            <a:off x="5319002" y="1876762"/>
            <a:ext cx="1133644" cy="400110"/>
          </a:xfrm>
          <a:prstGeom prst="rect">
            <a:avLst/>
          </a:prstGeom>
        </p:spPr>
        <p:txBody>
          <a:bodyPr wrap="none">
            <a:spAutoFit/>
          </a:bodyPr>
          <a:lstStyle/>
          <a:p>
            <a:r>
              <a:rPr lang="en-US" u="sng" dirty="0" smtClean="0">
                <a:solidFill>
                  <a:srgbClr val="FF6600"/>
                </a:solidFill>
                <a:effectLst>
                  <a:outerShdw blurRad="50800" dist="38100" dir="2700000" algn="tl" rotWithShape="0">
                    <a:srgbClr val="000000">
                      <a:alpha val="43000"/>
                    </a:srgbClr>
                  </a:outerShdw>
                </a:effectLst>
                <a:latin typeface="Chalkboard"/>
                <a:cs typeface="Chalkboard"/>
              </a:rPr>
              <a:t>Problem</a:t>
            </a:r>
            <a:endParaRPr lang="en-US" u="sng" dirty="0">
              <a:solidFill>
                <a:srgbClr val="FF6600"/>
              </a:solidFill>
            </a:endParaRPr>
          </a:p>
        </p:txBody>
      </p:sp>
      <p:sp>
        <p:nvSpPr>
          <p:cNvPr id="11" name="Rectangle 10"/>
          <p:cNvSpPr/>
          <p:nvPr/>
        </p:nvSpPr>
        <p:spPr>
          <a:xfrm>
            <a:off x="488504" y="3356992"/>
            <a:ext cx="3528392" cy="1631216"/>
          </a:xfrm>
          <a:prstGeom prst="rect">
            <a:avLst/>
          </a:prstGeom>
        </p:spPr>
        <p:txBody>
          <a:bodyPr wrap="square">
            <a:spAutoFit/>
          </a:bodyPr>
          <a:lstStyle/>
          <a:p>
            <a:pPr marL="285750" indent="-285750" algn="l">
              <a:buFont typeface="Arial"/>
              <a:buChar char="•"/>
            </a:pPr>
            <a:r>
              <a:rPr lang="en-US" err="1" smtClean="0">
                <a:solidFill>
                  <a:srgbClr val="000000"/>
                </a:solidFill>
                <a:effectLst>
                  <a:outerShdw blurRad="50800" dist="38100" dir="2700000" algn="tl" rotWithShape="0">
                    <a:srgbClr val="000000">
                      <a:alpha val="43000"/>
                    </a:srgbClr>
                  </a:outerShdw>
                </a:effectLst>
                <a:latin typeface="Chalkboard"/>
                <a:cs typeface="Chalkboard"/>
              </a:rPr>
              <a:t>Hierarcy</a:t>
            </a:r>
            <a:r>
              <a:rPr lang="en-US" smtClean="0">
                <a:solidFill>
                  <a:srgbClr val="000000"/>
                </a:solidFill>
                <a:effectLst>
                  <a:outerShdw blurRad="50800" dist="38100" dir="2700000" algn="tl" rotWithShape="0">
                    <a:srgbClr val="000000">
                      <a:alpha val="43000"/>
                    </a:srgbClr>
                  </a:outerShdw>
                </a:effectLst>
                <a:latin typeface="Chalkboard"/>
                <a:cs typeface="Chalkboard"/>
              </a:rPr>
              <a:t> problem</a:t>
            </a:r>
          </a:p>
          <a:p>
            <a:pPr marL="285750" indent="-285750" algn="l">
              <a:buFont typeface="Arial"/>
              <a:buChar char="•"/>
            </a:pPr>
            <a:endParaRPr lang="en-US" dirty="0" smtClean="0">
              <a:solidFill>
                <a:srgbClr val="000000"/>
              </a:solidFill>
              <a:effectLst>
                <a:outerShdw blurRad="50800" dist="38100" dir="2700000" algn="tl" rotWithShape="0">
                  <a:srgbClr val="000000">
                    <a:alpha val="43000"/>
                  </a:srgbClr>
                </a:outerShdw>
              </a:effectLst>
              <a:latin typeface="Chalkboard"/>
              <a:cs typeface="Chalkboard"/>
            </a:endParaRPr>
          </a:p>
          <a:p>
            <a:pPr marL="285750" indent="-285750" algn="l">
              <a:buFont typeface="Arial"/>
              <a:buChar char="•"/>
            </a:pPr>
            <a:r>
              <a:rPr lang="en-US" dirty="0" smtClean="0">
                <a:solidFill>
                  <a:srgbClr val="000000"/>
                </a:solidFill>
                <a:effectLst>
                  <a:outerShdw blurRad="50800" dist="38100" dir="2700000" algn="tl" rotWithShape="0">
                    <a:srgbClr val="000000">
                      <a:alpha val="43000"/>
                    </a:srgbClr>
                  </a:outerShdw>
                </a:effectLst>
                <a:latin typeface="Chalkboard"/>
                <a:cs typeface="Chalkboard"/>
              </a:rPr>
              <a:t>Strong </a:t>
            </a:r>
            <a:r>
              <a:rPr lang="en-US" smtClean="0">
                <a:solidFill>
                  <a:srgbClr val="000000"/>
                </a:solidFill>
                <a:effectLst>
                  <a:outerShdw blurRad="50800" dist="38100" dir="2700000" algn="tl" rotWithShape="0">
                    <a:srgbClr val="000000">
                      <a:alpha val="43000"/>
                    </a:srgbClr>
                  </a:outerShdw>
                </a:effectLst>
                <a:latin typeface="Chalkboard"/>
                <a:cs typeface="Chalkboard"/>
              </a:rPr>
              <a:t>CP problem</a:t>
            </a:r>
          </a:p>
          <a:p>
            <a:pPr marL="285750" indent="-285750" algn="l">
              <a:buFont typeface="Arial"/>
              <a:buChar char="•"/>
            </a:pPr>
            <a:endParaRPr lang="en-US" dirty="0" smtClean="0">
              <a:solidFill>
                <a:srgbClr val="000000"/>
              </a:solidFill>
              <a:effectLst>
                <a:outerShdw blurRad="50800" dist="38100" dir="2700000" algn="tl" rotWithShape="0">
                  <a:srgbClr val="000000">
                    <a:alpha val="43000"/>
                  </a:srgbClr>
                </a:outerShdw>
              </a:effectLst>
              <a:latin typeface="Chalkboard"/>
              <a:cs typeface="Chalkboard"/>
            </a:endParaRPr>
          </a:p>
          <a:p>
            <a:pPr marL="285750" indent="-285750" algn="l">
              <a:buFont typeface="Arial"/>
              <a:buChar char="•"/>
            </a:pPr>
            <a:r>
              <a:rPr lang="pt-BR" dirty="0" err="1" smtClean="0">
                <a:solidFill>
                  <a:srgbClr val="000000"/>
                </a:solidFill>
                <a:effectLst>
                  <a:outerShdw blurRad="50800" dist="38100" dir="2700000" algn="tl" rotWithShape="0">
                    <a:srgbClr val="000000">
                      <a:alpha val="43000"/>
                    </a:srgbClr>
                  </a:outerShdw>
                </a:effectLst>
                <a:latin typeface="Chalkboard"/>
                <a:cs typeface="Chalkboard"/>
              </a:rPr>
              <a:t>Number</a:t>
            </a:r>
            <a:r>
              <a:rPr lang="pt-BR" dirty="0" smtClean="0">
                <a:solidFill>
                  <a:srgbClr val="000000"/>
                </a:solidFill>
                <a:effectLst>
                  <a:outerShdw blurRad="50800" dist="38100" dir="2700000" algn="tl" rotWithShape="0">
                    <a:srgbClr val="000000">
                      <a:alpha val="43000"/>
                    </a:srgbClr>
                  </a:outerShdw>
                </a:effectLst>
                <a:latin typeface="Chalkboard"/>
                <a:cs typeface="Chalkboard"/>
              </a:rPr>
              <a:t> </a:t>
            </a:r>
            <a:r>
              <a:rPr lang="pt-BR" err="1" smtClean="0">
                <a:solidFill>
                  <a:srgbClr val="000000"/>
                </a:solidFill>
                <a:effectLst>
                  <a:outerShdw blurRad="50800" dist="38100" dir="2700000" algn="tl" rotWithShape="0">
                    <a:srgbClr val="000000">
                      <a:alpha val="43000"/>
                    </a:srgbClr>
                  </a:outerShdw>
                </a:effectLst>
                <a:latin typeface="Chalkboard"/>
                <a:cs typeface="Chalkboard"/>
              </a:rPr>
              <a:t>of</a:t>
            </a:r>
            <a:r>
              <a:rPr lang="pt-BR" smtClean="0">
                <a:solidFill>
                  <a:srgbClr val="000000"/>
                </a:solidFill>
                <a:effectLst>
                  <a:outerShdw blurRad="50800" dist="38100" dir="2700000" algn="tl" rotWithShape="0">
                    <a:srgbClr val="000000">
                      <a:alpha val="43000"/>
                    </a:srgbClr>
                  </a:outerShdw>
                </a:effectLst>
                <a:latin typeface="Chalkboard"/>
                <a:cs typeface="Chalkboard"/>
              </a:rPr>
              <a:t> parameters</a:t>
            </a:r>
            <a:endParaRPr lang="pt-BR" dirty="0" smtClean="0">
              <a:solidFill>
                <a:srgbClr val="000000"/>
              </a:solidFill>
              <a:effectLst>
                <a:outerShdw blurRad="50800" dist="38100" dir="2700000" algn="tl" rotWithShape="0">
                  <a:srgbClr val="000000">
                    <a:alpha val="43000"/>
                  </a:srgbClr>
                </a:outerShdw>
              </a:effectLst>
              <a:latin typeface="Chalkboard"/>
              <a:cs typeface="Chalkboard"/>
            </a:endParaRPr>
          </a:p>
        </p:txBody>
      </p:sp>
      <p:sp>
        <p:nvSpPr>
          <p:cNvPr id="12" name="TextBox 11"/>
          <p:cNvSpPr txBox="1"/>
          <p:nvPr/>
        </p:nvSpPr>
        <p:spPr>
          <a:xfrm>
            <a:off x="1524720" y="663079"/>
            <a:ext cx="3960287" cy="461665"/>
          </a:xfrm>
          <a:prstGeom prst="rect">
            <a:avLst/>
          </a:prstGeom>
          <a:noFill/>
        </p:spPr>
        <p:txBody>
          <a:bodyPr wrap="none" rtlCol="0">
            <a:spAutoFit/>
          </a:bodyPr>
          <a:lstStyle/>
          <a:p>
            <a:r>
              <a:rPr lang="en-US" sz="2400" b="1" dirty="0" smtClean="0">
                <a:solidFill>
                  <a:schemeClr val="tx1"/>
                </a:solidFill>
                <a:effectLst>
                  <a:outerShdw blurRad="50800" dist="38100" dir="2700000" algn="tl" rotWithShape="0">
                    <a:srgbClr val="000000">
                      <a:alpha val="43000"/>
                    </a:srgbClr>
                  </a:outerShdw>
                </a:effectLst>
                <a:latin typeface="Chalkboard"/>
                <a:cs typeface="Chalkboard"/>
              </a:rPr>
              <a:t>Problems of </a:t>
            </a:r>
            <a:r>
              <a:rPr lang="en-US" sz="2400" b="1" smtClean="0">
                <a:solidFill>
                  <a:schemeClr val="tx1"/>
                </a:solidFill>
                <a:effectLst>
                  <a:outerShdw blurRad="50800" dist="38100" dir="2700000" algn="tl" rotWithShape="0">
                    <a:srgbClr val="000000">
                      <a:alpha val="43000"/>
                    </a:srgbClr>
                  </a:outerShdw>
                </a:effectLst>
                <a:latin typeface="Chalkboard"/>
                <a:cs typeface="Chalkboard"/>
              </a:rPr>
              <a:t>SM </a:t>
            </a:r>
            <a:r>
              <a:rPr lang="en-US" sz="1800" b="1" smtClean="0">
                <a:solidFill>
                  <a:schemeClr val="tx1"/>
                </a:solidFill>
                <a:effectLst>
                  <a:outerShdw blurRad="50800" dist="38100" dir="2700000" algn="tl" rotWithShape="0">
                    <a:srgbClr val="000000">
                      <a:alpha val="43000"/>
                    </a:srgbClr>
                  </a:outerShdw>
                </a:effectLst>
                <a:latin typeface="Chalkboard"/>
                <a:cs typeface="Chalkboard"/>
              </a:rPr>
              <a:t>(Theoretical</a:t>
            </a:r>
            <a:r>
              <a:rPr lang="en-US" sz="1800" b="1" dirty="0" smtClean="0">
                <a:solidFill>
                  <a:schemeClr val="tx1"/>
                </a:solidFill>
                <a:effectLst>
                  <a:outerShdw blurRad="50800" dist="38100" dir="2700000" algn="tl" rotWithShape="0">
                    <a:srgbClr val="000000">
                      <a:alpha val="43000"/>
                    </a:srgbClr>
                  </a:outerShdw>
                </a:effectLst>
                <a:latin typeface="Chalkboard"/>
                <a:cs typeface="Chalkboard"/>
              </a:rPr>
              <a:t>)</a:t>
            </a:r>
            <a:endParaRPr lang="en-US" sz="1800" b="1" dirty="0">
              <a:solidFill>
                <a:schemeClr val="tx1"/>
              </a:solidFill>
              <a:effectLst>
                <a:outerShdw blurRad="50800" dist="38100" dir="2700000" algn="tl" rotWithShape="0">
                  <a:srgbClr val="000000">
                    <a:alpha val="43000"/>
                  </a:srgbClr>
                </a:outerShdw>
              </a:effectLst>
              <a:latin typeface="Chalkboard"/>
              <a:cs typeface="Chalkboard"/>
            </a:endParaRPr>
          </a:p>
        </p:txBody>
      </p:sp>
    </p:spTree>
    <p:extLst>
      <p:ext uri="{BB962C8B-B14F-4D97-AF65-F5344CB8AC3E}">
        <p14:creationId xmlns:p14="http://schemas.microsoft.com/office/powerpoint/2010/main" val="139149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ＭＳ Ｐゴシック"/>
        <a:cs typeface="ＭＳ Ｐゴシック"/>
      </a:majorFont>
      <a:minorFont>
        <a:latin typeface="Helvetica Neu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16516</TotalTime>
  <Words>1573</Words>
  <Application>Microsoft Macintosh PowerPoint</Application>
  <PresentationFormat>A4 Paper (210x297 mm)</PresentationFormat>
  <Paragraphs>142</Paragraphs>
  <Slides>23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Byond Particle Physics</dc:title>
  <dc:subject/>
  <dc:creator>I. Nestoras</dc:creator>
  <cp:keywords/>
  <dc:description/>
  <cp:lastModifiedBy>Ioannis Nestoras</cp:lastModifiedBy>
  <cp:revision>296</cp:revision>
  <cp:lastPrinted>2009-08-30T05:21:40Z</cp:lastPrinted>
  <dcterms:created xsi:type="dcterms:W3CDTF">2010-09-27T16:33:03Z</dcterms:created>
  <dcterms:modified xsi:type="dcterms:W3CDTF">2011-10-26T07:31:21Z</dcterms:modified>
  <cp:category/>
</cp:coreProperties>
</file>